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tags/tag3.xml" ContentType="application/vnd.openxmlformats-officedocument.presentationml.tags+xml"/>
  <Override PartName="/ppt/notesSlides/notesSlide7.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4.xml" ContentType="application/vnd.openxmlformats-officedocument.drawingml.chart+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48" r:id="rId4"/>
  </p:sldMasterIdLst>
  <p:notesMasterIdLst>
    <p:notesMasterId r:id="rId49"/>
  </p:notesMasterIdLst>
  <p:handoutMasterIdLst>
    <p:handoutMasterId r:id="rId50"/>
  </p:handoutMasterIdLst>
  <p:sldIdLst>
    <p:sldId id="256" r:id="rId5"/>
    <p:sldId id="424" r:id="rId6"/>
    <p:sldId id="423" r:id="rId7"/>
    <p:sldId id="429" r:id="rId8"/>
    <p:sldId id="280" r:id="rId9"/>
    <p:sldId id="388" r:id="rId10"/>
    <p:sldId id="346" r:id="rId11"/>
    <p:sldId id="389" r:id="rId12"/>
    <p:sldId id="390" r:id="rId13"/>
    <p:sldId id="391" r:id="rId14"/>
    <p:sldId id="395" r:id="rId15"/>
    <p:sldId id="370" r:id="rId16"/>
    <p:sldId id="369" r:id="rId17"/>
    <p:sldId id="427" r:id="rId18"/>
    <p:sldId id="350" r:id="rId19"/>
    <p:sldId id="432" r:id="rId20"/>
    <p:sldId id="398" r:id="rId21"/>
    <p:sldId id="353" r:id="rId22"/>
    <p:sldId id="355" r:id="rId23"/>
    <p:sldId id="399" r:id="rId24"/>
    <p:sldId id="437" r:id="rId25"/>
    <p:sldId id="337" r:id="rId26"/>
    <p:sldId id="401" r:id="rId27"/>
    <p:sldId id="361" r:id="rId28"/>
    <p:sldId id="433" r:id="rId29"/>
    <p:sldId id="434" r:id="rId30"/>
    <p:sldId id="360" r:id="rId31"/>
    <p:sldId id="410" r:id="rId32"/>
    <p:sldId id="422" r:id="rId33"/>
    <p:sldId id="366" r:id="rId34"/>
    <p:sldId id="367" r:id="rId35"/>
    <p:sldId id="413" r:id="rId36"/>
    <p:sldId id="431" r:id="rId37"/>
    <p:sldId id="374" r:id="rId38"/>
    <p:sldId id="375" r:id="rId39"/>
    <p:sldId id="376" r:id="rId40"/>
    <p:sldId id="436" r:id="rId41"/>
    <p:sldId id="425" r:id="rId42"/>
    <p:sldId id="428" r:id="rId43"/>
    <p:sldId id="379" r:id="rId44"/>
    <p:sldId id="426" r:id="rId45"/>
    <p:sldId id="377" r:id="rId46"/>
    <p:sldId id="435" r:id="rId47"/>
    <p:sldId id="385" r:id="rId4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clrMru>
    <a:srgbClr val="FFAA02"/>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5" autoAdjust="0"/>
    <p:restoredTop sz="95628" autoAdjust="0"/>
  </p:normalViewPr>
  <p:slideViewPr>
    <p:cSldViewPr snapToGrid="0" snapToObjects="1">
      <p:cViewPr varScale="1">
        <p:scale>
          <a:sx n="115" d="100"/>
          <a:sy n="115" d="100"/>
        </p:scale>
        <p:origin x="-1312"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50" Type="http://schemas.openxmlformats.org/officeDocument/2006/relationships/handoutMaster" Target="handoutMasters/handoutMaster1.xml"/><Relationship Id="rId51" Type="http://schemas.openxmlformats.org/officeDocument/2006/relationships/printerSettings" Target="printerSettings/printerSettings1.bin"/><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notesMaster" Target="notesMasters/notesMaster1.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file:///C:\Documents%20and%20Settings\grant\Application%20Data\Microsoft\Excel\Book1%20(version%201).xls" TargetMode="External"/></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oleObject" Target="file:///C:\Documents%20and%20Settings\grant\Application%20Data\Microsoft\Excel\Book1%20(version%201).xls" TargetMode="External"/></Relationships>
</file>

<file path=ppt/charts/_rels/chart3.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oleObject" Target="Book1"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amazon\Sandbox\whitepapers\published\Drafts\Copy%20of%20Effective%20Cost%20by%20Offering%20Typ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7"/>
    </mc:Choice>
    <mc:Fallback>
      <c:style val="17"/>
    </mc:Fallback>
  </mc:AlternateContent>
  <c:clrMapOvr bg1="lt1" tx1="dk1" bg2="lt2" tx2="dk2" accent1="accent1" accent2="accent2" accent3="accent3" accent4="accent4" accent5="accent5" accent6="accent6" hlink="hlink" folHlink="folHlink"/>
  <c:chart>
    <c:title>
      <c:tx>
        <c:rich>
          <a:bodyPr/>
          <a:lstStyle/>
          <a:p>
            <a:pPr>
              <a:defRPr>
                <a:solidFill>
                  <a:schemeClr val="bg1"/>
                </a:solidFill>
              </a:defRPr>
            </a:pPr>
            <a:r>
              <a:rPr lang="en-US" dirty="0" smtClean="0">
                <a:solidFill>
                  <a:schemeClr val="bg1"/>
                </a:solidFill>
              </a:rPr>
              <a:t>Hourly CPU </a:t>
            </a:r>
            <a:r>
              <a:rPr lang="en-US" dirty="0" smtClean="0">
                <a:solidFill>
                  <a:schemeClr val="bg1"/>
                </a:solidFill>
              </a:rPr>
              <a:t>Load</a:t>
            </a:r>
            <a:endParaRPr lang="en-US" dirty="0">
              <a:solidFill>
                <a:schemeClr val="bg1"/>
              </a:solidFill>
            </a:endParaRPr>
          </a:p>
        </c:rich>
      </c:tx>
      <c:layout>
        <c:manualLayout>
          <c:xMode val="edge"/>
          <c:yMode val="edge"/>
          <c:x val="0.426776989755714"/>
          <c:y val="0.0333333333333333"/>
        </c:manualLayout>
      </c:layout>
      <c:overlay val="0"/>
    </c:title>
    <c:autoTitleDeleted val="0"/>
    <c:plotArea>
      <c:layout>
        <c:manualLayout>
          <c:layoutTarget val="inner"/>
          <c:xMode val="edge"/>
          <c:yMode val="edge"/>
          <c:x val="0.103326445896391"/>
          <c:y val="0.162412540898141"/>
          <c:w val="0.855522793693342"/>
          <c:h val="0.671549212598428"/>
        </c:manualLayout>
      </c:layout>
      <c:scatterChart>
        <c:scatterStyle val="smoothMarker"/>
        <c:varyColors val="0"/>
        <c:ser>
          <c:idx val="0"/>
          <c:order val="0"/>
          <c:tx>
            <c:strRef>
              <c:f>Sheet1!$D$2</c:f>
              <c:strCache>
                <c:ptCount val="1"/>
                <c:pt idx="0">
                  <c:v>Load</c:v>
                </c:pt>
              </c:strCache>
            </c:strRef>
          </c:tx>
          <c:spPr>
            <a:ln w="44450">
              <a:solidFill>
                <a:schemeClr val="dk1">
                  <a:shade val="95000"/>
                  <a:satMod val="105000"/>
                </a:schemeClr>
              </a:solidFill>
            </a:ln>
          </c:spPr>
          <c:marker>
            <c:symbol val="none"/>
          </c:marker>
          <c:xVal>
            <c:numRef>
              <c:f>Sheet1!$C$3:$C$26</c:f>
              <c:numCache>
                <c:formatCode>General</c:formatCode>
                <c:ptCount val="24"/>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pt idx="23">
                  <c:v>24.0</c:v>
                </c:pt>
              </c:numCache>
            </c:numRef>
          </c:xVal>
          <c:yVal>
            <c:numRef>
              <c:f>Sheet1!$D$3:$D$26</c:f>
              <c:numCache>
                <c:formatCode>General</c:formatCode>
                <c:ptCount val="24"/>
                <c:pt idx="0">
                  <c:v>1.5</c:v>
                </c:pt>
                <c:pt idx="1">
                  <c:v>1.0</c:v>
                </c:pt>
                <c:pt idx="2">
                  <c:v>1.0</c:v>
                </c:pt>
                <c:pt idx="3">
                  <c:v>1.9</c:v>
                </c:pt>
                <c:pt idx="4">
                  <c:v>2.5</c:v>
                </c:pt>
                <c:pt idx="5">
                  <c:v>4.0</c:v>
                </c:pt>
                <c:pt idx="6">
                  <c:v>5.0</c:v>
                </c:pt>
                <c:pt idx="7">
                  <c:v>6.0</c:v>
                </c:pt>
                <c:pt idx="8">
                  <c:v>8.0</c:v>
                </c:pt>
                <c:pt idx="9">
                  <c:v>10.0</c:v>
                </c:pt>
                <c:pt idx="10">
                  <c:v>11.0</c:v>
                </c:pt>
                <c:pt idx="11">
                  <c:v>11.5</c:v>
                </c:pt>
                <c:pt idx="12">
                  <c:v>12.0</c:v>
                </c:pt>
                <c:pt idx="13">
                  <c:v>11.0</c:v>
                </c:pt>
                <c:pt idx="14">
                  <c:v>10.5</c:v>
                </c:pt>
                <c:pt idx="15">
                  <c:v>10.5</c:v>
                </c:pt>
                <c:pt idx="16">
                  <c:v>11.0</c:v>
                </c:pt>
                <c:pt idx="17">
                  <c:v>9.0</c:v>
                </c:pt>
                <c:pt idx="18">
                  <c:v>9.0</c:v>
                </c:pt>
                <c:pt idx="19">
                  <c:v>5.0</c:v>
                </c:pt>
                <c:pt idx="20">
                  <c:v>3.5</c:v>
                </c:pt>
                <c:pt idx="21">
                  <c:v>2.5</c:v>
                </c:pt>
                <c:pt idx="22">
                  <c:v>1.9</c:v>
                </c:pt>
                <c:pt idx="23">
                  <c:v>1.5</c:v>
                </c:pt>
              </c:numCache>
            </c:numRef>
          </c:yVal>
          <c:smooth val="1"/>
        </c:ser>
        <c:dLbls>
          <c:showLegendKey val="0"/>
          <c:showVal val="0"/>
          <c:showCatName val="0"/>
          <c:showSerName val="0"/>
          <c:showPercent val="0"/>
          <c:showBubbleSize val="0"/>
        </c:dLbls>
        <c:axId val="2130588776"/>
        <c:axId val="2130245080"/>
      </c:scatterChart>
      <c:valAx>
        <c:axId val="2130588776"/>
        <c:scaling>
          <c:orientation val="minMax"/>
          <c:max val="24.0"/>
          <c:min val="1.0"/>
        </c:scaling>
        <c:delete val="0"/>
        <c:axPos val="b"/>
        <c:title>
          <c:tx>
            <c:rich>
              <a:bodyPr/>
              <a:lstStyle/>
              <a:p>
                <a:pPr>
                  <a:defRPr>
                    <a:solidFill>
                      <a:schemeClr val="bg1"/>
                    </a:solidFill>
                  </a:defRPr>
                </a:pPr>
                <a:r>
                  <a:rPr lang="en-US" dirty="0" smtClean="0">
                    <a:solidFill>
                      <a:schemeClr val="bg1"/>
                    </a:solidFill>
                  </a:rPr>
                  <a:t>Hour</a:t>
                </a:r>
                <a:endParaRPr lang="en-US" dirty="0">
                  <a:solidFill>
                    <a:schemeClr val="bg1"/>
                  </a:solidFill>
                </a:endParaRPr>
              </a:p>
            </c:rich>
          </c:tx>
          <c:layout/>
          <c:overlay val="0"/>
        </c:title>
        <c:numFmt formatCode="General" sourceLinked="1"/>
        <c:majorTickMark val="out"/>
        <c:minorTickMark val="none"/>
        <c:tickLblPos val="nextTo"/>
        <c:txPr>
          <a:bodyPr rot="0" vert="horz"/>
          <a:lstStyle/>
          <a:p>
            <a:pPr>
              <a:defRPr>
                <a:solidFill>
                  <a:schemeClr val="bg1"/>
                </a:solidFill>
              </a:defRPr>
            </a:pPr>
            <a:endParaRPr lang="en-US"/>
          </a:p>
        </c:txPr>
        <c:crossAx val="2130245080"/>
        <c:crosses val="autoZero"/>
        <c:crossBetween val="midCat"/>
        <c:majorUnit val="1.0"/>
      </c:valAx>
      <c:valAx>
        <c:axId val="2130245080"/>
        <c:scaling>
          <c:orientation val="minMax"/>
        </c:scaling>
        <c:delete val="0"/>
        <c:axPos val="l"/>
        <c:majorGridlines/>
        <c:title>
          <c:tx>
            <c:rich>
              <a:bodyPr rot="-5400000" vert="horz"/>
              <a:lstStyle/>
              <a:p>
                <a:pPr>
                  <a:defRPr/>
                </a:pPr>
                <a:r>
                  <a:rPr lang="en-US" dirty="0" smtClean="0"/>
                  <a:t>Load</a:t>
                </a:r>
                <a:endParaRPr lang="en-US" dirty="0"/>
              </a:p>
            </c:rich>
          </c:tx>
          <c:layout/>
          <c:overlay val="0"/>
        </c:title>
        <c:numFmt formatCode="General" sourceLinked="1"/>
        <c:majorTickMark val="out"/>
        <c:minorTickMark val="none"/>
        <c:tickLblPos val="nextTo"/>
        <c:txPr>
          <a:bodyPr/>
          <a:lstStyle/>
          <a:p>
            <a:pPr>
              <a:defRPr>
                <a:solidFill>
                  <a:schemeClr val="bg1"/>
                </a:solidFill>
              </a:defRPr>
            </a:pPr>
            <a:endParaRPr lang="en-US"/>
          </a:p>
        </c:txPr>
        <c:crossAx val="2130588776"/>
        <c:crosses val="autoZero"/>
        <c:crossBetween val="midCat"/>
      </c:valAx>
      <c:spPr>
        <a:noFill/>
        <a:ln w="25400">
          <a:noFill/>
        </a:ln>
      </c:spPr>
    </c:plotArea>
    <c:plotVisOnly val="1"/>
    <c:dispBlanksAs val="gap"/>
    <c:showDLblsOverMax val="0"/>
  </c:chart>
  <c:txPr>
    <a:bodyPr/>
    <a:lstStyle/>
    <a:p>
      <a:pPr>
        <a:defRPr sz="1800"/>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9"/>
    </mc:Choice>
    <mc:Fallback>
      <c:style val="9"/>
    </mc:Fallback>
  </mc:AlternateContent>
  <c:clrMapOvr bg1="lt1" tx1="dk1" bg2="lt2" tx2="dk2" accent1="accent1" accent2="accent2" accent3="accent3" accent4="accent4" accent5="accent5" accent6="accent6" hlink="hlink" folHlink="folHlink"/>
  <c:chart>
    <c:title>
      <c:tx>
        <c:rich>
          <a:bodyPr/>
          <a:lstStyle/>
          <a:p>
            <a:pPr>
              <a:defRPr/>
            </a:pPr>
            <a:r>
              <a:rPr lang="en-US"/>
              <a:t> </a:t>
            </a:r>
          </a:p>
        </c:rich>
      </c:tx>
      <c:layout>
        <c:manualLayout>
          <c:xMode val="edge"/>
          <c:yMode val="edge"/>
          <c:x val="0.427266017501873"/>
          <c:y val="0.0317460317460317"/>
        </c:manualLayout>
      </c:layout>
      <c:overlay val="0"/>
    </c:title>
    <c:autoTitleDeleted val="0"/>
    <c:plotArea>
      <c:layout>
        <c:manualLayout>
          <c:layoutTarget val="inner"/>
          <c:xMode val="edge"/>
          <c:yMode val="edge"/>
          <c:x val="0.111330300649774"/>
          <c:y val="0.122658834312378"/>
          <c:w val="0.85754060324826"/>
          <c:h val="0.689836687080782"/>
        </c:manualLayout>
      </c:layout>
      <c:scatterChart>
        <c:scatterStyle val="smoothMarker"/>
        <c:varyColors val="0"/>
        <c:ser>
          <c:idx val="0"/>
          <c:order val="0"/>
          <c:tx>
            <c:strRef>
              <c:f>'Sheet1 (2)'!$D$2</c:f>
              <c:strCache>
                <c:ptCount val="1"/>
                <c:pt idx="0">
                  <c:v>Load</c:v>
                </c:pt>
              </c:strCache>
            </c:strRef>
          </c:tx>
          <c:marker>
            <c:symbol val="none"/>
          </c:marker>
          <c:xVal>
            <c:numRef>
              <c:f>'Sheet1 (2)'!$C$3:$C$55</c:f>
              <c:numCache>
                <c:formatCode>General</c:formatCode>
                <c:ptCount val="53"/>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pt idx="23">
                  <c:v>24.0</c:v>
                </c:pt>
                <c:pt idx="24">
                  <c:v>25.0</c:v>
                </c:pt>
                <c:pt idx="25">
                  <c:v>26.0</c:v>
                </c:pt>
                <c:pt idx="26">
                  <c:v>27.0</c:v>
                </c:pt>
                <c:pt idx="27">
                  <c:v>28.0</c:v>
                </c:pt>
                <c:pt idx="28">
                  <c:v>29.0</c:v>
                </c:pt>
                <c:pt idx="29">
                  <c:v>30.0</c:v>
                </c:pt>
                <c:pt idx="30">
                  <c:v>31.0</c:v>
                </c:pt>
                <c:pt idx="31">
                  <c:v>32.0</c:v>
                </c:pt>
                <c:pt idx="32">
                  <c:v>33.0</c:v>
                </c:pt>
                <c:pt idx="33">
                  <c:v>34.0</c:v>
                </c:pt>
                <c:pt idx="34">
                  <c:v>35.0</c:v>
                </c:pt>
                <c:pt idx="35">
                  <c:v>36.0</c:v>
                </c:pt>
                <c:pt idx="36">
                  <c:v>37.0</c:v>
                </c:pt>
                <c:pt idx="37">
                  <c:v>38.0</c:v>
                </c:pt>
                <c:pt idx="38">
                  <c:v>39.0</c:v>
                </c:pt>
                <c:pt idx="39">
                  <c:v>40.0</c:v>
                </c:pt>
                <c:pt idx="40">
                  <c:v>41.0</c:v>
                </c:pt>
                <c:pt idx="41">
                  <c:v>42.0</c:v>
                </c:pt>
                <c:pt idx="42">
                  <c:v>43.0</c:v>
                </c:pt>
                <c:pt idx="43">
                  <c:v>44.0</c:v>
                </c:pt>
                <c:pt idx="44">
                  <c:v>45.0</c:v>
                </c:pt>
                <c:pt idx="45">
                  <c:v>46.0</c:v>
                </c:pt>
                <c:pt idx="46">
                  <c:v>47.0</c:v>
                </c:pt>
                <c:pt idx="47">
                  <c:v>48.0</c:v>
                </c:pt>
                <c:pt idx="48">
                  <c:v>49.0</c:v>
                </c:pt>
                <c:pt idx="49">
                  <c:v>50.0</c:v>
                </c:pt>
                <c:pt idx="50">
                  <c:v>51.0</c:v>
                </c:pt>
                <c:pt idx="51">
                  <c:v>52.0</c:v>
                </c:pt>
              </c:numCache>
            </c:numRef>
          </c:xVal>
          <c:yVal>
            <c:numRef>
              <c:f>'Sheet1 (2)'!$D$3:$D$55</c:f>
              <c:numCache>
                <c:formatCode>General</c:formatCode>
                <c:ptCount val="53"/>
                <c:pt idx="0">
                  <c:v>3.0</c:v>
                </c:pt>
                <c:pt idx="1">
                  <c:v>3.5</c:v>
                </c:pt>
                <c:pt idx="2">
                  <c:v>4.2</c:v>
                </c:pt>
                <c:pt idx="3">
                  <c:v>4.5</c:v>
                </c:pt>
                <c:pt idx="4">
                  <c:v>4.75</c:v>
                </c:pt>
                <c:pt idx="5">
                  <c:v>4.9</c:v>
                </c:pt>
                <c:pt idx="6">
                  <c:v>5.0</c:v>
                </c:pt>
                <c:pt idx="7">
                  <c:v>5.1</c:v>
                </c:pt>
                <c:pt idx="8">
                  <c:v>5.5</c:v>
                </c:pt>
                <c:pt idx="9">
                  <c:v>6.0</c:v>
                </c:pt>
                <c:pt idx="10">
                  <c:v>6.5</c:v>
                </c:pt>
                <c:pt idx="11">
                  <c:v>7.0</c:v>
                </c:pt>
                <c:pt idx="12">
                  <c:v>8.0</c:v>
                </c:pt>
                <c:pt idx="13">
                  <c:v>9.0</c:v>
                </c:pt>
                <c:pt idx="14">
                  <c:v>10.0</c:v>
                </c:pt>
                <c:pt idx="15">
                  <c:v>8.0</c:v>
                </c:pt>
                <c:pt idx="16">
                  <c:v>7.5</c:v>
                </c:pt>
                <c:pt idx="17">
                  <c:v>6.0</c:v>
                </c:pt>
                <c:pt idx="18">
                  <c:v>5.5</c:v>
                </c:pt>
                <c:pt idx="19">
                  <c:v>4.75</c:v>
                </c:pt>
                <c:pt idx="20">
                  <c:v>4.5</c:v>
                </c:pt>
                <c:pt idx="21">
                  <c:v>3.0</c:v>
                </c:pt>
                <c:pt idx="22">
                  <c:v>2.5</c:v>
                </c:pt>
                <c:pt idx="23">
                  <c:v>2.2</c:v>
                </c:pt>
                <c:pt idx="24">
                  <c:v>2.1</c:v>
                </c:pt>
                <c:pt idx="25">
                  <c:v>2.0</c:v>
                </c:pt>
                <c:pt idx="26">
                  <c:v>2.0</c:v>
                </c:pt>
                <c:pt idx="27">
                  <c:v>2.0</c:v>
                </c:pt>
                <c:pt idx="28">
                  <c:v>2.0</c:v>
                </c:pt>
                <c:pt idx="29">
                  <c:v>2.0</c:v>
                </c:pt>
                <c:pt idx="30">
                  <c:v>2.0</c:v>
                </c:pt>
                <c:pt idx="31">
                  <c:v>2.0</c:v>
                </c:pt>
                <c:pt idx="32">
                  <c:v>2.0</c:v>
                </c:pt>
                <c:pt idx="33">
                  <c:v>2.0</c:v>
                </c:pt>
                <c:pt idx="34">
                  <c:v>2.0</c:v>
                </c:pt>
                <c:pt idx="35">
                  <c:v>2.0</c:v>
                </c:pt>
                <c:pt idx="36">
                  <c:v>2.0</c:v>
                </c:pt>
                <c:pt idx="37">
                  <c:v>2.0</c:v>
                </c:pt>
                <c:pt idx="38">
                  <c:v>2.0</c:v>
                </c:pt>
                <c:pt idx="39">
                  <c:v>2.0</c:v>
                </c:pt>
                <c:pt idx="40">
                  <c:v>2.0</c:v>
                </c:pt>
                <c:pt idx="41">
                  <c:v>2.0</c:v>
                </c:pt>
                <c:pt idx="42">
                  <c:v>2.0</c:v>
                </c:pt>
                <c:pt idx="43">
                  <c:v>2.0</c:v>
                </c:pt>
                <c:pt idx="44">
                  <c:v>2.0</c:v>
                </c:pt>
                <c:pt idx="45">
                  <c:v>2.0</c:v>
                </c:pt>
                <c:pt idx="46">
                  <c:v>2.0</c:v>
                </c:pt>
                <c:pt idx="47">
                  <c:v>2.05</c:v>
                </c:pt>
                <c:pt idx="48">
                  <c:v>2.1</c:v>
                </c:pt>
                <c:pt idx="49">
                  <c:v>2.25</c:v>
                </c:pt>
                <c:pt idx="50">
                  <c:v>2.5</c:v>
                </c:pt>
                <c:pt idx="51">
                  <c:v>2.75</c:v>
                </c:pt>
              </c:numCache>
            </c:numRef>
          </c:yVal>
          <c:smooth val="1"/>
        </c:ser>
        <c:dLbls>
          <c:showLegendKey val="0"/>
          <c:showVal val="0"/>
          <c:showCatName val="0"/>
          <c:showSerName val="0"/>
          <c:showPercent val="0"/>
          <c:showBubbleSize val="0"/>
        </c:dLbls>
        <c:axId val="2130069800"/>
        <c:axId val="2131264232"/>
      </c:scatterChart>
      <c:valAx>
        <c:axId val="2130069800"/>
        <c:scaling>
          <c:orientation val="minMax"/>
          <c:max val="52.0"/>
          <c:min val="1.0"/>
        </c:scaling>
        <c:delete val="0"/>
        <c:axPos val="b"/>
        <c:title>
          <c:tx>
            <c:rich>
              <a:bodyPr/>
              <a:lstStyle/>
              <a:p>
                <a:pPr>
                  <a:defRPr/>
                </a:pPr>
                <a:r>
                  <a:rPr lang="en-US"/>
                  <a:t>Week</a:t>
                </a:r>
              </a:p>
            </c:rich>
          </c:tx>
          <c:layout/>
          <c:overlay val="0"/>
        </c:title>
        <c:numFmt formatCode="General" sourceLinked="1"/>
        <c:majorTickMark val="out"/>
        <c:minorTickMark val="none"/>
        <c:tickLblPos val="nextTo"/>
        <c:txPr>
          <a:bodyPr rot="0" vert="horz"/>
          <a:lstStyle/>
          <a:p>
            <a:pPr>
              <a:defRPr/>
            </a:pPr>
            <a:endParaRPr lang="en-US"/>
          </a:p>
        </c:txPr>
        <c:crossAx val="2131264232"/>
        <c:crosses val="autoZero"/>
        <c:crossBetween val="midCat"/>
        <c:majorUnit val="4.0"/>
      </c:valAx>
      <c:valAx>
        <c:axId val="2131264232"/>
        <c:scaling>
          <c:orientation val="minMax"/>
        </c:scaling>
        <c:delete val="1"/>
        <c:axPos val="l"/>
        <c:majorGridlines/>
        <c:title>
          <c:tx>
            <c:rich>
              <a:bodyPr rot="-5400000" vert="horz"/>
              <a:lstStyle/>
              <a:p>
                <a:pPr>
                  <a:defRPr/>
                </a:pPr>
                <a:r>
                  <a:rPr lang="en-US"/>
                  <a:t>Web Servers</a:t>
                </a:r>
              </a:p>
            </c:rich>
          </c:tx>
          <c:layout>
            <c:manualLayout>
              <c:xMode val="edge"/>
              <c:yMode val="edge"/>
              <c:x val="0.0417633410672854"/>
              <c:y val="0.338787443236262"/>
            </c:manualLayout>
          </c:layout>
          <c:overlay val="0"/>
        </c:title>
        <c:numFmt formatCode="General" sourceLinked="1"/>
        <c:majorTickMark val="out"/>
        <c:minorTickMark val="none"/>
        <c:tickLblPos val="nextTo"/>
        <c:crossAx val="2130069800"/>
        <c:crosses val="autoZero"/>
        <c:crossBetween val="midCat"/>
        <c:majorUnit val="4.0"/>
      </c:valAx>
    </c:plotArea>
    <c:plotVisOnly val="1"/>
    <c:dispBlanksAs val="gap"/>
    <c:showDLblsOverMax val="0"/>
  </c:chart>
  <c:txPr>
    <a:bodyPr/>
    <a:lstStyle/>
    <a:p>
      <a:pPr>
        <a:defRPr sz="1800">
          <a:solidFill>
            <a:schemeClr val="bg1"/>
          </a:solidFill>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dirty="0" smtClean="0"/>
              <a:t> </a:t>
            </a:r>
            <a:endParaRPr lang="en-US" dirty="0"/>
          </a:p>
        </c:rich>
      </c:tx>
      <c:layout/>
      <c:overlay val="0"/>
    </c:title>
    <c:autoTitleDeleted val="0"/>
    <c:plotArea>
      <c:layout/>
      <c:lineChart>
        <c:grouping val="standard"/>
        <c:varyColors val="0"/>
        <c:ser>
          <c:idx val="0"/>
          <c:order val="0"/>
          <c:tx>
            <c:v>End of the Month Scaling</c:v>
          </c:tx>
          <c:spPr>
            <a:ln w="57150"/>
          </c:spPr>
          <c:marker>
            <c:symbol val="none"/>
          </c:marker>
          <c:cat>
            <c:numRef>
              <c:f>Sheet1!$A$2:$A$31</c:f>
              <c:numCache>
                <c:formatCode>General</c:formatCode>
                <c:ptCount val="30"/>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pt idx="23">
                  <c:v>24.0</c:v>
                </c:pt>
                <c:pt idx="24">
                  <c:v>25.0</c:v>
                </c:pt>
                <c:pt idx="25">
                  <c:v>26.0</c:v>
                </c:pt>
                <c:pt idx="26">
                  <c:v>27.0</c:v>
                </c:pt>
                <c:pt idx="27">
                  <c:v>28.0</c:v>
                </c:pt>
                <c:pt idx="28">
                  <c:v>29.0</c:v>
                </c:pt>
                <c:pt idx="29">
                  <c:v>30.0</c:v>
                </c:pt>
              </c:numCache>
            </c:numRef>
          </c:cat>
          <c:val>
            <c:numRef>
              <c:f>Sheet1!$B$2:$B$31</c:f>
              <c:numCache>
                <c:formatCode>General</c:formatCode>
                <c:ptCount val="30"/>
                <c:pt idx="0">
                  <c:v>0.5</c:v>
                </c:pt>
                <c:pt idx="1">
                  <c:v>0.5</c:v>
                </c:pt>
                <c:pt idx="2">
                  <c:v>0.5</c:v>
                </c:pt>
                <c:pt idx="3">
                  <c:v>0.5</c:v>
                </c:pt>
                <c:pt idx="4">
                  <c:v>0.5</c:v>
                </c:pt>
                <c:pt idx="5">
                  <c:v>0.5</c:v>
                </c:pt>
                <c:pt idx="6">
                  <c:v>0.5</c:v>
                </c:pt>
                <c:pt idx="7">
                  <c:v>0.5</c:v>
                </c:pt>
                <c:pt idx="8">
                  <c:v>0.5</c:v>
                </c:pt>
                <c:pt idx="9">
                  <c:v>0.5</c:v>
                </c:pt>
                <c:pt idx="10">
                  <c:v>0.5</c:v>
                </c:pt>
                <c:pt idx="11">
                  <c:v>0.5</c:v>
                </c:pt>
                <c:pt idx="12">
                  <c:v>0.5</c:v>
                </c:pt>
                <c:pt idx="13">
                  <c:v>0.5</c:v>
                </c:pt>
                <c:pt idx="14">
                  <c:v>0.5</c:v>
                </c:pt>
                <c:pt idx="15">
                  <c:v>0.5</c:v>
                </c:pt>
                <c:pt idx="16">
                  <c:v>0.5</c:v>
                </c:pt>
                <c:pt idx="17">
                  <c:v>0.5</c:v>
                </c:pt>
                <c:pt idx="18">
                  <c:v>0.5</c:v>
                </c:pt>
                <c:pt idx="19">
                  <c:v>0.5</c:v>
                </c:pt>
                <c:pt idx="20">
                  <c:v>0.5</c:v>
                </c:pt>
                <c:pt idx="21">
                  <c:v>0.5</c:v>
                </c:pt>
                <c:pt idx="22">
                  <c:v>3.0</c:v>
                </c:pt>
                <c:pt idx="23">
                  <c:v>3.0</c:v>
                </c:pt>
                <c:pt idx="24">
                  <c:v>3.0</c:v>
                </c:pt>
                <c:pt idx="25">
                  <c:v>3.0</c:v>
                </c:pt>
                <c:pt idx="26">
                  <c:v>0.5</c:v>
                </c:pt>
                <c:pt idx="27">
                  <c:v>0.5</c:v>
                </c:pt>
                <c:pt idx="28">
                  <c:v>0.5</c:v>
                </c:pt>
                <c:pt idx="29">
                  <c:v>0.5</c:v>
                </c:pt>
              </c:numCache>
            </c:numRef>
          </c:val>
          <c:smooth val="0"/>
        </c:ser>
        <c:dLbls>
          <c:showLegendKey val="0"/>
          <c:showVal val="0"/>
          <c:showCatName val="0"/>
          <c:showSerName val="0"/>
          <c:showPercent val="0"/>
          <c:showBubbleSize val="0"/>
        </c:dLbls>
        <c:marker val="1"/>
        <c:smooth val="0"/>
        <c:axId val="2131612104"/>
        <c:axId val="2129735784"/>
      </c:lineChart>
      <c:catAx>
        <c:axId val="2131612104"/>
        <c:scaling>
          <c:orientation val="minMax"/>
        </c:scaling>
        <c:delete val="0"/>
        <c:axPos val="b"/>
        <c:title>
          <c:tx>
            <c:rich>
              <a:bodyPr/>
              <a:lstStyle/>
              <a:p>
                <a:pPr>
                  <a:defRPr/>
                </a:pPr>
                <a:r>
                  <a:rPr lang="en-US" dirty="0">
                    <a:solidFill>
                      <a:srgbClr val="FFFFFF"/>
                    </a:solidFill>
                  </a:rPr>
                  <a:t>Days of the Month</a:t>
                </a:r>
              </a:p>
            </c:rich>
          </c:tx>
          <c:layout/>
          <c:overlay val="0"/>
        </c:title>
        <c:numFmt formatCode="General" sourceLinked="1"/>
        <c:majorTickMark val="out"/>
        <c:minorTickMark val="none"/>
        <c:tickLblPos val="nextTo"/>
        <c:txPr>
          <a:bodyPr/>
          <a:lstStyle/>
          <a:p>
            <a:pPr>
              <a:defRPr>
                <a:solidFill>
                  <a:schemeClr val="bg1"/>
                </a:solidFill>
              </a:defRPr>
            </a:pPr>
            <a:endParaRPr lang="en-US"/>
          </a:p>
        </c:txPr>
        <c:crossAx val="2129735784"/>
        <c:crosses val="autoZero"/>
        <c:auto val="1"/>
        <c:lblAlgn val="ctr"/>
        <c:lblOffset val="100"/>
        <c:noMultiLvlLbl val="0"/>
      </c:catAx>
      <c:valAx>
        <c:axId val="2129735784"/>
        <c:scaling>
          <c:orientation val="minMax"/>
        </c:scaling>
        <c:delete val="1"/>
        <c:axPos val="l"/>
        <c:majorGridlines/>
        <c:title>
          <c:tx>
            <c:rich>
              <a:bodyPr rot="-5400000" vert="horz"/>
              <a:lstStyle/>
              <a:p>
                <a:pPr>
                  <a:defRPr>
                    <a:solidFill>
                      <a:schemeClr val="bg1"/>
                    </a:solidFill>
                  </a:defRPr>
                </a:pPr>
                <a:r>
                  <a:rPr lang="en-US" dirty="0" smtClean="0">
                    <a:solidFill>
                      <a:schemeClr val="bg1"/>
                    </a:solidFill>
                  </a:rPr>
                  <a:t>RDS DB Servers</a:t>
                </a:r>
                <a:endParaRPr lang="en-US" dirty="0">
                  <a:solidFill>
                    <a:schemeClr val="bg1"/>
                  </a:solidFill>
                </a:endParaRPr>
              </a:p>
            </c:rich>
          </c:tx>
          <c:layout>
            <c:manualLayout>
              <c:xMode val="edge"/>
              <c:yMode val="edge"/>
              <c:x val="0.0129970358826925"/>
              <c:y val="0.275382144768929"/>
            </c:manualLayout>
          </c:layout>
          <c:overlay val="0"/>
        </c:title>
        <c:numFmt formatCode="General" sourceLinked="1"/>
        <c:majorTickMark val="out"/>
        <c:minorTickMark val="none"/>
        <c:tickLblPos val="nextTo"/>
        <c:crossAx val="2131612104"/>
        <c:crosses val="autoZero"/>
        <c:crossBetween val="between"/>
      </c:valAx>
    </c:plotArea>
    <c:plotVisOnly val="1"/>
    <c:dispBlanksAs val="gap"/>
    <c:showDLblsOverMax val="0"/>
  </c:chart>
  <c:txPr>
    <a:bodyPr/>
    <a:lstStyle/>
    <a:p>
      <a:pPr>
        <a:defRPr sz="1800"/>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lineChart>
        <c:grouping val="standard"/>
        <c:varyColors val="0"/>
        <c:ser>
          <c:idx val="1"/>
          <c:order val="0"/>
          <c:tx>
            <c:strRef>
              <c:f>Sheet1!$A$3</c:f>
              <c:strCache>
                <c:ptCount val="1"/>
                <c:pt idx="0">
                  <c:v>Heavy Utilization</c:v>
                </c:pt>
              </c:strCache>
            </c:strRef>
          </c:tx>
          <c:marker>
            <c:symbol val="none"/>
          </c:marker>
          <c:cat>
            <c:numRef>
              <c:f>Sheet1!$D$2:$X$2</c:f>
              <c:numCache>
                <c:formatCode>0%</c:formatCode>
                <c:ptCount val="21"/>
                <c:pt idx="0">
                  <c:v>0.0</c:v>
                </c:pt>
                <c:pt idx="1">
                  <c:v>0.05</c:v>
                </c:pt>
                <c:pt idx="2">
                  <c:v>0.1</c:v>
                </c:pt>
                <c:pt idx="3">
                  <c:v>0.15</c:v>
                </c:pt>
                <c:pt idx="4">
                  <c:v>0.2</c:v>
                </c:pt>
                <c:pt idx="5">
                  <c:v>0.25</c:v>
                </c:pt>
                <c:pt idx="6">
                  <c:v>0.3</c:v>
                </c:pt>
                <c:pt idx="7">
                  <c:v>0.35</c:v>
                </c:pt>
                <c:pt idx="8">
                  <c:v>0.4</c:v>
                </c:pt>
                <c:pt idx="9">
                  <c:v>0.45</c:v>
                </c:pt>
                <c:pt idx="10">
                  <c:v>0.5</c:v>
                </c:pt>
                <c:pt idx="11">
                  <c:v>0.55</c:v>
                </c:pt>
                <c:pt idx="12">
                  <c:v>0.6</c:v>
                </c:pt>
                <c:pt idx="13">
                  <c:v>0.65</c:v>
                </c:pt>
                <c:pt idx="14">
                  <c:v>0.7</c:v>
                </c:pt>
                <c:pt idx="15">
                  <c:v>0.75</c:v>
                </c:pt>
                <c:pt idx="16">
                  <c:v>0.8</c:v>
                </c:pt>
                <c:pt idx="17">
                  <c:v>0.85</c:v>
                </c:pt>
                <c:pt idx="18">
                  <c:v>0.9</c:v>
                </c:pt>
                <c:pt idx="19">
                  <c:v>0.95</c:v>
                </c:pt>
                <c:pt idx="20">
                  <c:v>1.0</c:v>
                </c:pt>
              </c:numCache>
            </c:numRef>
          </c:cat>
          <c:val>
            <c:numRef>
              <c:f>Sheet1!$D$3:$X$3</c:f>
              <c:numCache>
                <c:formatCode>_("$"* #,##0_);_("$"* \(#,##0\);_("$"* "-"??_);_(@_)</c:formatCode>
                <c:ptCount val="21"/>
                <c:pt idx="0">
                  <c:v>3389.6</c:v>
                </c:pt>
                <c:pt idx="1">
                  <c:v>3389.6</c:v>
                </c:pt>
                <c:pt idx="2">
                  <c:v>3389.6</c:v>
                </c:pt>
                <c:pt idx="3">
                  <c:v>3389.6</c:v>
                </c:pt>
                <c:pt idx="4">
                  <c:v>3389.6</c:v>
                </c:pt>
                <c:pt idx="5">
                  <c:v>3389.6</c:v>
                </c:pt>
                <c:pt idx="6">
                  <c:v>3389.6</c:v>
                </c:pt>
                <c:pt idx="7">
                  <c:v>3389.6</c:v>
                </c:pt>
                <c:pt idx="8">
                  <c:v>3389.6</c:v>
                </c:pt>
                <c:pt idx="9">
                  <c:v>3389.6</c:v>
                </c:pt>
                <c:pt idx="10">
                  <c:v>3389.6</c:v>
                </c:pt>
                <c:pt idx="11">
                  <c:v>3389.6</c:v>
                </c:pt>
                <c:pt idx="12">
                  <c:v>3389.6</c:v>
                </c:pt>
                <c:pt idx="13">
                  <c:v>3389.6</c:v>
                </c:pt>
                <c:pt idx="14">
                  <c:v>3389.6</c:v>
                </c:pt>
                <c:pt idx="15">
                  <c:v>3389.6</c:v>
                </c:pt>
                <c:pt idx="16">
                  <c:v>3389.6</c:v>
                </c:pt>
                <c:pt idx="17">
                  <c:v>3389.6</c:v>
                </c:pt>
                <c:pt idx="18">
                  <c:v>3389.6</c:v>
                </c:pt>
                <c:pt idx="19">
                  <c:v>3389.6</c:v>
                </c:pt>
                <c:pt idx="20">
                  <c:v>3389.6</c:v>
                </c:pt>
              </c:numCache>
            </c:numRef>
          </c:val>
          <c:smooth val="0"/>
        </c:ser>
        <c:ser>
          <c:idx val="2"/>
          <c:order val="1"/>
          <c:tx>
            <c:strRef>
              <c:f>Sheet1!$A$4</c:f>
              <c:strCache>
                <c:ptCount val="1"/>
                <c:pt idx="0">
                  <c:v>Medium Utilization</c:v>
                </c:pt>
              </c:strCache>
            </c:strRef>
          </c:tx>
          <c:marker>
            <c:symbol val="none"/>
          </c:marker>
          <c:cat>
            <c:numRef>
              <c:f>Sheet1!$D$2:$X$2</c:f>
              <c:numCache>
                <c:formatCode>0%</c:formatCode>
                <c:ptCount val="21"/>
                <c:pt idx="0">
                  <c:v>0.0</c:v>
                </c:pt>
                <c:pt idx="1">
                  <c:v>0.05</c:v>
                </c:pt>
                <c:pt idx="2">
                  <c:v>0.1</c:v>
                </c:pt>
                <c:pt idx="3">
                  <c:v>0.15</c:v>
                </c:pt>
                <c:pt idx="4">
                  <c:v>0.2</c:v>
                </c:pt>
                <c:pt idx="5">
                  <c:v>0.25</c:v>
                </c:pt>
                <c:pt idx="6">
                  <c:v>0.3</c:v>
                </c:pt>
                <c:pt idx="7">
                  <c:v>0.35</c:v>
                </c:pt>
                <c:pt idx="8">
                  <c:v>0.4</c:v>
                </c:pt>
                <c:pt idx="9">
                  <c:v>0.45</c:v>
                </c:pt>
                <c:pt idx="10">
                  <c:v>0.5</c:v>
                </c:pt>
                <c:pt idx="11">
                  <c:v>0.55</c:v>
                </c:pt>
                <c:pt idx="12">
                  <c:v>0.6</c:v>
                </c:pt>
                <c:pt idx="13">
                  <c:v>0.65</c:v>
                </c:pt>
                <c:pt idx="14">
                  <c:v>0.7</c:v>
                </c:pt>
                <c:pt idx="15">
                  <c:v>0.75</c:v>
                </c:pt>
                <c:pt idx="16">
                  <c:v>0.8</c:v>
                </c:pt>
                <c:pt idx="17">
                  <c:v>0.85</c:v>
                </c:pt>
                <c:pt idx="18">
                  <c:v>0.9</c:v>
                </c:pt>
                <c:pt idx="19">
                  <c:v>0.95</c:v>
                </c:pt>
                <c:pt idx="20">
                  <c:v>1.0</c:v>
                </c:pt>
              </c:numCache>
            </c:numRef>
          </c:cat>
          <c:val>
            <c:numRef>
              <c:f>Sheet1!$D$4:$X$4</c:f>
              <c:numCache>
                <c:formatCode>_("$"* #,##0_);_("$"* \(#,##0\);_("$"* "-"??_);_(@_)</c:formatCode>
                <c:ptCount val="21"/>
                <c:pt idx="0">
                  <c:v>1283.0</c:v>
                </c:pt>
                <c:pt idx="1">
                  <c:v>1420.97</c:v>
                </c:pt>
                <c:pt idx="2">
                  <c:v>1558.94</c:v>
                </c:pt>
                <c:pt idx="3">
                  <c:v>1696.91</c:v>
                </c:pt>
                <c:pt idx="4">
                  <c:v>1834.88</c:v>
                </c:pt>
                <c:pt idx="5">
                  <c:v>1972.85</c:v>
                </c:pt>
                <c:pt idx="6">
                  <c:v>2110.82</c:v>
                </c:pt>
                <c:pt idx="7">
                  <c:v>2248.79</c:v>
                </c:pt>
                <c:pt idx="8">
                  <c:v>2386.76</c:v>
                </c:pt>
                <c:pt idx="9">
                  <c:v>2524.729999999999</c:v>
                </c:pt>
                <c:pt idx="10">
                  <c:v>2662.7</c:v>
                </c:pt>
                <c:pt idx="11">
                  <c:v>2800.669999999999</c:v>
                </c:pt>
                <c:pt idx="12">
                  <c:v>2938.64</c:v>
                </c:pt>
                <c:pt idx="13">
                  <c:v>3076.61</c:v>
                </c:pt>
                <c:pt idx="14">
                  <c:v>3214.58</c:v>
                </c:pt>
                <c:pt idx="15">
                  <c:v>3352.55</c:v>
                </c:pt>
                <c:pt idx="16">
                  <c:v>3490.52</c:v>
                </c:pt>
                <c:pt idx="17">
                  <c:v>3628.490000000001</c:v>
                </c:pt>
                <c:pt idx="18">
                  <c:v>3766.460000000001</c:v>
                </c:pt>
                <c:pt idx="19">
                  <c:v>3904.430000000001</c:v>
                </c:pt>
                <c:pt idx="20">
                  <c:v>4042.400000000001</c:v>
                </c:pt>
              </c:numCache>
            </c:numRef>
          </c:val>
          <c:smooth val="0"/>
        </c:ser>
        <c:ser>
          <c:idx val="3"/>
          <c:order val="2"/>
          <c:tx>
            <c:strRef>
              <c:f>Sheet1!$A$5</c:f>
              <c:strCache>
                <c:ptCount val="1"/>
                <c:pt idx="0">
                  <c:v>Light Utilization</c:v>
                </c:pt>
              </c:strCache>
            </c:strRef>
          </c:tx>
          <c:marker>
            <c:symbol val="none"/>
          </c:marker>
          <c:cat>
            <c:numRef>
              <c:f>Sheet1!$D$2:$X$2</c:f>
              <c:numCache>
                <c:formatCode>0%</c:formatCode>
                <c:ptCount val="21"/>
                <c:pt idx="0">
                  <c:v>0.0</c:v>
                </c:pt>
                <c:pt idx="1">
                  <c:v>0.05</c:v>
                </c:pt>
                <c:pt idx="2">
                  <c:v>0.1</c:v>
                </c:pt>
                <c:pt idx="3">
                  <c:v>0.15</c:v>
                </c:pt>
                <c:pt idx="4">
                  <c:v>0.2</c:v>
                </c:pt>
                <c:pt idx="5">
                  <c:v>0.25</c:v>
                </c:pt>
                <c:pt idx="6">
                  <c:v>0.3</c:v>
                </c:pt>
                <c:pt idx="7">
                  <c:v>0.35</c:v>
                </c:pt>
                <c:pt idx="8">
                  <c:v>0.4</c:v>
                </c:pt>
                <c:pt idx="9">
                  <c:v>0.45</c:v>
                </c:pt>
                <c:pt idx="10">
                  <c:v>0.5</c:v>
                </c:pt>
                <c:pt idx="11">
                  <c:v>0.55</c:v>
                </c:pt>
                <c:pt idx="12">
                  <c:v>0.6</c:v>
                </c:pt>
                <c:pt idx="13">
                  <c:v>0.65</c:v>
                </c:pt>
                <c:pt idx="14">
                  <c:v>0.7</c:v>
                </c:pt>
                <c:pt idx="15">
                  <c:v>0.75</c:v>
                </c:pt>
                <c:pt idx="16">
                  <c:v>0.8</c:v>
                </c:pt>
                <c:pt idx="17">
                  <c:v>0.85</c:v>
                </c:pt>
                <c:pt idx="18">
                  <c:v>0.9</c:v>
                </c:pt>
                <c:pt idx="19">
                  <c:v>0.95</c:v>
                </c:pt>
                <c:pt idx="20">
                  <c:v>1.0</c:v>
                </c:pt>
              </c:numCache>
            </c:numRef>
          </c:cat>
          <c:val>
            <c:numRef>
              <c:f>Sheet1!$D$5:$X$5</c:f>
              <c:numCache>
                <c:formatCode>_("$"* #,##0_);_("$"* \(#,##0\);_("$"* "-"??_);_(@_)</c:formatCode>
                <c:ptCount val="21"/>
                <c:pt idx="0">
                  <c:v>548.0</c:v>
                </c:pt>
                <c:pt idx="1">
                  <c:v>777.9499999999998</c:v>
                </c:pt>
                <c:pt idx="2">
                  <c:v>1007.9</c:v>
                </c:pt>
                <c:pt idx="3">
                  <c:v>1237.85</c:v>
                </c:pt>
                <c:pt idx="4">
                  <c:v>1467.8</c:v>
                </c:pt>
                <c:pt idx="5">
                  <c:v>1697.75</c:v>
                </c:pt>
                <c:pt idx="6">
                  <c:v>1927.7</c:v>
                </c:pt>
                <c:pt idx="7">
                  <c:v>2157.649999999999</c:v>
                </c:pt>
                <c:pt idx="8">
                  <c:v>2387.6</c:v>
                </c:pt>
                <c:pt idx="9">
                  <c:v>2617.55</c:v>
                </c:pt>
                <c:pt idx="10">
                  <c:v>2847.5</c:v>
                </c:pt>
                <c:pt idx="11">
                  <c:v>3077.45</c:v>
                </c:pt>
                <c:pt idx="12">
                  <c:v>3307.4</c:v>
                </c:pt>
                <c:pt idx="13">
                  <c:v>3537.35</c:v>
                </c:pt>
                <c:pt idx="14">
                  <c:v>3767.3</c:v>
                </c:pt>
                <c:pt idx="15">
                  <c:v>3997.25</c:v>
                </c:pt>
                <c:pt idx="16">
                  <c:v>4227.200000000001</c:v>
                </c:pt>
                <c:pt idx="17">
                  <c:v>4457.150000000001</c:v>
                </c:pt>
                <c:pt idx="18">
                  <c:v>4687.1</c:v>
                </c:pt>
                <c:pt idx="19">
                  <c:v>4917.050000000001</c:v>
                </c:pt>
                <c:pt idx="20">
                  <c:v>5147.0</c:v>
                </c:pt>
              </c:numCache>
            </c:numRef>
          </c:val>
          <c:smooth val="0"/>
        </c:ser>
        <c:ser>
          <c:idx val="4"/>
          <c:order val="3"/>
          <c:tx>
            <c:strRef>
              <c:f>Sheet1!$A$6</c:f>
              <c:strCache>
                <c:ptCount val="1"/>
                <c:pt idx="0">
                  <c:v>On-Demand</c:v>
                </c:pt>
              </c:strCache>
            </c:strRef>
          </c:tx>
          <c:marker>
            <c:symbol val="none"/>
          </c:marker>
          <c:cat>
            <c:numRef>
              <c:f>Sheet1!$D$2:$X$2</c:f>
              <c:numCache>
                <c:formatCode>0%</c:formatCode>
                <c:ptCount val="21"/>
                <c:pt idx="0">
                  <c:v>0.0</c:v>
                </c:pt>
                <c:pt idx="1">
                  <c:v>0.05</c:v>
                </c:pt>
                <c:pt idx="2">
                  <c:v>0.1</c:v>
                </c:pt>
                <c:pt idx="3">
                  <c:v>0.15</c:v>
                </c:pt>
                <c:pt idx="4">
                  <c:v>0.2</c:v>
                </c:pt>
                <c:pt idx="5">
                  <c:v>0.25</c:v>
                </c:pt>
                <c:pt idx="6">
                  <c:v>0.3</c:v>
                </c:pt>
                <c:pt idx="7">
                  <c:v>0.35</c:v>
                </c:pt>
                <c:pt idx="8">
                  <c:v>0.4</c:v>
                </c:pt>
                <c:pt idx="9">
                  <c:v>0.45</c:v>
                </c:pt>
                <c:pt idx="10">
                  <c:v>0.5</c:v>
                </c:pt>
                <c:pt idx="11">
                  <c:v>0.55</c:v>
                </c:pt>
                <c:pt idx="12">
                  <c:v>0.6</c:v>
                </c:pt>
                <c:pt idx="13">
                  <c:v>0.65</c:v>
                </c:pt>
                <c:pt idx="14">
                  <c:v>0.7</c:v>
                </c:pt>
                <c:pt idx="15">
                  <c:v>0.75</c:v>
                </c:pt>
                <c:pt idx="16">
                  <c:v>0.8</c:v>
                </c:pt>
                <c:pt idx="17">
                  <c:v>0.85</c:v>
                </c:pt>
                <c:pt idx="18">
                  <c:v>0.9</c:v>
                </c:pt>
                <c:pt idx="19">
                  <c:v>0.95</c:v>
                </c:pt>
                <c:pt idx="20">
                  <c:v>1.0</c:v>
                </c:pt>
              </c:numCache>
            </c:numRef>
          </c:cat>
          <c:val>
            <c:numRef>
              <c:f>Sheet1!$D$6:$X$6</c:f>
              <c:numCache>
                <c:formatCode>_("$"* #,##0_);_("$"* \(#,##0\);_("$"* "-"??_);_(@_)</c:formatCode>
                <c:ptCount val="21"/>
                <c:pt idx="0">
                  <c:v>0.0</c:v>
                </c:pt>
                <c:pt idx="1">
                  <c:v>591.3000000000001</c:v>
                </c:pt>
                <c:pt idx="2">
                  <c:v>1182.6</c:v>
                </c:pt>
                <c:pt idx="3">
                  <c:v>1773.900000000001</c:v>
                </c:pt>
                <c:pt idx="4">
                  <c:v>2365.2</c:v>
                </c:pt>
                <c:pt idx="5">
                  <c:v>2956.5</c:v>
                </c:pt>
                <c:pt idx="6">
                  <c:v>3547.8</c:v>
                </c:pt>
                <c:pt idx="7">
                  <c:v>4139.1</c:v>
                </c:pt>
                <c:pt idx="8">
                  <c:v>4730.400000000001</c:v>
                </c:pt>
                <c:pt idx="9">
                  <c:v>5321.7</c:v>
                </c:pt>
                <c:pt idx="10">
                  <c:v>5913.0</c:v>
                </c:pt>
                <c:pt idx="11">
                  <c:v>6504.3</c:v>
                </c:pt>
                <c:pt idx="12">
                  <c:v>7095.6</c:v>
                </c:pt>
                <c:pt idx="13">
                  <c:v>7686.900000000001</c:v>
                </c:pt>
                <c:pt idx="14">
                  <c:v>8278.2</c:v>
                </c:pt>
                <c:pt idx="15">
                  <c:v>8869.500000000001</c:v>
                </c:pt>
                <c:pt idx="16">
                  <c:v>9460.800000000001</c:v>
                </c:pt>
                <c:pt idx="17">
                  <c:v>10052.1</c:v>
                </c:pt>
                <c:pt idx="18">
                  <c:v>10643.4</c:v>
                </c:pt>
                <c:pt idx="19">
                  <c:v>11234.7</c:v>
                </c:pt>
                <c:pt idx="20">
                  <c:v>11826.0</c:v>
                </c:pt>
              </c:numCache>
            </c:numRef>
          </c:val>
          <c:smooth val="0"/>
        </c:ser>
        <c:dLbls>
          <c:showLegendKey val="0"/>
          <c:showVal val="0"/>
          <c:showCatName val="0"/>
          <c:showSerName val="0"/>
          <c:showPercent val="0"/>
          <c:showBubbleSize val="0"/>
        </c:dLbls>
        <c:marker val="1"/>
        <c:smooth val="0"/>
        <c:axId val="2085056424"/>
        <c:axId val="2085126456"/>
      </c:lineChart>
      <c:catAx>
        <c:axId val="2085056424"/>
        <c:scaling>
          <c:orientation val="minMax"/>
        </c:scaling>
        <c:delete val="0"/>
        <c:axPos val="b"/>
        <c:title>
          <c:tx>
            <c:rich>
              <a:bodyPr/>
              <a:lstStyle/>
              <a:p>
                <a:pPr>
                  <a:defRPr/>
                </a:pPr>
                <a:r>
                  <a:rPr lang="en-US" sz="1600"/>
                  <a:t>Utilization</a:t>
                </a:r>
              </a:p>
            </c:rich>
          </c:tx>
          <c:layout/>
          <c:overlay val="0"/>
        </c:title>
        <c:numFmt formatCode="0%" sourceLinked="1"/>
        <c:majorTickMark val="out"/>
        <c:minorTickMark val="none"/>
        <c:tickLblPos val="nextTo"/>
        <c:crossAx val="2085126456"/>
        <c:crosses val="autoZero"/>
        <c:auto val="1"/>
        <c:lblAlgn val="ctr"/>
        <c:lblOffset val="100"/>
        <c:noMultiLvlLbl val="0"/>
      </c:catAx>
      <c:valAx>
        <c:axId val="2085126456"/>
        <c:scaling>
          <c:orientation val="minMax"/>
        </c:scaling>
        <c:delete val="0"/>
        <c:axPos val="l"/>
        <c:majorGridlines/>
        <c:title>
          <c:tx>
            <c:rich>
              <a:bodyPr rot="-5400000" vert="horz"/>
              <a:lstStyle/>
              <a:p>
                <a:pPr>
                  <a:defRPr sz="1600"/>
                </a:pPr>
                <a:r>
                  <a:rPr lang="en-US" sz="1600"/>
                  <a:t>Cost</a:t>
                </a:r>
              </a:p>
            </c:rich>
          </c:tx>
          <c:layout/>
          <c:overlay val="0"/>
        </c:title>
        <c:numFmt formatCode="_(&quot;$&quot;* #,##0_);_(&quot;$&quot;* \(#,##0\);_(&quot;$&quot;* &quot;-&quot;??_);_(@_)" sourceLinked="1"/>
        <c:majorTickMark val="out"/>
        <c:minorTickMark val="none"/>
        <c:tickLblPos val="nextTo"/>
        <c:crossAx val="2085056424"/>
        <c:crosses val="autoZero"/>
        <c:crossBetween val="between"/>
      </c:valAx>
    </c:plotArea>
    <c:legend>
      <c:legendPos val="r"/>
      <c:layout/>
      <c:overlay val="0"/>
      <c:txPr>
        <a:bodyPr/>
        <a:lstStyle/>
        <a:p>
          <a:pPr>
            <a:defRPr sz="1600"/>
          </a:pPr>
          <a:endParaRPr lang="en-US"/>
        </a:p>
      </c:txPr>
    </c:legend>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6">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6">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8BC060-866C-4031-90A6-43E15744B0C2}" type="doc">
      <dgm:prSet loTypeId="urn:microsoft.com/office/officeart/2005/8/layout/hList1" loCatId="list" qsTypeId="urn:microsoft.com/office/officeart/2005/8/quickstyle/simple1" qsCatId="simple" csTypeId="urn:microsoft.com/office/officeart/2005/8/colors/colorful1#6" csCatId="colorful" phldr="1"/>
      <dgm:spPr/>
      <dgm:t>
        <a:bodyPr/>
        <a:lstStyle/>
        <a:p>
          <a:endParaRPr lang="en-US"/>
        </a:p>
      </dgm:t>
    </dgm:pt>
    <dgm:pt modelId="{AE3DBA01-8EB0-4CD6-8CC2-4B4553A3FE09}">
      <dgm:prSet phldrT="[Text]"/>
      <dgm:spPr/>
      <dgm:t>
        <a:bodyPr/>
        <a:lstStyle/>
        <a:p>
          <a:r>
            <a:rPr lang="en-US" dirty="0" smtClean="0">
              <a:latin typeface="Calibri" pitchFamily="34" charset="0"/>
            </a:rPr>
            <a:t>On-demand</a:t>
          </a:r>
          <a:br>
            <a:rPr lang="en-US" dirty="0" smtClean="0">
              <a:latin typeface="Calibri" pitchFamily="34" charset="0"/>
            </a:rPr>
          </a:br>
          <a:r>
            <a:rPr lang="en-US" dirty="0" smtClean="0">
              <a:latin typeface="Calibri" pitchFamily="34" charset="0"/>
            </a:rPr>
            <a:t>Instances</a:t>
          </a:r>
        </a:p>
      </dgm:t>
    </dgm:pt>
    <dgm:pt modelId="{185BE4B0-3FD9-4E88-9122-D1AA3B41E1E2}" type="parTrans" cxnId="{ABE7846E-10D8-44ED-8C91-135A5D5BDA62}">
      <dgm:prSet/>
      <dgm:spPr/>
      <dgm:t>
        <a:bodyPr/>
        <a:lstStyle/>
        <a:p>
          <a:endParaRPr lang="en-US">
            <a:latin typeface="Calibri" pitchFamily="34" charset="0"/>
          </a:endParaRPr>
        </a:p>
      </dgm:t>
    </dgm:pt>
    <dgm:pt modelId="{53AC5DB0-6897-46C6-A099-16DD8647A20E}" type="sibTrans" cxnId="{ABE7846E-10D8-44ED-8C91-135A5D5BDA62}">
      <dgm:prSet/>
      <dgm:spPr/>
      <dgm:t>
        <a:bodyPr/>
        <a:lstStyle/>
        <a:p>
          <a:endParaRPr lang="en-US">
            <a:latin typeface="Calibri" pitchFamily="34" charset="0"/>
          </a:endParaRPr>
        </a:p>
      </dgm:t>
    </dgm:pt>
    <dgm:pt modelId="{6B5B1424-5B6B-4AE2-8E80-BFB4039E188D}">
      <dgm:prSet phldrT="[Text]"/>
      <dgm:spPr/>
      <dgm:t>
        <a:bodyPr/>
        <a:lstStyle/>
        <a:p>
          <a:r>
            <a:rPr lang="en-US" dirty="0" smtClean="0">
              <a:latin typeface="Calibri" pitchFamily="34" charset="0"/>
            </a:rPr>
            <a:t>Reserved</a:t>
          </a:r>
          <a:br>
            <a:rPr lang="en-US" dirty="0" smtClean="0">
              <a:latin typeface="Calibri" pitchFamily="34" charset="0"/>
            </a:rPr>
          </a:br>
          <a:r>
            <a:rPr lang="en-US" dirty="0" smtClean="0">
              <a:latin typeface="Calibri" pitchFamily="34" charset="0"/>
            </a:rPr>
            <a:t>Instances</a:t>
          </a:r>
          <a:endParaRPr lang="en-US" dirty="0">
            <a:latin typeface="Calibri" pitchFamily="34" charset="0"/>
          </a:endParaRPr>
        </a:p>
      </dgm:t>
    </dgm:pt>
    <dgm:pt modelId="{C6ABC30A-A191-4BBC-A76C-3901B33E74D3}" type="parTrans" cxnId="{4F8D7977-6CC4-4A2A-B519-85CAA8D9AA27}">
      <dgm:prSet/>
      <dgm:spPr/>
      <dgm:t>
        <a:bodyPr/>
        <a:lstStyle/>
        <a:p>
          <a:endParaRPr lang="en-US">
            <a:latin typeface="Calibri" pitchFamily="34" charset="0"/>
          </a:endParaRPr>
        </a:p>
      </dgm:t>
    </dgm:pt>
    <dgm:pt modelId="{5DDE0AFE-3663-4E73-9D30-7BC1D7500911}" type="sibTrans" cxnId="{4F8D7977-6CC4-4A2A-B519-85CAA8D9AA27}">
      <dgm:prSet/>
      <dgm:spPr/>
      <dgm:t>
        <a:bodyPr/>
        <a:lstStyle/>
        <a:p>
          <a:endParaRPr lang="en-US">
            <a:latin typeface="Calibri" pitchFamily="34" charset="0"/>
          </a:endParaRPr>
        </a:p>
      </dgm:t>
    </dgm:pt>
    <dgm:pt modelId="{FC8E35C7-D671-4DB0-BD77-EF6B57A3E1F6}">
      <dgm:prSet phldrT="[Text]"/>
      <dgm:spPr/>
      <dgm:t>
        <a:bodyPr/>
        <a:lstStyle/>
        <a:p>
          <a:r>
            <a:rPr lang="en-US" dirty="0" smtClean="0">
              <a:latin typeface="Calibri" pitchFamily="34" charset="0"/>
            </a:rPr>
            <a:t>Pay as you go</a:t>
          </a:r>
          <a:endParaRPr lang="en-US" dirty="0">
            <a:latin typeface="Calibri" pitchFamily="34" charset="0"/>
          </a:endParaRPr>
        </a:p>
      </dgm:t>
    </dgm:pt>
    <dgm:pt modelId="{E6B787A7-8F3C-4B8D-AAC3-E78C152E1F06}" type="parTrans" cxnId="{E370A43B-E958-410F-89E9-E30B98C2A2FB}">
      <dgm:prSet/>
      <dgm:spPr/>
      <dgm:t>
        <a:bodyPr/>
        <a:lstStyle/>
        <a:p>
          <a:endParaRPr lang="en-US"/>
        </a:p>
      </dgm:t>
    </dgm:pt>
    <dgm:pt modelId="{828ADC91-C0EA-41A0-B0E5-B16387BAD2B9}" type="sibTrans" cxnId="{E370A43B-E958-410F-89E9-E30B98C2A2FB}">
      <dgm:prSet/>
      <dgm:spPr/>
      <dgm:t>
        <a:bodyPr/>
        <a:lstStyle/>
        <a:p>
          <a:endParaRPr lang="en-US"/>
        </a:p>
      </dgm:t>
    </dgm:pt>
    <dgm:pt modelId="{85A76690-B0AB-49E6-8C39-49D33BF3ABCF}">
      <dgm:prSet phldrT="[Text]"/>
      <dgm:spPr/>
      <dgm:t>
        <a:bodyPr/>
        <a:lstStyle/>
        <a:p>
          <a:r>
            <a:rPr lang="en-US" dirty="0" smtClean="0">
              <a:latin typeface="Calibri" pitchFamily="34" charset="0"/>
            </a:rPr>
            <a:t>One time low upfront fee + Pay as you go</a:t>
          </a:r>
          <a:endParaRPr lang="en-US" dirty="0">
            <a:latin typeface="Calibri" pitchFamily="34" charset="0"/>
          </a:endParaRPr>
        </a:p>
      </dgm:t>
    </dgm:pt>
    <dgm:pt modelId="{B8061676-5A31-4DDB-AECB-C20166C50743}" type="parTrans" cxnId="{2A604D30-7FF7-4836-A365-C5B2F60ED33B}">
      <dgm:prSet/>
      <dgm:spPr/>
      <dgm:t>
        <a:bodyPr/>
        <a:lstStyle/>
        <a:p>
          <a:endParaRPr lang="en-US"/>
        </a:p>
      </dgm:t>
    </dgm:pt>
    <dgm:pt modelId="{0242B684-963F-44D8-8FF6-067085FCB11C}" type="sibTrans" cxnId="{2A604D30-7FF7-4836-A365-C5B2F60ED33B}">
      <dgm:prSet/>
      <dgm:spPr/>
      <dgm:t>
        <a:bodyPr/>
        <a:lstStyle/>
        <a:p>
          <a:endParaRPr lang="en-US"/>
        </a:p>
      </dgm:t>
    </dgm:pt>
    <dgm:pt modelId="{75844A6A-0139-481F-88C5-BA98DEC6E14B}">
      <dgm:prSet phldrT="[Text]"/>
      <dgm:spPr/>
      <dgm:t>
        <a:bodyPr/>
        <a:lstStyle/>
        <a:p>
          <a:r>
            <a:rPr lang="en-US" dirty="0" smtClean="0">
              <a:latin typeface="Calibri" pitchFamily="34" charset="0"/>
            </a:rPr>
            <a:t>$23 for 1 year term and $</a:t>
          </a:r>
          <a:r>
            <a:rPr lang="en-US" dirty="0" smtClean="0">
              <a:latin typeface="Calibri" pitchFamily="34" charset="0"/>
            </a:rPr>
            <a:t>0.005/</a:t>
          </a:r>
          <a:r>
            <a:rPr lang="en-US" dirty="0" smtClean="0">
              <a:latin typeface="Calibri" pitchFamily="34" charset="0"/>
            </a:rPr>
            <a:t>Hour</a:t>
          </a:r>
          <a:endParaRPr lang="en-US" dirty="0">
            <a:latin typeface="Calibri" pitchFamily="34" charset="0"/>
          </a:endParaRPr>
        </a:p>
      </dgm:t>
    </dgm:pt>
    <dgm:pt modelId="{A19DA8D2-404E-470E-9E41-E6C66FC53705}" type="parTrans" cxnId="{F7585F63-1C57-4669-AD61-5BEB89EC1EA4}">
      <dgm:prSet/>
      <dgm:spPr/>
      <dgm:t>
        <a:bodyPr/>
        <a:lstStyle/>
        <a:p>
          <a:endParaRPr lang="en-US"/>
        </a:p>
      </dgm:t>
    </dgm:pt>
    <dgm:pt modelId="{DF8DB9F0-1921-4509-B250-89A64349C068}" type="sibTrans" cxnId="{F7585F63-1C57-4669-AD61-5BEB89EC1EA4}">
      <dgm:prSet/>
      <dgm:spPr/>
      <dgm:t>
        <a:bodyPr/>
        <a:lstStyle/>
        <a:p>
          <a:endParaRPr lang="en-US"/>
        </a:p>
      </dgm:t>
    </dgm:pt>
    <dgm:pt modelId="{7F9E533D-FD48-4E59-8AAC-E174D62D2877}">
      <dgm:prSet phldrT="[Text]"/>
      <dgm:spPr/>
      <dgm:t>
        <a:bodyPr/>
        <a:lstStyle/>
        <a:p>
          <a:endParaRPr lang="en-US" dirty="0">
            <a:latin typeface="Calibri" pitchFamily="34" charset="0"/>
          </a:endParaRPr>
        </a:p>
      </dgm:t>
    </dgm:pt>
    <dgm:pt modelId="{6CC209DB-0406-4104-A078-BF24D9657D5A}" type="parTrans" cxnId="{DAF2E1B3-5E2D-4AEE-90C7-E5847016396D}">
      <dgm:prSet/>
      <dgm:spPr/>
      <dgm:t>
        <a:bodyPr/>
        <a:lstStyle/>
        <a:p>
          <a:endParaRPr lang="en-US"/>
        </a:p>
      </dgm:t>
    </dgm:pt>
    <dgm:pt modelId="{8E586574-8850-431E-AF85-5C936FE115E5}" type="sibTrans" cxnId="{DAF2E1B3-5E2D-4AEE-90C7-E5847016396D}">
      <dgm:prSet/>
      <dgm:spPr/>
      <dgm:t>
        <a:bodyPr/>
        <a:lstStyle/>
        <a:p>
          <a:endParaRPr lang="en-US"/>
        </a:p>
      </dgm:t>
    </dgm:pt>
    <dgm:pt modelId="{D124BAD5-47BD-4BAF-A66E-E9266DE1C3A5}">
      <dgm:prSet phldrT="[Text]"/>
      <dgm:spPr/>
      <dgm:t>
        <a:bodyPr/>
        <a:lstStyle/>
        <a:p>
          <a:endParaRPr lang="en-US" dirty="0">
            <a:latin typeface="Calibri" pitchFamily="34" charset="0"/>
          </a:endParaRPr>
        </a:p>
      </dgm:t>
    </dgm:pt>
    <dgm:pt modelId="{EEC69000-C921-4410-85BB-19A57A2D33BA}" type="parTrans" cxnId="{21906EE4-0263-4770-BD32-4D14615DCD4F}">
      <dgm:prSet/>
      <dgm:spPr/>
      <dgm:t>
        <a:bodyPr/>
        <a:lstStyle/>
        <a:p>
          <a:endParaRPr lang="en-US"/>
        </a:p>
      </dgm:t>
    </dgm:pt>
    <dgm:pt modelId="{A6F2AF85-D957-4585-80DE-3789D066F499}" type="sibTrans" cxnId="{21906EE4-0263-4770-BD32-4D14615DCD4F}">
      <dgm:prSet/>
      <dgm:spPr/>
      <dgm:t>
        <a:bodyPr/>
        <a:lstStyle/>
        <a:p>
          <a:endParaRPr lang="en-US"/>
        </a:p>
      </dgm:t>
    </dgm:pt>
    <dgm:pt modelId="{D64060F2-E1B4-486B-8CE5-8343C09E32B2}">
      <dgm:prSet phldrT="[Text]"/>
      <dgm:spPr/>
      <dgm:t>
        <a:bodyPr/>
        <a:lstStyle/>
        <a:p>
          <a:r>
            <a:rPr lang="en-US" dirty="0" smtClean="0">
              <a:latin typeface="Calibri" pitchFamily="34" charset="0"/>
            </a:rPr>
            <a:t>Starts from $0.02/Hour</a:t>
          </a:r>
          <a:endParaRPr lang="en-US" dirty="0">
            <a:latin typeface="Calibri" pitchFamily="34" charset="0"/>
          </a:endParaRPr>
        </a:p>
      </dgm:t>
    </dgm:pt>
    <dgm:pt modelId="{D845F216-F1CC-4D8E-91B9-FB290B71FE16}" type="parTrans" cxnId="{B019E343-B06D-4613-B873-094410B86518}">
      <dgm:prSet/>
      <dgm:spPr/>
      <dgm:t>
        <a:bodyPr/>
        <a:lstStyle/>
        <a:p>
          <a:endParaRPr lang="en-US"/>
        </a:p>
      </dgm:t>
    </dgm:pt>
    <dgm:pt modelId="{741FEE64-8698-42E8-A5A0-AC4FB3302FE1}" type="sibTrans" cxnId="{B019E343-B06D-4613-B873-094410B86518}">
      <dgm:prSet/>
      <dgm:spPr/>
      <dgm:t>
        <a:bodyPr/>
        <a:lstStyle/>
        <a:p>
          <a:endParaRPr lang="en-US"/>
        </a:p>
      </dgm:t>
    </dgm:pt>
    <dgm:pt modelId="{23EF8821-F156-497B-9F46-174AA257F8ED}" type="pres">
      <dgm:prSet presAssocID="{F18BC060-866C-4031-90A6-43E15744B0C2}" presName="Name0" presStyleCnt="0">
        <dgm:presLayoutVars>
          <dgm:dir/>
          <dgm:animLvl val="lvl"/>
          <dgm:resizeHandles val="exact"/>
        </dgm:presLayoutVars>
      </dgm:prSet>
      <dgm:spPr/>
      <dgm:t>
        <a:bodyPr/>
        <a:lstStyle/>
        <a:p>
          <a:endParaRPr lang="en-US"/>
        </a:p>
      </dgm:t>
    </dgm:pt>
    <dgm:pt modelId="{ABCBA3C7-9C9B-419C-B882-D64BEC968902}" type="pres">
      <dgm:prSet presAssocID="{AE3DBA01-8EB0-4CD6-8CC2-4B4553A3FE09}" presName="composite" presStyleCnt="0"/>
      <dgm:spPr/>
    </dgm:pt>
    <dgm:pt modelId="{4A667AB7-B1B5-4022-BCE9-AB2C0899DA45}" type="pres">
      <dgm:prSet presAssocID="{AE3DBA01-8EB0-4CD6-8CC2-4B4553A3FE09}" presName="parTx" presStyleLbl="alignNode1" presStyleIdx="0" presStyleCnt="2">
        <dgm:presLayoutVars>
          <dgm:chMax val="0"/>
          <dgm:chPref val="0"/>
          <dgm:bulletEnabled val="1"/>
        </dgm:presLayoutVars>
      </dgm:prSet>
      <dgm:spPr/>
      <dgm:t>
        <a:bodyPr/>
        <a:lstStyle/>
        <a:p>
          <a:endParaRPr lang="en-US"/>
        </a:p>
      </dgm:t>
    </dgm:pt>
    <dgm:pt modelId="{4451D732-8B6B-47AA-B65D-CBB7DC5F254E}" type="pres">
      <dgm:prSet presAssocID="{AE3DBA01-8EB0-4CD6-8CC2-4B4553A3FE09}" presName="desTx" presStyleLbl="alignAccFollowNode1" presStyleIdx="0" presStyleCnt="2">
        <dgm:presLayoutVars>
          <dgm:bulletEnabled val="1"/>
        </dgm:presLayoutVars>
      </dgm:prSet>
      <dgm:spPr/>
      <dgm:t>
        <a:bodyPr/>
        <a:lstStyle/>
        <a:p>
          <a:endParaRPr lang="en-US"/>
        </a:p>
      </dgm:t>
    </dgm:pt>
    <dgm:pt modelId="{3AF55B0D-81FF-407B-89D7-4469156D887E}" type="pres">
      <dgm:prSet presAssocID="{53AC5DB0-6897-46C6-A099-16DD8647A20E}" presName="space" presStyleCnt="0"/>
      <dgm:spPr/>
    </dgm:pt>
    <dgm:pt modelId="{75DB05C0-EC3D-4EB3-B0A8-0C6ECB6F06FB}" type="pres">
      <dgm:prSet presAssocID="{6B5B1424-5B6B-4AE2-8E80-BFB4039E188D}" presName="composite" presStyleCnt="0"/>
      <dgm:spPr/>
    </dgm:pt>
    <dgm:pt modelId="{BA2DF620-CFF5-4030-ABCB-A3AAF55A80DC}" type="pres">
      <dgm:prSet presAssocID="{6B5B1424-5B6B-4AE2-8E80-BFB4039E188D}" presName="parTx" presStyleLbl="alignNode1" presStyleIdx="1" presStyleCnt="2">
        <dgm:presLayoutVars>
          <dgm:chMax val="0"/>
          <dgm:chPref val="0"/>
          <dgm:bulletEnabled val="1"/>
        </dgm:presLayoutVars>
      </dgm:prSet>
      <dgm:spPr/>
      <dgm:t>
        <a:bodyPr/>
        <a:lstStyle/>
        <a:p>
          <a:endParaRPr lang="en-US"/>
        </a:p>
      </dgm:t>
    </dgm:pt>
    <dgm:pt modelId="{761B9AA4-36F0-459D-BE65-804B5EA47D4B}" type="pres">
      <dgm:prSet presAssocID="{6B5B1424-5B6B-4AE2-8E80-BFB4039E188D}" presName="desTx" presStyleLbl="alignAccFollowNode1" presStyleIdx="1" presStyleCnt="2">
        <dgm:presLayoutVars>
          <dgm:bulletEnabled val="1"/>
        </dgm:presLayoutVars>
      </dgm:prSet>
      <dgm:spPr/>
      <dgm:t>
        <a:bodyPr/>
        <a:lstStyle/>
        <a:p>
          <a:endParaRPr lang="en-US"/>
        </a:p>
      </dgm:t>
    </dgm:pt>
  </dgm:ptLst>
  <dgm:cxnLst>
    <dgm:cxn modelId="{ABE7846E-10D8-44ED-8C91-135A5D5BDA62}" srcId="{F18BC060-866C-4031-90A6-43E15744B0C2}" destId="{AE3DBA01-8EB0-4CD6-8CC2-4B4553A3FE09}" srcOrd="0" destOrd="0" parTransId="{185BE4B0-3FD9-4E88-9122-D1AA3B41E1E2}" sibTransId="{53AC5DB0-6897-46C6-A099-16DD8647A20E}"/>
    <dgm:cxn modelId="{F7585F63-1C57-4669-AD61-5BEB89EC1EA4}" srcId="{6B5B1424-5B6B-4AE2-8E80-BFB4039E188D}" destId="{75844A6A-0139-481F-88C5-BA98DEC6E14B}" srcOrd="1" destOrd="0" parTransId="{A19DA8D2-404E-470E-9E41-E6C66FC53705}" sibTransId="{DF8DB9F0-1921-4509-B250-89A64349C068}"/>
    <dgm:cxn modelId="{21906EE4-0263-4770-BD32-4D14615DCD4F}" srcId="{AE3DBA01-8EB0-4CD6-8CC2-4B4553A3FE09}" destId="{D124BAD5-47BD-4BAF-A66E-E9266DE1C3A5}" srcOrd="2" destOrd="0" parTransId="{EEC69000-C921-4410-85BB-19A57A2D33BA}" sibTransId="{A6F2AF85-D957-4585-80DE-3789D066F499}"/>
    <dgm:cxn modelId="{2DE1AB24-6A33-A344-A27F-8221A5DD8F69}" type="presOf" srcId="{F18BC060-866C-4031-90A6-43E15744B0C2}" destId="{23EF8821-F156-497B-9F46-174AA257F8ED}" srcOrd="0" destOrd="0" presId="urn:microsoft.com/office/officeart/2005/8/layout/hList1"/>
    <dgm:cxn modelId="{4F8D7977-6CC4-4A2A-B519-85CAA8D9AA27}" srcId="{F18BC060-866C-4031-90A6-43E15744B0C2}" destId="{6B5B1424-5B6B-4AE2-8E80-BFB4039E188D}" srcOrd="1" destOrd="0" parTransId="{C6ABC30A-A191-4BBC-A76C-3901B33E74D3}" sibTransId="{5DDE0AFE-3663-4E73-9D30-7BC1D7500911}"/>
    <dgm:cxn modelId="{B019E343-B06D-4613-B873-094410B86518}" srcId="{AE3DBA01-8EB0-4CD6-8CC2-4B4553A3FE09}" destId="{D64060F2-E1B4-486B-8CE5-8343C09E32B2}" srcOrd="3" destOrd="0" parTransId="{D845F216-F1CC-4D8E-91B9-FB290B71FE16}" sibTransId="{741FEE64-8698-42E8-A5A0-AC4FB3302FE1}"/>
    <dgm:cxn modelId="{2A604D30-7FF7-4836-A365-C5B2F60ED33B}" srcId="{6B5B1424-5B6B-4AE2-8E80-BFB4039E188D}" destId="{85A76690-B0AB-49E6-8C39-49D33BF3ABCF}" srcOrd="0" destOrd="0" parTransId="{B8061676-5A31-4DDB-AECB-C20166C50743}" sibTransId="{0242B684-963F-44D8-8FF6-067085FCB11C}"/>
    <dgm:cxn modelId="{A2D6ADA9-94CB-C14A-9FE7-36AB728C76B1}" type="presOf" srcId="{75844A6A-0139-481F-88C5-BA98DEC6E14B}" destId="{761B9AA4-36F0-459D-BE65-804B5EA47D4B}" srcOrd="0" destOrd="1" presId="urn:microsoft.com/office/officeart/2005/8/layout/hList1"/>
    <dgm:cxn modelId="{DAF2E1B3-5E2D-4AEE-90C7-E5847016396D}" srcId="{AE3DBA01-8EB0-4CD6-8CC2-4B4553A3FE09}" destId="{7F9E533D-FD48-4E59-8AAC-E174D62D2877}" srcOrd="1" destOrd="0" parTransId="{6CC209DB-0406-4104-A078-BF24D9657D5A}" sibTransId="{8E586574-8850-431E-AF85-5C936FE115E5}"/>
    <dgm:cxn modelId="{888386AD-CCBD-B14D-B866-5CBB16A0C6E3}" type="presOf" srcId="{85A76690-B0AB-49E6-8C39-49D33BF3ABCF}" destId="{761B9AA4-36F0-459D-BE65-804B5EA47D4B}" srcOrd="0" destOrd="0" presId="urn:microsoft.com/office/officeart/2005/8/layout/hList1"/>
    <dgm:cxn modelId="{2A9EFB9A-83F1-344B-9E99-926BCCCE7F9F}" type="presOf" srcId="{7F9E533D-FD48-4E59-8AAC-E174D62D2877}" destId="{4451D732-8B6B-47AA-B65D-CBB7DC5F254E}" srcOrd="0" destOrd="1" presId="urn:microsoft.com/office/officeart/2005/8/layout/hList1"/>
    <dgm:cxn modelId="{114E75B2-6DF9-D243-AFC2-6C4DE867ECC2}" type="presOf" srcId="{D64060F2-E1B4-486B-8CE5-8343C09E32B2}" destId="{4451D732-8B6B-47AA-B65D-CBB7DC5F254E}" srcOrd="0" destOrd="3" presId="urn:microsoft.com/office/officeart/2005/8/layout/hList1"/>
    <dgm:cxn modelId="{7BFA1008-716A-E447-A968-6FC2BA68C845}" type="presOf" srcId="{6B5B1424-5B6B-4AE2-8E80-BFB4039E188D}" destId="{BA2DF620-CFF5-4030-ABCB-A3AAF55A80DC}" srcOrd="0" destOrd="0" presId="urn:microsoft.com/office/officeart/2005/8/layout/hList1"/>
    <dgm:cxn modelId="{CE3B8628-DB8C-B745-988C-F312B2D1D920}" type="presOf" srcId="{D124BAD5-47BD-4BAF-A66E-E9266DE1C3A5}" destId="{4451D732-8B6B-47AA-B65D-CBB7DC5F254E}" srcOrd="0" destOrd="2" presId="urn:microsoft.com/office/officeart/2005/8/layout/hList1"/>
    <dgm:cxn modelId="{DCE61DF8-9CB5-6B48-B51A-EAF875E068DE}" type="presOf" srcId="{FC8E35C7-D671-4DB0-BD77-EF6B57A3E1F6}" destId="{4451D732-8B6B-47AA-B65D-CBB7DC5F254E}" srcOrd="0" destOrd="0" presId="urn:microsoft.com/office/officeart/2005/8/layout/hList1"/>
    <dgm:cxn modelId="{E370A43B-E958-410F-89E9-E30B98C2A2FB}" srcId="{AE3DBA01-8EB0-4CD6-8CC2-4B4553A3FE09}" destId="{FC8E35C7-D671-4DB0-BD77-EF6B57A3E1F6}" srcOrd="0" destOrd="0" parTransId="{E6B787A7-8F3C-4B8D-AAC3-E78C152E1F06}" sibTransId="{828ADC91-C0EA-41A0-B0E5-B16387BAD2B9}"/>
    <dgm:cxn modelId="{285A8891-083E-934C-A03F-C3DDA72F9EC5}" type="presOf" srcId="{AE3DBA01-8EB0-4CD6-8CC2-4B4553A3FE09}" destId="{4A667AB7-B1B5-4022-BCE9-AB2C0899DA45}" srcOrd="0" destOrd="0" presId="urn:microsoft.com/office/officeart/2005/8/layout/hList1"/>
    <dgm:cxn modelId="{408ACB18-CD09-9C41-8644-BD938A9E2AAC}" type="presParOf" srcId="{23EF8821-F156-497B-9F46-174AA257F8ED}" destId="{ABCBA3C7-9C9B-419C-B882-D64BEC968902}" srcOrd="0" destOrd="0" presId="urn:microsoft.com/office/officeart/2005/8/layout/hList1"/>
    <dgm:cxn modelId="{E301A800-709A-7B45-947D-ED3E653ECD61}" type="presParOf" srcId="{ABCBA3C7-9C9B-419C-B882-D64BEC968902}" destId="{4A667AB7-B1B5-4022-BCE9-AB2C0899DA45}" srcOrd="0" destOrd="0" presId="urn:microsoft.com/office/officeart/2005/8/layout/hList1"/>
    <dgm:cxn modelId="{44A88044-BDDA-0342-B556-67BDB51187BE}" type="presParOf" srcId="{ABCBA3C7-9C9B-419C-B882-D64BEC968902}" destId="{4451D732-8B6B-47AA-B65D-CBB7DC5F254E}" srcOrd="1" destOrd="0" presId="urn:microsoft.com/office/officeart/2005/8/layout/hList1"/>
    <dgm:cxn modelId="{9E224CCA-80DF-B744-930B-4115D7484654}" type="presParOf" srcId="{23EF8821-F156-497B-9F46-174AA257F8ED}" destId="{3AF55B0D-81FF-407B-89D7-4469156D887E}" srcOrd="1" destOrd="0" presId="urn:microsoft.com/office/officeart/2005/8/layout/hList1"/>
    <dgm:cxn modelId="{1E7E4CBF-42BC-1B4B-A8C6-9014D5905277}" type="presParOf" srcId="{23EF8821-F156-497B-9F46-174AA257F8ED}" destId="{75DB05C0-EC3D-4EB3-B0A8-0C6ECB6F06FB}" srcOrd="2" destOrd="0" presId="urn:microsoft.com/office/officeart/2005/8/layout/hList1"/>
    <dgm:cxn modelId="{45E5C41C-7BE4-6F4D-ACB7-3AE9275C2F6A}" type="presParOf" srcId="{75DB05C0-EC3D-4EB3-B0A8-0C6ECB6F06FB}" destId="{BA2DF620-CFF5-4030-ABCB-A3AAF55A80DC}" srcOrd="0" destOrd="0" presId="urn:microsoft.com/office/officeart/2005/8/layout/hList1"/>
    <dgm:cxn modelId="{669CB8C9-9524-8C45-A8C7-9C7D333D288B}" type="presParOf" srcId="{75DB05C0-EC3D-4EB3-B0A8-0C6ECB6F06FB}" destId="{761B9AA4-36F0-459D-BE65-804B5EA47D4B}"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C76D024-EE5B-4853-A4F4-A09633A642B2}" type="doc">
      <dgm:prSet loTypeId="urn:microsoft.com/office/officeart/2005/8/layout/hierarchy2" loCatId="hierarchy" qsTypeId="urn:microsoft.com/office/officeart/2005/8/quickstyle/simple1" qsCatId="simple" csTypeId="urn:microsoft.com/office/officeart/2005/8/colors/accent3_2" csCatId="accent3" phldr="1"/>
      <dgm:spPr/>
      <dgm:t>
        <a:bodyPr/>
        <a:lstStyle/>
        <a:p>
          <a:endParaRPr lang="en-US"/>
        </a:p>
      </dgm:t>
    </dgm:pt>
    <dgm:pt modelId="{758669E2-667D-4B37-8CB0-8CC1F0BFCE17}">
      <dgm:prSet phldrT="[Text]"/>
      <dgm:spPr/>
      <dgm:t>
        <a:bodyPr/>
        <a:lstStyle/>
        <a:p>
          <a:r>
            <a:rPr lang="en-US" dirty="0" smtClean="0">
              <a:latin typeface="Calibri" pitchFamily="34" charset="0"/>
              <a:cs typeface="Calibri" pitchFamily="34" charset="0"/>
            </a:rPr>
            <a:t>1-year and 3-year terms</a:t>
          </a:r>
          <a:endParaRPr lang="en-US" dirty="0"/>
        </a:p>
      </dgm:t>
    </dgm:pt>
    <dgm:pt modelId="{A38BEC45-2CA4-462E-8E6A-4C056090FC29}" type="parTrans" cxnId="{99017606-E6B3-4C12-9BFF-C604A090DF64}">
      <dgm:prSet/>
      <dgm:spPr/>
      <dgm:t>
        <a:bodyPr/>
        <a:lstStyle/>
        <a:p>
          <a:endParaRPr lang="en-US"/>
        </a:p>
      </dgm:t>
    </dgm:pt>
    <dgm:pt modelId="{3C6EB8A4-D03E-4C52-999B-9CBF8866E2FE}" type="sibTrans" cxnId="{99017606-E6B3-4C12-9BFF-C604A090DF64}">
      <dgm:prSet/>
      <dgm:spPr/>
      <dgm:t>
        <a:bodyPr/>
        <a:lstStyle/>
        <a:p>
          <a:endParaRPr lang="en-US"/>
        </a:p>
      </dgm:t>
    </dgm:pt>
    <dgm:pt modelId="{D44049D0-2DF7-4463-8EB2-BC3CE01B0280}">
      <dgm:prSet phldrT="[Text]"/>
      <dgm:spPr/>
      <dgm:t>
        <a:bodyPr/>
        <a:lstStyle/>
        <a:p>
          <a:r>
            <a:rPr lang="en-US" dirty="0" smtClean="0">
              <a:latin typeface="Calibri" pitchFamily="34" charset="0"/>
              <a:cs typeface="Calibri" pitchFamily="34" charset="0"/>
            </a:rPr>
            <a:t>Heavy Utilization RI</a:t>
          </a:r>
          <a:endParaRPr lang="en-US" dirty="0">
            <a:latin typeface="Calibri" pitchFamily="34" charset="0"/>
            <a:cs typeface="Calibri" pitchFamily="34" charset="0"/>
          </a:endParaRPr>
        </a:p>
      </dgm:t>
    </dgm:pt>
    <dgm:pt modelId="{3B864886-DBF6-4750-9EBA-D3427EC5E93C}" type="parTrans" cxnId="{1C63720A-5985-4FCA-94AA-EBDE541ED90C}">
      <dgm:prSet/>
      <dgm:spPr/>
      <dgm:t>
        <a:bodyPr/>
        <a:lstStyle/>
        <a:p>
          <a:endParaRPr lang="en-US"/>
        </a:p>
      </dgm:t>
    </dgm:pt>
    <dgm:pt modelId="{FF8A4D98-489F-4DAF-BE65-D1CD5AA5A419}" type="sibTrans" cxnId="{1C63720A-5985-4FCA-94AA-EBDE541ED90C}">
      <dgm:prSet/>
      <dgm:spPr/>
      <dgm:t>
        <a:bodyPr/>
        <a:lstStyle/>
        <a:p>
          <a:endParaRPr lang="en-US"/>
        </a:p>
      </dgm:t>
    </dgm:pt>
    <dgm:pt modelId="{93606423-CB22-49E9-A4FD-8159FF30DD45}">
      <dgm:prSet phldrT="[Text]"/>
      <dgm:spPr/>
      <dgm:t>
        <a:bodyPr/>
        <a:lstStyle/>
        <a:p>
          <a:r>
            <a:rPr lang="en-US" dirty="0" smtClean="0">
              <a:latin typeface="Calibri" pitchFamily="34" charset="0"/>
              <a:cs typeface="Calibri" pitchFamily="34" charset="0"/>
            </a:rPr>
            <a:t>Medium Utilization RI</a:t>
          </a:r>
          <a:endParaRPr lang="en-US" dirty="0">
            <a:latin typeface="Calibri" pitchFamily="34" charset="0"/>
            <a:cs typeface="Calibri" pitchFamily="34" charset="0"/>
          </a:endParaRPr>
        </a:p>
      </dgm:t>
    </dgm:pt>
    <dgm:pt modelId="{AA851F12-0158-4B5F-9421-683A55D25D3D}" type="parTrans" cxnId="{1710B926-3E90-4E7E-837B-57EAC6D81467}">
      <dgm:prSet/>
      <dgm:spPr/>
      <dgm:t>
        <a:bodyPr/>
        <a:lstStyle/>
        <a:p>
          <a:endParaRPr lang="en-US"/>
        </a:p>
      </dgm:t>
    </dgm:pt>
    <dgm:pt modelId="{8801E0FA-CD9C-4D71-8C7A-C62CB5C2764E}" type="sibTrans" cxnId="{1710B926-3E90-4E7E-837B-57EAC6D81467}">
      <dgm:prSet/>
      <dgm:spPr/>
      <dgm:t>
        <a:bodyPr/>
        <a:lstStyle/>
        <a:p>
          <a:endParaRPr lang="en-US"/>
        </a:p>
      </dgm:t>
    </dgm:pt>
    <dgm:pt modelId="{A45BEBEA-0E4D-4975-A0DF-9C016A2C2071}">
      <dgm:prSet phldrT="[Text]"/>
      <dgm:spPr/>
      <dgm:t>
        <a:bodyPr/>
        <a:lstStyle/>
        <a:p>
          <a:r>
            <a:rPr lang="en-US" dirty="0" smtClean="0">
              <a:latin typeface="Calibri" pitchFamily="34" charset="0"/>
              <a:cs typeface="Calibri" pitchFamily="34" charset="0"/>
            </a:rPr>
            <a:t>Light Utilization RI</a:t>
          </a:r>
          <a:endParaRPr lang="en-US" dirty="0">
            <a:latin typeface="Calibri" pitchFamily="34" charset="0"/>
            <a:cs typeface="Calibri" pitchFamily="34" charset="0"/>
          </a:endParaRPr>
        </a:p>
      </dgm:t>
    </dgm:pt>
    <dgm:pt modelId="{5324825B-5127-4E1B-9F98-4BBFB6881271}" type="parTrans" cxnId="{A46B2FA9-CEFF-4242-909B-70F120BA925F}">
      <dgm:prSet/>
      <dgm:spPr/>
      <dgm:t>
        <a:bodyPr/>
        <a:lstStyle/>
        <a:p>
          <a:endParaRPr lang="en-US"/>
        </a:p>
      </dgm:t>
    </dgm:pt>
    <dgm:pt modelId="{A72C5D3A-D038-4C97-B820-6EBC8A8A3D37}" type="sibTrans" cxnId="{A46B2FA9-CEFF-4242-909B-70F120BA925F}">
      <dgm:prSet/>
      <dgm:spPr/>
      <dgm:t>
        <a:bodyPr/>
        <a:lstStyle/>
        <a:p>
          <a:endParaRPr lang="en-US"/>
        </a:p>
      </dgm:t>
    </dgm:pt>
    <dgm:pt modelId="{A3C3BFB5-A71A-48E5-BFE0-F997AE88DE2D}" type="pres">
      <dgm:prSet presAssocID="{EC76D024-EE5B-4853-A4F4-A09633A642B2}" presName="diagram" presStyleCnt="0">
        <dgm:presLayoutVars>
          <dgm:chPref val="1"/>
          <dgm:dir/>
          <dgm:animOne val="branch"/>
          <dgm:animLvl val="lvl"/>
          <dgm:resizeHandles val="exact"/>
        </dgm:presLayoutVars>
      </dgm:prSet>
      <dgm:spPr/>
      <dgm:t>
        <a:bodyPr/>
        <a:lstStyle/>
        <a:p>
          <a:endParaRPr lang="en-US"/>
        </a:p>
      </dgm:t>
    </dgm:pt>
    <dgm:pt modelId="{ECE16D10-1BA9-4B83-A269-A4499D9EEEBB}" type="pres">
      <dgm:prSet presAssocID="{758669E2-667D-4B37-8CB0-8CC1F0BFCE17}" presName="root1" presStyleCnt="0"/>
      <dgm:spPr/>
    </dgm:pt>
    <dgm:pt modelId="{90709C4B-4A6E-43FC-97B3-2A50FA6AD4B9}" type="pres">
      <dgm:prSet presAssocID="{758669E2-667D-4B37-8CB0-8CC1F0BFCE17}" presName="LevelOneTextNode" presStyleLbl="node0" presStyleIdx="0" presStyleCnt="1">
        <dgm:presLayoutVars>
          <dgm:chPref val="3"/>
        </dgm:presLayoutVars>
      </dgm:prSet>
      <dgm:spPr/>
      <dgm:t>
        <a:bodyPr/>
        <a:lstStyle/>
        <a:p>
          <a:endParaRPr lang="en-US"/>
        </a:p>
      </dgm:t>
    </dgm:pt>
    <dgm:pt modelId="{91A0B999-7DE6-4F19-9F12-A5364CF36882}" type="pres">
      <dgm:prSet presAssocID="{758669E2-667D-4B37-8CB0-8CC1F0BFCE17}" presName="level2hierChild" presStyleCnt="0"/>
      <dgm:spPr/>
    </dgm:pt>
    <dgm:pt modelId="{D7377314-0714-4D34-BAD5-8EA2DA58441A}" type="pres">
      <dgm:prSet presAssocID="{3B864886-DBF6-4750-9EBA-D3427EC5E93C}" presName="conn2-1" presStyleLbl="parChTrans1D2" presStyleIdx="0" presStyleCnt="3"/>
      <dgm:spPr/>
      <dgm:t>
        <a:bodyPr/>
        <a:lstStyle/>
        <a:p>
          <a:endParaRPr lang="en-US"/>
        </a:p>
      </dgm:t>
    </dgm:pt>
    <dgm:pt modelId="{B3D923B5-05F2-429B-B6A0-6A58D04BC0D9}" type="pres">
      <dgm:prSet presAssocID="{3B864886-DBF6-4750-9EBA-D3427EC5E93C}" presName="connTx" presStyleLbl="parChTrans1D2" presStyleIdx="0" presStyleCnt="3"/>
      <dgm:spPr/>
      <dgm:t>
        <a:bodyPr/>
        <a:lstStyle/>
        <a:p>
          <a:endParaRPr lang="en-US"/>
        </a:p>
      </dgm:t>
    </dgm:pt>
    <dgm:pt modelId="{51FE9146-A39F-4562-B7E6-9E56DEF3B4BD}" type="pres">
      <dgm:prSet presAssocID="{D44049D0-2DF7-4463-8EB2-BC3CE01B0280}" presName="root2" presStyleCnt="0"/>
      <dgm:spPr/>
    </dgm:pt>
    <dgm:pt modelId="{55F876F0-286C-407F-A6E0-F1515E224C07}" type="pres">
      <dgm:prSet presAssocID="{D44049D0-2DF7-4463-8EB2-BC3CE01B0280}" presName="LevelTwoTextNode" presStyleLbl="node2" presStyleIdx="0" presStyleCnt="3">
        <dgm:presLayoutVars>
          <dgm:chPref val="3"/>
        </dgm:presLayoutVars>
      </dgm:prSet>
      <dgm:spPr/>
      <dgm:t>
        <a:bodyPr/>
        <a:lstStyle/>
        <a:p>
          <a:endParaRPr lang="en-US"/>
        </a:p>
      </dgm:t>
    </dgm:pt>
    <dgm:pt modelId="{F066F8CD-2B29-49BD-A3B6-94056D6C42DE}" type="pres">
      <dgm:prSet presAssocID="{D44049D0-2DF7-4463-8EB2-BC3CE01B0280}" presName="level3hierChild" presStyleCnt="0"/>
      <dgm:spPr/>
    </dgm:pt>
    <dgm:pt modelId="{FF150424-9104-4440-9106-9CABC85F496D}" type="pres">
      <dgm:prSet presAssocID="{AA851F12-0158-4B5F-9421-683A55D25D3D}" presName="conn2-1" presStyleLbl="parChTrans1D2" presStyleIdx="1" presStyleCnt="3"/>
      <dgm:spPr/>
      <dgm:t>
        <a:bodyPr/>
        <a:lstStyle/>
        <a:p>
          <a:endParaRPr lang="en-US"/>
        </a:p>
      </dgm:t>
    </dgm:pt>
    <dgm:pt modelId="{8EEEE643-8113-4CEF-BC5B-C390653A2B6D}" type="pres">
      <dgm:prSet presAssocID="{AA851F12-0158-4B5F-9421-683A55D25D3D}" presName="connTx" presStyleLbl="parChTrans1D2" presStyleIdx="1" presStyleCnt="3"/>
      <dgm:spPr/>
      <dgm:t>
        <a:bodyPr/>
        <a:lstStyle/>
        <a:p>
          <a:endParaRPr lang="en-US"/>
        </a:p>
      </dgm:t>
    </dgm:pt>
    <dgm:pt modelId="{4255C81C-7BE9-44A8-96ED-07B3FFD449ED}" type="pres">
      <dgm:prSet presAssocID="{93606423-CB22-49E9-A4FD-8159FF30DD45}" presName="root2" presStyleCnt="0"/>
      <dgm:spPr/>
    </dgm:pt>
    <dgm:pt modelId="{88A19A66-AE75-4E57-9FE7-AFB04EB61289}" type="pres">
      <dgm:prSet presAssocID="{93606423-CB22-49E9-A4FD-8159FF30DD45}" presName="LevelTwoTextNode" presStyleLbl="node2" presStyleIdx="1" presStyleCnt="3">
        <dgm:presLayoutVars>
          <dgm:chPref val="3"/>
        </dgm:presLayoutVars>
      </dgm:prSet>
      <dgm:spPr/>
      <dgm:t>
        <a:bodyPr/>
        <a:lstStyle/>
        <a:p>
          <a:endParaRPr lang="en-US"/>
        </a:p>
      </dgm:t>
    </dgm:pt>
    <dgm:pt modelId="{0E5D9218-98E9-46AA-8832-5DE23E5028BF}" type="pres">
      <dgm:prSet presAssocID="{93606423-CB22-49E9-A4FD-8159FF30DD45}" presName="level3hierChild" presStyleCnt="0"/>
      <dgm:spPr/>
    </dgm:pt>
    <dgm:pt modelId="{A27B5BD9-7A47-4857-97AB-22DCEBF7CBB6}" type="pres">
      <dgm:prSet presAssocID="{5324825B-5127-4E1B-9F98-4BBFB6881271}" presName="conn2-1" presStyleLbl="parChTrans1D2" presStyleIdx="2" presStyleCnt="3"/>
      <dgm:spPr/>
      <dgm:t>
        <a:bodyPr/>
        <a:lstStyle/>
        <a:p>
          <a:endParaRPr lang="en-US"/>
        </a:p>
      </dgm:t>
    </dgm:pt>
    <dgm:pt modelId="{D647C20C-91A5-424D-9407-B1821B6F5B85}" type="pres">
      <dgm:prSet presAssocID="{5324825B-5127-4E1B-9F98-4BBFB6881271}" presName="connTx" presStyleLbl="parChTrans1D2" presStyleIdx="2" presStyleCnt="3"/>
      <dgm:spPr/>
      <dgm:t>
        <a:bodyPr/>
        <a:lstStyle/>
        <a:p>
          <a:endParaRPr lang="en-US"/>
        </a:p>
      </dgm:t>
    </dgm:pt>
    <dgm:pt modelId="{65223077-BCF5-460F-9C31-2A702C6655BA}" type="pres">
      <dgm:prSet presAssocID="{A45BEBEA-0E4D-4975-A0DF-9C016A2C2071}" presName="root2" presStyleCnt="0"/>
      <dgm:spPr/>
    </dgm:pt>
    <dgm:pt modelId="{B3AC7345-FEF6-4AA1-A08C-F7EE5294EB6D}" type="pres">
      <dgm:prSet presAssocID="{A45BEBEA-0E4D-4975-A0DF-9C016A2C2071}" presName="LevelTwoTextNode" presStyleLbl="node2" presStyleIdx="2" presStyleCnt="3">
        <dgm:presLayoutVars>
          <dgm:chPref val="3"/>
        </dgm:presLayoutVars>
      </dgm:prSet>
      <dgm:spPr/>
      <dgm:t>
        <a:bodyPr/>
        <a:lstStyle/>
        <a:p>
          <a:endParaRPr lang="en-US"/>
        </a:p>
      </dgm:t>
    </dgm:pt>
    <dgm:pt modelId="{B12BCFAC-180D-4987-8180-2F7A1D7EFB6E}" type="pres">
      <dgm:prSet presAssocID="{A45BEBEA-0E4D-4975-A0DF-9C016A2C2071}" presName="level3hierChild" presStyleCnt="0"/>
      <dgm:spPr/>
    </dgm:pt>
  </dgm:ptLst>
  <dgm:cxnLst>
    <dgm:cxn modelId="{CD068042-FD7A-ED4E-B046-166B8BAFB009}" type="presOf" srcId="{3B864886-DBF6-4750-9EBA-D3427EC5E93C}" destId="{D7377314-0714-4D34-BAD5-8EA2DA58441A}" srcOrd="0" destOrd="0" presId="urn:microsoft.com/office/officeart/2005/8/layout/hierarchy2"/>
    <dgm:cxn modelId="{685ABA21-20CE-1C41-8950-32E1C155F4DE}" type="presOf" srcId="{D44049D0-2DF7-4463-8EB2-BC3CE01B0280}" destId="{55F876F0-286C-407F-A6E0-F1515E224C07}" srcOrd="0" destOrd="0" presId="urn:microsoft.com/office/officeart/2005/8/layout/hierarchy2"/>
    <dgm:cxn modelId="{A46B2FA9-CEFF-4242-909B-70F120BA925F}" srcId="{758669E2-667D-4B37-8CB0-8CC1F0BFCE17}" destId="{A45BEBEA-0E4D-4975-A0DF-9C016A2C2071}" srcOrd="2" destOrd="0" parTransId="{5324825B-5127-4E1B-9F98-4BBFB6881271}" sibTransId="{A72C5D3A-D038-4C97-B820-6EBC8A8A3D37}"/>
    <dgm:cxn modelId="{99017606-E6B3-4C12-9BFF-C604A090DF64}" srcId="{EC76D024-EE5B-4853-A4F4-A09633A642B2}" destId="{758669E2-667D-4B37-8CB0-8CC1F0BFCE17}" srcOrd="0" destOrd="0" parTransId="{A38BEC45-2CA4-462E-8E6A-4C056090FC29}" sibTransId="{3C6EB8A4-D03E-4C52-999B-9CBF8866E2FE}"/>
    <dgm:cxn modelId="{D551EE17-1686-7346-82E1-3CF739901AAF}" type="presOf" srcId="{93606423-CB22-49E9-A4FD-8159FF30DD45}" destId="{88A19A66-AE75-4E57-9FE7-AFB04EB61289}" srcOrd="0" destOrd="0" presId="urn:microsoft.com/office/officeart/2005/8/layout/hierarchy2"/>
    <dgm:cxn modelId="{7C4ABF95-9D77-5A43-9BC1-116BE2D0DFA0}" type="presOf" srcId="{5324825B-5127-4E1B-9F98-4BBFB6881271}" destId="{D647C20C-91A5-424D-9407-B1821B6F5B85}" srcOrd="1" destOrd="0" presId="urn:microsoft.com/office/officeart/2005/8/layout/hierarchy2"/>
    <dgm:cxn modelId="{980C94C1-4E48-BA46-8FF7-9BF24FB3191B}" type="presOf" srcId="{3B864886-DBF6-4750-9EBA-D3427EC5E93C}" destId="{B3D923B5-05F2-429B-B6A0-6A58D04BC0D9}" srcOrd="1" destOrd="0" presId="urn:microsoft.com/office/officeart/2005/8/layout/hierarchy2"/>
    <dgm:cxn modelId="{BE600153-4A44-6146-93C4-3EB864AB28A8}" type="presOf" srcId="{5324825B-5127-4E1B-9F98-4BBFB6881271}" destId="{A27B5BD9-7A47-4857-97AB-22DCEBF7CBB6}" srcOrd="0" destOrd="0" presId="urn:microsoft.com/office/officeart/2005/8/layout/hierarchy2"/>
    <dgm:cxn modelId="{1710B926-3E90-4E7E-837B-57EAC6D81467}" srcId="{758669E2-667D-4B37-8CB0-8CC1F0BFCE17}" destId="{93606423-CB22-49E9-A4FD-8159FF30DD45}" srcOrd="1" destOrd="0" parTransId="{AA851F12-0158-4B5F-9421-683A55D25D3D}" sibTransId="{8801E0FA-CD9C-4D71-8C7A-C62CB5C2764E}"/>
    <dgm:cxn modelId="{6774080F-F832-DF4F-9A8D-6299F15C7032}" type="presOf" srcId="{AA851F12-0158-4B5F-9421-683A55D25D3D}" destId="{FF150424-9104-4440-9106-9CABC85F496D}" srcOrd="0" destOrd="0" presId="urn:microsoft.com/office/officeart/2005/8/layout/hierarchy2"/>
    <dgm:cxn modelId="{FACB1560-08E6-2145-868F-077FABBD7A66}" type="presOf" srcId="{AA851F12-0158-4B5F-9421-683A55D25D3D}" destId="{8EEEE643-8113-4CEF-BC5B-C390653A2B6D}" srcOrd="1" destOrd="0" presId="urn:microsoft.com/office/officeart/2005/8/layout/hierarchy2"/>
    <dgm:cxn modelId="{8BFA61CD-4ADA-0F4B-A78D-C1AB03A866E1}" type="presOf" srcId="{758669E2-667D-4B37-8CB0-8CC1F0BFCE17}" destId="{90709C4B-4A6E-43FC-97B3-2A50FA6AD4B9}" srcOrd="0" destOrd="0" presId="urn:microsoft.com/office/officeart/2005/8/layout/hierarchy2"/>
    <dgm:cxn modelId="{6E1123B3-0E58-0C4B-9653-BC0135F649B7}" type="presOf" srcId="{EC76D024-EE5B-4853-A4F4-A09633A642B2}" destId="{A3C3BFB5-A71A-48E5-BFE0-F997AE88DE2D}" srcOrd="0" destOrd="0" presId="urn:microsoft.com/office/officeart/2005/8/layout/hierarchy2"/>
    <dgm:cxn modelId="{F4BC900B-2537-6D4D-97B3-F2A03FF35837}" type="presOf" srcId="{A45BEBEA-0E4D-4975-A0DF-9C016A2C2071}" destId="{B3AC7345-FEF6-4AA1-A08C-F7EE5294EB6D}" srcOrd="0" destOrd="0" presId="urn:microsoft.com/office/officeart/2005/8/layout/hierarchy2"/>
    <dgm:cxn modelId="{1C63720A-5985-4FCA-94AA-EBDE541ED90C}" srcId="{758669E2-667D-4B37-8CB0-8CC1F0BFCE17}" destId="{D44049D0-2DF7-4463-8EB2-BC3CE01B0280}" srcOrd="0" destOrd="0" parTransId="{3B864886-DBF6-4750-9EBA-D3427EC5E93C}" sibTransId="{FF8A4D98-489F-4DAF-BE65-D1CD5AA5A419}"/>
    <dgm:cxn modelId="{50C5A15E-9012-444B-AE1A-AA8214E15235}" type="presParOf" srcId="{A3C3BFB5-A71A-48E5-BFE0-F997AE88DE2D}" destId="{ECE16D10-1BA9-4B83-A269-A4499D9EEEBB}" srcOrd="0" destOrd="0" presId="urn:microsoft.com/office/officeart/2005/8/layout/hierarchy2"/>
    <dgm:cxn modelId="{F2EF7853-5358-B54A-9BED-5A0814888BBB}" type="presParOf" srcId="{ECE16D10-1BA9-4B83-A269-A4499D9EEEBB}" destId="{90709C4B-4A6E-43FC-97B3-2A50FA6AD4B9}" srcOrd="0" destOrd="0" presId="urn:microsoft.com/office/officeart/2005/8/layout/hierarchy2"/>
    <dgm:cxn modelId="{F24F561D-EDB6-1948-B425-269F0FDCBC86}" type="presParOf" srcId="{ECE16D10-1BA9-4B83-A269-A4499D9EEEBB}" destId="{91A0B999-7DE6-4F19-9F12-A5364CF36882}" srcOrd="1" destOrd="0" presId="urn:microsoft.com/office/officeart/2005/8/layout/hierarchy2"/>
    <dgm:cxn modelId="{06F88A47-99D0-D54F-A4B5-20FB5115AB0B}" type="presParOf" srcId="{91A0B999-7DE6-4F19-9F12-A5364CF36882}" destId="{D7377314-0714-4D34-BAD5-8EA2DA58441A}" srcOrd="0" destOrd="0" presId="urn:microsoft.com/office/officeart/2005/8/layout/hierarchy2"/>
    <dgm:cxn modelId="{EA87FD52-EEE0-0A43-A1CE-28428C7BE9CB}" type="presParOf" srcId="{D7377314-0714-4D34-BAD5-8EA2DA58441A}" destId="{B3D923B5-05F2-429B-B6A0-6A58D04BC0D9}" srcOrd="0" destOrd="0" presId="urn:microsoft.com/office/officeart/2005/8/layout/hierarchy2"/>
    <dgm:cxn modelId="{2B4533C5-5611-114D-956E-843F6EF4D320}" type="presParOf" srcId="{91A0B999-7DE6-4F19-9F12-A5364CF36882}" destId="{51FE9146-A39F-4562-B7E6-9E56DEF3B4BD}" srcOrd="1" destOrd="0" presId="urn:microsoft.com/office/officeart/2005/8/layout/hierarchy2"/>
    <dgm:cxn modelId="{70FA0701-0091-6A4F-8E07-A019F0D2B75A}" type="presParOf" srcId="{51FE9146-A39F-4562-B7E6-9E56DEF3B4BD}" destId="{55F876F0-286C-407F-A6E0-F1515E224C07}" srcOrd="0" destOrd="0" presId="urn:microsoft.com/office/officeart/2005/8/layout/hierarchy2"/>
    <dgm:cxn modelId="{86444737-A8C1-E340-8A25-841993B6E38E}" type="presParOf" srcId="{51FE9146-A39F-4562-B7E6-9E56DEF3B4BD}" destId="{F066F8CD-2B29-49BD-A3B6-94056D6C42DE}" srcOrd="1" destOrd="0" presId="urn:microsoft.com/office/officeart/2005/8/layout/hierarchy2"/>
    <dgm:cxn modelId="{BF7B0716-C2B1-9748-B83E-42CF5E9A0513}" type="presParOf" srcId="{91A0B999-7DE6-4F19-9F12-A5364CF36882}" destId="{FF150424-9104-4440-9106-9CABC85F496D}" srcOrd="2" destOrd="0" presId="urn:microsoft.com/office/officeart/2005/8/layout/hierarchy2"/>
    <dgm:cxn modelId="{43528232-28C2-774D-AC82-C843FEB4E19C}" type="presParOf" srcId="{FF150424-9104-4440-9106-9CABC85F496D}" destId="{8EEEE643-8113-4CEF-BC5B-C390653A2B6D}" srcOrd="0" destOrd="0" presId="urn:microsoft.com/office/officeart/2005/8/layout/hierarchy2"/>
    <dgm:cxn modelId="{AC756824-4FF6-6D49-90C2-1662F41483F2}" type="presParOf" srcId="{91A0B999-7DE6-4F19-9F12-A5364CF36882}" destId="{4255C81C-7BE9-44A8-96ED-07B3FFD449ED}" srcOrd="3" destOrd="0" presId="urn:microsoft.com/office/officeart/2005/8/layout/hierarchy2"/>
    <dgm:cxn modelId="{1D166BA2-B4FC-8940-8AC1-371A2D3F5403}" type="presParOf" srcId="{4255C81C-7BE9-44A8-96ED-07B3FFD449ED}" destId="{88A19A66-AE75-4E57-9FE7-AFB04EB61289}" srcOrd="0" destOrd="0" presId="urn:microsoft.com/office/officeart/2005/8/layout/hierarchy2"/>
    <dgm:cxn modelId="{1DCA3E54-31E2-164A-BE2C-911541BFC86F}" type="presParOf" srcId="{4255C81C-7BE9-44A8-96ED-07B3FFD449ED}" destId="{0E5D9218-98E9-46AA-8832-5DE23E5028BF}" srcOrd="1" destOrd="0" presId="urn:microsoft.com/office/officeart/2005/8/layout/hierarchy2"/>
    <dgm:cxn modelId="{01567F02-BD10-4847-80F8-8DA41D779A3B}" type="presParOf" srcId="{91A0B999-7DE6-4F19-9F12-A5364CF36882}" destId="{A27B5BD9-7A47-4857-97AB-22DCEBF7CBB6}" srcOrd="4" destOrd="0" presId="urn:microsoft.com/office/officeart/2005/8/layout/hierarchy2"/>
    <dgm:cxn modelId="{EE54F366-866A-FD49-A2FC-436990571E28}" type="presParOf" srcId="{A27B5BD9-7A47-4857-97AB-22DCEBF7CBB6}" destId="{D647C20C-91A5-424D-9407-B1821B6F5B85}" srcOrd="0" destOrd="0" presId="urn:microsoft.com/office/officeart/2005/8/layout/hierarchy2"/>
    <dgm:cxn modelId="{75307B30-F345-384A-986E-1BDC741A8EE7}" type="presParOf" srcId="{91A0B999-7DE6-4F19-9F12-A5364CF36882}" destId="{65223077-BCF5-460F-9C31-2A702C6655BA}" srcOrd="5" destOrd="0" presId="urn:microsoft.com/office/officeart/2005/8/layout/hierarchy2"/>
    <dgm:cxn modelId="{F94D2CBC-3986-6842-B235-1A6AC1EBBA84}" type="presParOf" srcId="{65223077-BCF5-460F-9C31-2A702C6655BA}" destId="{B3AC7345-FEF6-4AA1-A08C-F7EE5294EB6D}" srcOrd="0" destOrd="0" presId="urn:microsoft.com/office/officeart/2005/8/layout/hierarchy2"/>
    <dgm:cxn modelId="{7C42FC84-AF85-DB4C-94A0-22C3E4E4F794}" type="presParOf" srcId="{65223077-BCF5-460F-9C31-2A702C6655BA}" destId="{B12BCFAC-180D-4987-8180-2F7A1D7EFB6E}" srcOrd="1" destOrd="0" presId="urn:microsoft.com/office/officeart/2005/8/layout/hierarchy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411D67B-7684-40C7-B7C1-3CCC6733F61D}" type="doc">
      <dgm:prSet loTypeId="urn:microsoft.com/office/officeart/2005/8/layout/orgChart1" loCatId="hierarchy" qsTypeId="urn:microsoft.com/office/officeart/2005/8/quickstyle/simple1" qsCatId="simple" csTypeId="urn:microsoft.com/office/officeart/2005/8/colors/colorful2" csCatId="colorful" phldr="1"/>
      <dgm:spPr/>
      <dgm:t>
        <a:bodyPr/>
        <a:lstStyle/>
        <a:p>
          <a:endParaRPr lang="en-US"/>
        </a:p>
      </dgm:t>
    </dgm:pt>
    <dgm:pt modelId="{2C0EC4F0-B7EF-470D-8BA3-2EC47292779B}">
      <dgm:prSet phldrT="[Text]" custT="1"/>
      <dgm:spPr/>
      <dgm:t>
        <a:bodyPr/>
        <a:lstStyle/>
        <a:p>
          <a:r>
            <a:rPr lang="en-US" sz="1600" dirty="0" smtClean="0">
              <a:latin typeface="Calibri" pitchFamily="34" charset="0"/>
              <a:cs typeface="Calibri" pitchFamily="34" charset="0"/>
            </a:rPr>
            <a:t>Heavy Utilization RI</a:t>
          </a:r>
          <a:endParaRPr lang="en-US" sz="1600" dirty="0">
            <a:latin typeface="Calibri" pitchFamily="34" charset="0"/>
            <a:cs typeface="Calibri" pitchFamily="34" charset="0"/>
          </a:endParaRPr>
        </a:p>
      </dgm:t>
    </dgm:pt>
    <dgm:pt modelId="{1828602B-48E5-4236-9C07-BACC8E35B923}" type="parTrans" cxnId="{D1B92F15-4382-4E12-94E8-4EDFCB26143D}">
      <dgm:prSet/>
      <dgm:spPr/>
      <dgm:t>
        <a:bodyPr/>
        <a:lstStyle/>
        <a:p>
          <a:endParaRPr lang="en-US" sz="1600">
            <a:latin typeface="Calibri" pitchFamily="34" charset="0"/>
            <a:cs typeface="Calibri" pitchFamily="34" charset="0"/>
          </a:endParaRPr>
        </a:p>
      </dgm:t>
    </dgm:pt>
    <dgm:pt modelId="{59E0D3C7-C644-4EBD-95DF-7C380B31DF36}" type="sibTrans" cxnId="{D1B92F15-4382-4E12-94E8-4EDFCB26143D}">
      <dgm:prSet/>
      <dgm:spPr/>
      <dgm:t>
        <a:bodyPr/>
        <a:lstStyle/>
        <a:p>
          <a:endParaRPr lang="en-US" sz="1600">
            <a:latin typeface="Calibri" pitchFamily="34" charset="0"/>
            <a:cs typeface="Calibri" pitchFamily="34" charset="0"/>
          </a:endParaRPr>
        </a:p>
      </dgm:t>
    </dgm:pt>
    <dgm:pt modelId="{7E2A0F11-26C0-412F-8351-2872517617A5}">
      <dgm:prSet phldrT="[Text]" custT="1"/>
      <dgm:spPr/>
      <dgm:t>
        <a:bodyPr/>
        <a:lstStyle/>
        <a:p>
          <a:r>
            <a:rPr lang="en-US" sz="1600" dirty="0" smtClean="0">
              <a:latin typeface="Calibri" pitchFamily="34" charset="0"/>
              <a:cs typeface="Calibri" pitchFamily="34" charset="0"/>
            </a:rPr>
            <a:t>Medium Utilization RI</a:t>
          </a:r>
          <a:endParaRPr lang="en-US" sz="1600" dirty="0">
            <a:latin typeface="Calibri" pitchFamily="34" charset="0"/>
            <a:cs typeface="Calibri" pitchFamily="34" charset="0"/>
          </a:endParaRPr>
        </a:p>
      </dgm:t>
    </dgm:pt>
    <dgm:pt modelId="{9E91157D-FBA2-4761-8B42-BAA05CFF5B21}" type="parTrans" cxnId="{F8291B77-26C1-4FDC-9CBC-EA78A53F71BA}">
      <dgm:prSet/>
      <dgm:spPr/>
      <dgm:t>
        <a:bodyPr/>
        <a:lstStyle/>
        <a:p>
          <a:endParaRPr lang="en-US" sz="1600">
            <a:latin typeface="Calibri" pitchFamily="34" charset="0"/>
            <a:cs typeface="Calibri" pitchFamily="34" charset="0"/>
          </a:endParaRPr>
        </a:p>
      </dgm:t>
    </dgm:pt>
    <dgm:pt modelId="{EBFA95FD-D202-4CF2-A9B7-32CC6EFC9D18}" type="sibTrans" cxnId="{F8291B77-26C1-4FDC-9CBC-EA78A53F71BA}">
      <dgm:prSet/>
      <dgm:spPr/>
      <dgm:t>
        <a:bodyPr/>
        <a:lstStyle/>
        <a:p>
          <a:endParaRPr lang="en-US" sz="1600">
            <a:latin typeface="Calibri" pitchFamily="34" charset="0"/>
            <a:cs typeface="Calibri" pitchFamily="34" charset="0"/>
          </a:endParaRPr>
        </a:p>
      </dgm:t>
    </dgm:pt>
    <dgm:pt modelId="{7F370187-B7BF-481D-8181-15C613B67B76}">
      <dgm:prSet phldrT="[Text]" custT="1"/>
      <dgm:spPr/>
      <dgm:t>
        <a:bodyPr/>
        <a:lstStyle/>
        <a:p>
          <a:r>
            <a:rPr lang="en-US" sz="1600" dirty="0" smtClean="0">
              <a:latin typeface="Calibri" pitchFamily="34" charset="0"/>
              <a:cs typeface="Calibri" pitchFamily="34" charset="0"/>
            </a:rPr>
            <a:t>Light Utilization RI</a:t>
          </a:r>
          <a:endParaRPr lang="en-US" sz="1600" dirty="0">
            <a:latin typeface="Calibri" pitchFamily="34" charset="0"/>
            <a:cs typeface="Calibri" pitchFamily="34" charset="0"/>
          </a:endParaRPr>
        </a:p>
      </dgm:t>
    </dgm:pt>
    <dgm:pt modelId="{C96891EB-5887-4D8A-A4B1-BF9043717F9C}" type="parTrans" cxnId="{F74DB9D5-E203-4318-8276-D281DF018A2A}">
      <dgm:prSet/>
      <dgm:spPr/>
      <dgm:t>
        <a:bodyPr/>
        <a:lstStyle/>
        <a:p>
          <a:endParaRPr lang="en-US" sz="1600">
            <a:latin typeface="Calibri" pitchFamily="34" charset="0"/>
            <a:cs typeface="Calibri" pitchFamily="34" charset="0"/>
          </a:endParaRPr>
        </a:p>
      </dgm:t>
    </dgm:pt>
    <dgm:pt modelId="{AB304558-F416-408F-B9A1-E5F2C366FB25}" type="sibTrans" cxnId="{F74DB9D5-E203-4318-8276-D281DF018A2A}">
      <dgm:prSet/>
      <dgm:spPr/>
      <dgm:t>
        <a:bodyPr/>
        <a:lstStyle/>
        <a:p>
          <a:endParaRPr lang="en-US" sz="1600">
            <a:latin typeface="Calibri" pitchFamily="34" charset="0"/>
            <a:cs typeface="Calibri" pitchFamily="34" charset="0"/>
          </a:endParaRPr>
        </a:p>
      </dgm:t>
    </dgm:pt>
    <dgm:pt modelId="{593350B4-6CFE-4F2E-B959-A1535FF2C5D6}" type="asst">
      <dgm:prSet phldrT="[Text]" custT="1"/>
      <dgm:spPr/>
      <dgm:t>
        <a:bodyPr/>
        <a:lstStyle/>
        <a:p>
          <a:r>
            <a:rPr lang="en-US" sz="1600" dirty="0" smtClean="0">
              <a:latin typeface="Calibri" pitchFamily="34" charset="0"/>
              <a:cs typeface="Calibri" pitchFamily="34" charset="0"/>
            </a:rPr>
            <a:t>1-year and 3-year terms</a:t>
          </a:r>
          <a:endParaRPr lang="en-US" sz="1600" dirty="0">
            <a:latin typeface="Calibri" pitchFamily="34" charset="0"/>
            <a:cs typeface="Calibri" pitchFamily="34" charset="0"/>
          </a:endParaRPr>
        </a:p>
      </dgm:t>
    </dgm:pt>
    <dgm:pt modelId="{7BC11DEA-4F85-4ABE-A59E-6EDCA5140F0C}" type="sibTrans" cxnId="{394AA731-E0C9-498E-8345-83147FFD3372}">
      <dgm:prSet/>
      <dgm:spPr/>
      <dgm:t>
        <a:bodyPr/>
        <a:lstStyle/>
        <a:p>
          <a:endParaRPr lang="en-US" sz="1600">
            <a:latin typeface="Calibri" pitchFamily="34" charset="0"/>
            <a:cs typeface="Calibri" pitchFamily="34" charset="0"/>
          </a:endParaRPr>
        </a:p>
      </dgm:t>
    </dgm:pt>
    <dgm:pt modelId="{8E20E8ED-6EDA-48ED-A3EE-843F7797F532}" type="parTrans" cxnId="{394AA731-E0C9-498E-8345-83147FFD3372}">
      <dgm:prSet/>
      <dgm:spPr/>
      <dgm:t>
        <a:bodyPr/>
        <a:lstStyle/>
        <a:p>
          <a:endParaRPr lang="en-US" sz="1600">
            <a:latin typeface="Calibri" pitchFamily="34" charset="0"/>
            <a:cs typeface="Calibri" pitchFamily="34" charset="0"/>
          </a:endParaRPr>
        </a:p>
      </dgm:t>
    </dgm:pt>
    <dgm:pt modelId="{225FA6E0-381B-4A96-B2DE-8F26C36BFDB2}">
      <dgm:prSet phldrT="[Text]" custT="1"/>
      <dgm:spPr/>
      <dgm:t>
        <a:bodyPr/>
        <a:lstStyle/>
        <a:p>
          <a:endParaRPr lang="en-US" sz="1600" dirty="0">
            <a:latin typeface="Calibri" pitchFamily="34" charset="0"/>
            <a:cs typeface="Calibri" pitchFamily="34" charset="0"/>
          </a:endParaRPr>
        </a:p>
      </dgm:t>
    </dgm:pt>
    <dgm:pt modelId="{A01EEEC3-4686-4A3A-837E-DC8B623F4527}" type="sibTrans" cxnId="{A31B45D7-E3B1-4FCF-B4C6-FE784DE21B13}">
      <dgm:prSet/>
      <dgm:spPr/>
      <dgm:t>
        <a:bodyPr/>
        <a:lstStyle/>
        <a:p>
          <a:endParaRPr lang="en-US" sz="1600">
            <a:latin typeface="Calibri" pitchFamily="34" charset="0"/>
            <a:cs typeface="Calibri" pitchFamily="34" charset="0"/>
          </a:endParaRPr>
        </a:p>
      </dgm:t>
    </dgm:pt>
    <dgm:pt modelId="{9A6BCD5F-E396-4104-A40A-62AB351ACD45}" type="parTrans" cxnId="{A31B45D7-E3B1-4FCF-B4C6-FE784DE21B13}">
      <dgm:prSet/>
      <dgm:spPr/>
      <dgm:t>
        <a:bodyPr/>
        <a:lstStyle/>
        <a:p>
          <a:endParaRPr lang="en-US" sz="1600">
            <a:latin typeface="Calibri" pitchFamily="34" charset="0"/>
            <a:cs typeface="Calibri" pitchFamily="34" charset="0"/>
          </a:endParaRPr>
        </a:p>
      </dgm:t>
    </dgm:pt>
    <dgm:pt modelId="{D370CDE3-54F9-455F-AA42-1E7953933431}" type="pres">
      <dgm:prSet presAssocID="{A411D67B-7684-40C7-B7C1-3CCC6733F61D}" presName="hierChild1" presStyleCnt="0">
        <dgm:presLayoutVars>
          <dgm:orgChart val="1"/>
          <dgm:chPref val="1"/>
          <dgm:dir/>
          <dgm:animOne val="branch"/>
          <dgm:animLvl val="lvl"/>
          <dgm:resizeHandles/>
        </dgm:presLayoutVars>
      </dgm:prSet>
      <dgm:spPr/>
      <dgm:t>
        <a:bodyPr/>
        <a:lstStyle/>
        <a:p>
          <a:endParaRPr lang="en-US"/>
        </a:p>
      </dgm:t>
    </dgm:pt>
    <dgm:pt modelId="{169C7BAB-FF3D-4A21-AEB1-44219FDC650C}" type="pres">
      <dgm:prSet presAssocID="{225FA6E0-381B-4A96-B2DE-8F26C36BFDB2}" presName="hierRoot1" presStyleCnt="0">
        <dgm:presLayoutVars>
          <dgm:hierBranch val="init"/>
        </dgm:presLayoutVars>
      </dgm:prSet>
      <dgm:spPr/>
    </dgm:pt>
    <dgm:pt modelId="{920FA088-CC8C-4DCB-8900-AD69CE1919F3}" type="pres">
      <dgm:prSet presAssocID="{225FA6E0-381B-4A96-B2DE-8F26C36BFDB2}" presName="rootComposite1" presStyleCnt="0"/>
      <dgm:spPr/>
    </dgm:pt>
    <dgm:pt modelId="{178B22F3-5427-4271-89E1-66BE5AA621B0}" type="pres">
      <dgm:prSet presAssocID="{225FA6E0-381B-4A96-B2DE-8F26C36BFDB2}" presName="rootText1" presStyleLbl="node0" presStyleIdx="0" presStyleCnt="1" custScaleX="145176">
        <dgm:presLayoutVars>
          <dgm:chPref val="3"/>
        </dgm:presLayoutVars>
      </dgm:prSet>
      <dgm:spPr/>
      <dgm:t>
        <a:bodyPr/>
        <a:lstStyle/>
        <a:p>
          <a:endParaRPr lang="en-US"/>
        </a:p>
      </dgm:t>
    </dgm:pt>
    <dgm:pt modelId="{F78C235C-C1AC-4E2D-924B-8EABF49DC05B}" type="pres">
      <dgm:prSet presAssocID="{225FA6E0-381B-4A96-B2DE-8F26C36BFDB2}" presName="rootConnector1" presStyleLbl="node1" presStyleIdx="0" presStyleCnt="0"/>
      <dgm:spPr/>
      <dgm:t>
        <a:bodyPr/>
        <a:lstStyle/>
        <a:p>
          <a:endParaRPr lang="en-US"/>
        </a:p>
      </dgm:t>
    </dgm:pt>
    <dgm:pt modelId="{00C52191-2F7E-4586-9C97-C06A0823A04D}" type="pres">
      <dgm:prSet presAssocID="{225FA6E0-381B-4A96-B2DE-8F26C36BFDB2}" presName="hierChild2" presStyleCnt="0"/>
      <dgm:spPr/>
    </dgm:pt>
    <dgm:pt modelId="{12E5EBB6-01EA-492A-9775-68C4AC5A2255}" type="pres">
      <dgm:prSet presAssocID="{1828602B-48E5-4236-9C07-BACC8E35B923}" presName="Name37" presStyleLbl="parChTrans1D2" presStyleIdx="0" presStyleCnt="4"/>
      <dgm:spPr/>
      <dgm:t>
        <a:bodyPr/>
        <a:lstStyle/>
        <a:p>
          <a:endParaRPr lang="en-US"/>
        </a:p>
      </dgm:t>
    </dgm:pt>
    <dgm:pt modelId="{D7DE171A-F096-45EB-8536-A331A4C4F12D}" type="pres">
      <dgm:prSet presAssocID="{2C0EC4F0-B7EF-470D-8BA3-2EC47292779B}" presName="hierRoot2" presStyleCnt="0">
        <dgm:presLayoutVars>
          <dgm:hierBranch val="init"/>
        </dgm:presLayoutVars>
      </dgm:prSet>
      <dgm:spPr/>
    </dgm:pt>
    <dgm:pt modelId="{B76647E8-ADC0-4F91-983F-1D683269254D}" type="pres">
      <dgm:prSet presAssocID="{2C0EC4F0-B7EF-470D-8BA3-2EC47292779B}" presName="rootComposite" presStyleCnt="0"/>
      <dgm:spPr/>
    </dgm:pt>
    <dgm:pt modelId="{891B20BA-CF32-46B6-9590-6C548765AF75}" type="pres">
      <dgm:prSet presAssocID="{2C0EC4F0-B7EF-470D-8BA3-2EC47292779B}" presName="rootText" presStyleLbl="node2" presStyleIdx="0" presStyleCnt="3">
        <dgm:presLayoutVars>
          <dgm:chPref val="3"/>
        </dgm:presLayoutVars>
      </dgm:prSet>
      <dgm:spPr/>
      <dgm:t>
        <a:bodyPr/>
        <a:lstStyle/>
        <a:p>
          <a:endParaRPr lang="en-US"/>
        </a:p>
      </dgm:t>
    </dgm:pt>
    <dgm:pt modelId="{30A444D5-10BF-4CE4-9D84-A272E41BE43E}" type="pres">
      <dgm:prSet presAssocID="{2C0EC4F0-B7EF-470D-8BA3-2EC47292779B}" presName="rootConnector" presStyleLbl="node2" presStyleIdx="0" presStyleCnt="3"/>
      <dgm:spPr/>
      <dgm:t>
        <a:bodyPr/>
        <a:lstStyle/>
        <a:p>
          <a:endParaRPr lang="en-US"/>
        </a:p>
      </dgm:t>
    </dgm:pt>
    <dgm:pt modelId="{36F37652-E4C1-4522-B8AA-8989FF27D4A9}" type="pres">
      <dgm:prSet presAssocID="{2C0EC4F0-B7EF-470D-8BA3-2EC47292779B}" presName="hierChild4" presStyleCnt="0"/>
      <dgm:spPr/>
    </dgm:pt>
    <dgm:pt modelId="{CA4A8182-9A6E-4419-9320-8580007FA5F7}" type="pres">
      <dgm:prSet presAssocID="{2C0EC4F0-B7EF-470D-8BA3-2EC47292779B}" presName="hierChild5" presStyleCnt="0"/>
      <dgm:spPr/>
    </dgm:pt>
    <dgm:pt modelId="{A86766B9-3E07-407F-A32C-48240F8654CA}" type="pres">
      <dgm:prSet presAssocID="{9E91157D-FBA2-4761-8B42-BAA05CFF5B21}" presName="Name37" presStyleLbl="parChTrans1D2" presStyleIdx="1" presStyleCnt="4"/>
      <dgm:spPr/>
      <dgm:t>
        <a:bodyPr/>
        <a:lstStyle/>
        <a:p>
          <a:endParaRPr lang="en-US"/>
        </a:p>
      </dgm:t>
    </dgm:pt>
    <dgm:pt modelId="{25C1EDF8-137A-41C6-BCF7-48AEB2F7D0EC}" type="pres">
      <dgm:prSet presAssocID="{7E2A0F11-26C0-412F-8351-2872517617A5}" presName="hierRoot2" presStyleCnt="0">
        <dgm:presLayoutVars>
          <dgm:hierBranch val="init"/>
        </dgm:presLayoutVars>
      </dgm:prSet>
      <dgm:spPr/>
    </dgm:pt>
    <dgm:pt modelId="{AD743683-8945-4933-AEFB-D11E2B7D6EE5}" type="pres">
      <dgm:prSet presAssocID="{7E2A0F11-26C0-412F-8351-2872517617A5}" presName="rootComposite" presStyleCnt="0"/>
      <dgm:spPr/>
    </dgm:pt>
    <dgm:pt modelId="{5DCA350D-8D66-41FD-87CE-88DD9D87CA63}" type="pres">
      <dgm:prSet presAssocID="{7E2A0F11-26C0-412F-8351-2872517617A5}" presName="rootText" presStyleLbl="node2" presStyleIdx="1" presStyleCnt="3">
        <dgm:presLayoutVars>
          <dgm:chPref val="3"/>
        </dgm:presLayoutVars>
      </dgm:prSet>
      <dgm:spPr/>
      <dgm:t>
        <a:bodyPr/>
        <a:lstStyle/>
        <a:p>
          <a:endParaRPr lang="en-US"/>
        </a:p>
      </dgm:t>
    </dgm:pt>
    <dgm:pt modelId="{E9BCC64E-0DA0-4411-9856-D30088A42FCC}" type="pres">
      <dgm:prSet presAssocID="{7E2A0F11-26C0-412F-8351-2872517617A5}" presName="rootConnector" presStyleLbl="node2" presStyleIdx="1" presStyleCnt="3"/>
      <dgm:spPr/>
      <dgm:t>
        <a:bodyPr/>
        <a:lstStyle/>
        <a:p>
          <a:endParaRPr lang="en-US"/>
        </a:p>
      </dgm:t>
    </dgm:pt>
    <dgm:pt modelId="{C51F0D18-AA57-4665-A65E-15F7063DBEB5}" type="pres">
      <dgm:prSet presAssocID="{7E2A0F11-26C0-412F-8351-2872517617A5}" presName="hierChild4" presStyleCnt="0"/>
      <dgm:spPr/>
    </dgm:pt>
    <dgm:pt modelId="{0CD2108C-7141-477D-8B96-B01139091F30}" type="pres">
      <dgm:prSet presAssocID="{7E2A0F11-26C0-412F-8351-2872517617A5}" presName="hierChild5" presStyleCnt="0"/>
      <dgm:spPr/>
    </dgm:pt>
    <dgm:pt modelId="{F1DED849-636B-40F5-9305-3EA67EEEA0B7}" type="pres">
      <dgm:prSet presAssocID="{C96891EB-5887-4D8A-A4B1-BF9043717F9C}" presName="Name37" presStyleLbl="parChTrans1D2" presStyleIdx="2" presStyleCnt="4"/>
      <dgm:spPr/>
      <dgm:t>
        <a:bodyPr/>
        <a:lstStyle/>
        <a:p>
          <a:endParaRPr lang="en-US"/>
        </a:p>
      </dgm:t>
    </dgm:pt>
    <dgm:pt modelId="{8AF5FE88-ACE6-4E2F-9E03-218F4A4CC88F}" type="pres">
      <dgm:prSet presAssocID="{7F370187-B7BF-481D-8181-15C613B67B76}" presName="hierRoot2" presStyleCnt="0">
        <dgm:presLayoutVars>
          <dgm:hierBranch val="init"/>
        </dgm:presLayoutVars>
      </dgm:prSet>
      <dgm:spPr/>
    </dgm:pt>
    <dgm:pt modelId="{7E96B2B3-C4E8-4E4E-A4FB-BF3D23A48C39}" type="pres">
      <dgm:prSet presAssocID="{7F370187-B7BF-481D-8181-15C613B67B76}" presName="rootComposite" presStyleCnt="0"/>
      <dgm:spPr/>
    </dgm:pt>
    <dgm:pt modelId="{CC6C662F-B79C-4D64-995B-09EC3F3C52AB}" type="pres">
      <dgm:prSet presAssocID="{7F370187-B7BF-481D-8181-15C613B67B76}" presName="rootText" presStyleLbl="node2" presStyleIdx="2" presStyleCnt="3">
        <dgm:presLayoutVars>
          <dgm:chPref val="3"/>
        </dgm:presLayoutVars>
      </dgm:prSet>
      <dgm:spPr/>
      <dgm:t>
        <a:bodyPr/>
        <a:lstStyle/>
        <a:p>
          <a:endParaRPr lang="en-US"/>
        </a:p>
      </dgm:t>
    </dgm:pt>
    <dgm:pt modelId="{6B24C174-10C0-4024-A83C-43E0B7C56331}" type="pres">
      <dgm:prSet presAssocID="{7F370187-B7BF-481D-8181-15C613B67B76}" presName="rootConnector" presStyleLbl="node2" presStyleIdx="2" presStyleCnt="3"/>
      <dgm:spPr/>
      <dgm:t>
        <a:bodyPr/>
        <a:lstStyle/>
        <a:p>
          <a:endParaRPr lang="en-US"/>
        </a:p>
      </dgm:t>
    </dgm:pt>
    <dgm:pt modelId="{47FC88B0-915A-47B2-9DC1-8A18776D70DF}" type="pres">
      <dgm:prSet presAssocID="{7F370187-B7BF-481D-8181-15C613B67B76}" presName="hierChild4" presStyleCnt="0"/>
      <dgm:spPr/>
    </dgm:pt>
    <dgm:pt modelId="{99E588C8-3583-44D4-818E-9EB3F280C086}" type="pres">
      <dgm:prSet presAssocID="{7F370187-B7BF-481D-8181-15C613B67B76}" presName="hierChild5" presStyleCnt="0"/>
      <dgm:spPr/>
    </dgm:pt>
    <dgm:pt modelId="{A3EA62F6-CD41-4BDE-BEA8-DA1C884B092E}" type="pres">
      <dgm:prSet presAssocID="{225FA6E0-381B-4A96-B2DE-8F26C36BFDB2}" presName="hierChild3" presStyleCnt="0"/>
      <dgm:spPr/>
    </dgm:pt>
    <dgm:pt modelId="{EBB9602E-72E9-4126-AB5B-44F865780B7F}" type="pres">
      <dgm:prSet presAssocID="{8E20E8ED-6EDA-48ED-A3EE-843F7797F532}" presName="Name111" presStyleLbl="parChTrans1D2" presStyleIdx="3" presStyleCnt="4"/>
      <dgm:spPr/>
      <dgm:t>
        <a:bodyPr/>
        <a:lstStyle/>
        <a:p>
          <a:endParaRPr lang="en-US"/>
        </a:p>
      </dgm:t>
    </dgm:pt>
    <dgm:pt modelId="{57568F9C-B34D-4FDC-A462-835A2D7EC430}" type="pres">
      <dgm:prSet presAssocID="{593350B4-6CFE-4F2E-B959-A1535FF2C5D6}" presName="hierRoot3" presStyleCnt="0">
        <dgm:presLayoutVars>
          <dgm:hierBranch val="init"/>
        </dgm:presLayoutVars>
      </dgm:prSet>
      <dgm:spPr/>
    </dgm:pt>
    <dgm:pt modelId="{70473F15-4C4F-4646-A97E-EFF74A270A8C}" type="pres">
      <dgm:prSet presAssocID="{593350B4-6CFE-4F2E-B959-A1535FF2C5D6}" presName="rootComposite3" presStyleCnt="0"/>
      <dgm:spPr/>
    </dgm:pt>
    <dgm:pt modelId="{186EA0D2-1246-4A07-A26E-E589892B6E50}" type="pres">
      <dgm:prSet presAssocID="{593350B4-6CFE-4F2E-B959-A1535FF2C5D6}" presName="rootText3" presStyleLbl="asst1" presStyleIdx="0" presStyleCnt="1">
        <dgm:presLayoutVars>
          <dgm:chPref val="3"/>
        </dgm:presLayoutVars>
      </dgm:prSet>
      <dgm:spPr/>
      <dgm:t>
        <a:bodyPr/>
        <a:lstStyle/>
        <a:p>
          <a:endParaRPr lang="en-US"/>
        </a:p>
      </dgm:t>
    </dgm:pt>
    <dgm:pt modelId="{A767E06F-578B-4ED1-91A6-01589F5419A5}" type="pres">
      <dgm:prSet presAssocID="{593350B4-6CFE-4F2E-B959-A1535FF2C5D6}" presName="rootConnector3" presStyleLbl="asst1" presStyleIdx="0" presStyleCnt="1"/>
      <dgm:spPr/>
      <dgm:t>
        <a:bodyPr/>
        <a:lstStyle/>
        <a:p>
          <a:endParaRPr lang="en-US"/>
        </a:p>
      </dgm:t>
    </dgm:pt>
    <dgm:pt modelId="{8745AFE6-6649-433A-81B7-2F0D7E2DA6A3}" type="pres">
      <dgm:prSet presAssocID="{593350B4-6CFE-4F2E-B959-A1535FF2C5D6}" presName="hierChild6" presStyleCnt="0"/>
      <dgm:spPr/>
    </dgm:pt>
    <dgm:pt modelId="{43FDF60E-6F0C-489F-9105-D65EEDCF89DF}" type="pres">
      <dgm:prSet presAssocID="{593350B4-6CFE-4F2E-B959-A1535FF2C5D6}" presName="hierChild7" presStyleCnt="0"/>
      <dgm:spPr/>
    </dgm:pt>
  </dgm:ptLst>
  <dgm:cxnLst>
    <dgm:cxn modelId="{F74DB9D5-E203-4318-8276-D281DF018A2A}" srcId="{225FA6E0-381B-4A96-B2DE-8F26C36BFDB2}" destId="{7F370187-B7BF-481D-8181-15C613B67B76}" srcOrd="3" destOrd="0" parTransId="{C96891EB-5887-4D8A-A4B1-BF9043717F9C}" sibTransId="{AB304558-F416-408F-B9A1-E5F2C366FB25}"/>
    <dgm:cxn modelId="{3B8BCB95-55E2-4C0B-94E4-CECA98DF721D}" type="presOf" srcId="{A411D67B-7684-40C7-B7C1-3CCC6733F61D}" destId="{D370CDE3-54F9-455F-AA42-1E7953933431}" srcOrd="0" destOrd="0" presId="urn:microsoft.com/office/officeart/2005/8/layout/orgChart1"/>
    <dgm:cxn modelId="{A31B45D7-E3B1-4FCF-B4C6-FE784DE21B13}" srcId="{A411D67B-7684-40C7-B7C1-3CCC6733F61D}" destId="{225FA6E0-381B-4A96-B2DE-8F26C36BFDB2}" srcOrd="0" destOrd="0" parTransId="{9A6BCD5F-E396-4104-A40A-62AB351ACD45}" sibTransId="{A01EEEC3-4686-4A3A-837E-DC8B623F4527}"/>
    <dgm:cxn modelId="{D7B24864-28C0-41DC-A798-3CC05EEB0716}" type="presOf" srcId="{225FA6E0-381B-4A96-B2DE-8F26C36BFDB2}" destId="{178B22F3-5427-4271-89E1-66BE5AA621B0}" srcOrd="0" destOrd="0" presId="urn:microsoft.com/office/officeart/2005/8/layout/orgChart1"/>
    <dgm:cxn modelId="{D6E5F0EC-746E-411B-9896-61F24EE9F714}" type="presOf" srcId="{8E20E8ED-6EDA-48ED-A3EE-843F7797F532}" destId="{EBB9602E-72E9-4126-AB5B-44F865780B7F}" srcOrd="0" destOrd="0" presId="urn:microsoft.com/office/officeart/2005/8/layout/orgChart1"/>
    <dgm:cxn modelId="{F917664C-3E0A-4235-BCAD-E106AB0C12E4}" type="presOf" srcId="{2C0EC4F0-B7EF-470D-8BA3-2EC47292779B}" destId="{30A444D5-10BF-4CE4-9D84-A272E41BE43E}" srcOrd="1" destOrd="0" presId="urn:microsoft.com/office/officeart/2005/8/layout/orgChart1"/>
    <dgm:cxn modelId="{D1B92F15-4382-4E12-94E8-4EDFCB26143D}" srcId="{225FA6E0-381B-4A96-B2DE-8F26C36BFDB2}" destId="{2C0EC4F0-B7EF-470D-8BA3-2EC47292779B}" srcOrd="1" destOrd="0" parTransId="{1828602B-48E5-4236-9C07-BACC8E35B923}" sibTransId="{59E0D3C7-C644-4EBD-95DF-7C380B31DF36}"/>
    <dgm:cxn modelId="{F8291B77-26C1-4FDC-9CBC-EA78A53F71BA}" srcId="{225FA6E0-381B-4A96-B2DE-8F26C36BFDB2}" destId="{7E2A0F11-26C0-412F-8351-2872517617A5}" srcOrd="2" destOrd="0" parTransId="{9E91157D-FBA2-4761-8B42-BAA05CFF5B21}" sibTransId="{EBFA95FD-D202-4CF2-A9B7-32CC6EFC9D18}"/>
    <dgm:cxn modelId="{9760CCF1-DB41-4821-B09B-9D645E7BE31A}" type="presOf" srcId="{1828602B-48E5-4236-9C07-BACC8E35B923}" destId="{12E5EBB6-01EA-492A-9775-68C4AC5A2255}" srcOrd="0" destOrd="0" presId="urn:microsoft.com/office/officeart/2005/8/layout/orgChart1"/>
    <dgm:cxn modelId="{E1D47347-25D6-4173-860E-8D1D9D9DD269}" type="presOf" srcId="{7F370187-B7BF-481D-8181-15C613B67B76}" destId="{CC6C662F-B79C-4D64-995B-09EC3F3C52AB}" srcOrd="0" destOrd="0" presId="urn:microsoft.com/office/officeart/2005/8/layout/orgChart1"/>
    <dgm:cxn modelId="{394AA731-E0C9-498E-8345-83147FFD3372}" srcId="{225FA6E0-381B-4A96-B2DE-8F26C36BFDB2}" destId="{593350B4-6CFE-4F2E-B959-A1535FF2C5D6}" srcOrd="0" destOrd="0" parTransId="{8E20E8ED-6EDA-48ED-A3EE-843F7797F532}" sibTransId="{7BC11DEA-4F85-4ABE-A59E-6EDCA5140F0C}"/>
    <dgm:cxn modelId="{C3457B87-A1C9-43F5-8660-BAD221F42501}" type="presOf" srcId="{2C0EC4F0-B7EF-470D-8BA3-2EC47292779B}" destId="{891B20BA-CF32-46B6-9590-6C548765AF75}" srcOrd="0" destOrd="0" presId="urn:microsoft.com/office/officeart/2005/8/layout/orgChart1"/>
    <dgm:cxn modelId="{3754163C-31DB-409C-9486-F887FFA9A814}" type="presOf" srcId="{9E91157D-FBA2-4761-8B42-BAA05CFF5B21}" destId="{A86766B9-3E07-407F-A32C-48240F8654CA}" srcOrd="0" destOrd="0" presId="urn:microsoft.com/office/officeart/2005/8/layout/orgChart1"/>
    <dgm:cxn modelId="{B0071E6F-026B-477F-866C-E7C70020E963}" type="presOf" srcId="{7E2A0F11-26C0-412F-8351-2872517617A5}" destId="{5DCA350D-8D66-41FD-87CE-88DD9D87CA63}" srcOrd="0" destOrd="0" presId="urn:microsoft.com/office/officeart/2005/8/layout/orgChart1"/>
    <dgm:cxn modelId="{3099A746-1E7F-4822-8CA5-226B2F0427E8}" type="presOf" srcId="{225FA6E0-381B-4A96-B2DE-8F26C36BFDB2}" destId="{F78C235C-C1AC-4E2D-924B-8EABF49DC05B}" srcOrd="1" destOrd="0" presId="urn:microsoft.com/office/officeart/2005/8/layout/orgChart1"/>
    <dgm:cxn modelId="{28D522FC-22D1-4BF3-BCAC-EF409B670522}" type="presOf" srcId="{593350B4-6CFE-4F2E-B959-A1535FF2C5D6}" destId="{A767E06F-578B-4ED1-91A6-01589F5419A5}" srcOrd="1" destOrd="0" presId="urn:microsoft.com/office/officeart/2005/8/layout/orgChart1"/>
    <dgm:cxn modelId="{F994B643-F854-4D5D-BCBA-C33F7E3CFCD2}" type="presOf" srcId="{C96891EB-5887-4D8A-A4B1-BF9043717F9C}" destId="{F1DED849-636B-40F5-9305-3EA67EEEA0B7}" srcOrd="0" destOrd="0" presId="urn:microsoft.com/office/officeart/2005/8/layout/orgChart1"/>
    <dgm:cxn modelId="{1C09FA0D-A466-4F91-8DC8-231B67FEEFA3}" type="presOf" srcId="{7F370187-B7BF-481D-8181-15C613B67B76}" destId="{6B24C174-10C0-4024-A83C-43E0B7C56331}" srcOrd="1" destOrd="0" presId="urn:microsoft.com/office/officeart/2005/8/layout/orgChart1"/>
    <dgm:cxn modelId="{83100EC4-1735-4F3E-83E5-72AE188FBCED}" type="presOf" srcId="{7E2A0F11-26C0-412F-8351-2872517617A5}" destId="{E9BCC64E-0DA0-4411-9856-D30088A42FCC}" srcOrd="1" destOrd="0" presId="urn:microsoft.com/office/officeart/2005/8/layout/orgChart1"/>
    <dgm:cxn modelId="{11268F85-2A1D-4B58-8962-743075ADCE27}" type="presOf" srcId="{593350B4-6CFE-4F2E-B959-A1535FF2C5D6}" destId="{186EA0D2-1246-4A07-A26E-E589892B6E50}" srcOrd="0" destOrd="0" presId="urn:microsoft.com/office/officeart/2005/8/layout/orgChart1"/>
    <dgm:cxn modelId="{DD3EACD8-97BA-41EC-BAFF-C8835B5ECE67}" type="presParOf" srcId="{D370CDE3-54F9-455F-AA42-1E7953933431}" destId="{169C7BAB-FF3D-4A21-AEB1-44219FDC650C}" srcOrd="0" destOrd="0" presId="urn:microsoft.com/office/officeart/2005/8/layout/orgChart1"/>
    <dgm:cxn modelId="{C869B6DA-E6B5-45C7-B9F0-70858F6BB07F}" type="presParOf" srcId="{169C7BAB-FF3D-4A21-AEB1-44219FDC650C}" destId="{920FA088-CC8C-4DCB-8900-AD69CE1919F3}" srcOrd="0" destOrd="0" presId="urn:microsoft.com/office/officeart/2005/8/layout/orgChart1"/>
    <dgm:cxn modelId="{A9DDC955-1D5B-43FE-B0AF-EF2366ECD7ED}" type="presParOf" srcId="{920FA088-CC8C-4DCB-8900-AD69CE1919F3}" destId="{178B22F3-5427-4271-89E1-66BE5AA621B0}" srcOrd="0" destOrd="0" presId="urn:microsoft.com/office/officeart/2005/8/layout/orgChart1"/>
    <dgm:cxn modelId="{CE0F6D31-E71C-4658-974A-10895D0CD49A}" type="presParOf" srcId="{920FA088-CC8C-4DCB-8900-AD69CE1919F3}" destId="{F78C235C-C1AC-4E2D-924B-8EABF49DC05B}" srcOrd="1" destOrd="0" presId="urn:microsoft.com/office/officeart/2005/8/layout/orgChart1"/>
    <dgm:cxn modelId="{462E2458-BE2D-4B6F-A29F-DBE223D9AF7D}" type="presParOf" srcId="{169C7BAB-FF3D-4A21-AEB1-44219FDC650C}" destId="{00C52191-2F7E-4586-9C97-C06A0823A04D}" srcOrd="1" destOrd="0" presId="urn:microsoft.com/office/officeart/2005/8/layout/orgChart1"/>
    <dgm:cxn modelId="{A837B3A4-9668-435B-A2E4-22484632992F}" type="presParOf" srcId="{00C52191-2F7E-4586-9C97-C06A0823A04D}" destId="{12E5EBB6-01EA-492A-9775-68C4AC5A2255}" srcOrd="0" destOrd="0" presId="urn:microsoft.com/office/officeart/2005/8/layout/orgChart1"/>
    <dgm:cxn modelId="{F348E30D-B9A1-4387-8D29-E9DEEB5175F6}" type="presParOf" srcId="{00C52191-2F7E-4586-9C97-C06A0823A04D}" destId="{D7DE171A-F096-45EB-8536-A331A4C4F12D}" srcOrd="1" destOrd="0" presId="urn:microsoft.com/office/officeart/2005/8/layout/orgChart1"/>
    <dgm:cxn modelId="{8200B668-8E5F-4285-9FF2-0A075E973886}" type="presParOf" srcId="{D7DE171A-F096-45EB-8536-A331A4C4F12D}" destId="{B76647E8-ADC0-4F91-983F-1D683269254D}" srcOrd="0" destOrd="0" presId="urn:microsoft.com/office/officeart/2005/8/layout/orgChart1"/>
    <dgm:cxn modelId="{EF1A9C2E-4089-42C0-8D5A-B7BDB76DCE86}" type="presParOf" srcId="{B76647E8-ADC0-4F91-983F-1D683269254D}" destId="{891B20BA-CF32-46B6-9590-6C548765AF75}" srcOrd="0" destOrd="0" presId="urn:microsoft.com/office/officeart/2005/8/layout/orgChart1"/>
    <dgm:cxn modelId="{13AE5C10-FD9B-4FDC-8381-C499BAC0E7C1}" type="presParOf" srcId="{B76647E8-ADC0-4F91-983F-1D683269254D}" destId="{30A444D5-10BF-4CE4-9D84-A272E41BE43E}" srcOrd="1" destOrd="0" presId="urn:microsoft.com/office/officeart/2005/8/layout/orgChart1"/>
    <dgm:cxn modelId="{06E73294-EAB2-4E19-9142-C136F216A51C}" type="presParOf" srcId="{D7DE171A-F096-45EB-8536-A331A4C4F12D}" destId="{36F37652-E4C1-4522-B8AA-8989FF27D4A9}" srcOrd="1" destOrd="0" presId="urn:microsoft.com/office/officeart/2005/8/layout/orgChart1"/>
    <dgm:cxn modelId="{A58FC8C3-027F-41BC-A8C1-599A8B9FA776}" type="presParOf" srcId="{D7DE171A-F096-45EB-8536-A331A4C4F12D}" destId="{CA4A8182-9A6E-4419-9320-8580007FA5F7}" srcOrd="2" destOrd="0" presId="urn:microsoft.com/office/officeart/2005/8/layout/orgChart1"/>
    <dgm:cxn modelId="{BD16742F-E57A-430B-8E79-CAE7BEAD6F4A}" type="presParOf" srcId="{00C52191-2F7E-4586-9C97-C06A0823A04D}" destId="{A86766B9-3E07-407F-A32C-48240F8654CA}" srcOrd="2" destOrd="0" presId="urn:microsoft.com/office/officeart/2005/8/layout/orgChart1"/>
    <dgm:cxn modelId="{4467536A-592F-483B-B6D9-43CC1DA012CC}" type="presParOf" srcId="{00C52191-2F7E-4586-9C97-C06A0823A04D}" destId="{25C1EDF8-137A-41C6-BCF7-48AEB2F7D0EC}" srcOrd="3" destOrd="0" presId="urn:microsoft.com/office/officeart/2005/8/layout/orgChart1"/>
    <dgm:cxn modelId="{961A7A11-97F6-4657-BB45-19E18C9A8738}" type="presParOf" srcId="{25C1EDF8-137A-41C6-BCF7-48AEB2F7D0EC}" destId="{AD743683-8945-4933-AEFB-D11E2B7D6EE5}" srcOrd="0" destOrd="0" presId="urn:microsoft.com/office/officeart/2005/8/layout/orgChart1"/>
    <dgm:cxn modelId="{5E3E24A4-BA9E-4687-998C-119E792DEB53}" type="presParOf" srcId="{AD743683-8945-4933-AEFB-D11E2B7D6EE5}" destId="{5DCA350D-8D66-41FD-87CE-88DD9D87CA63}" srcOrd="0" destOrd="0" presId="urn:microsoft.com/office/officeart/2005/8/layout/orgChart1"/>
    <dgm:cxn modelId="{04CADB9C-2C2F-4DBF-9308-54E9F5BDCC87}" type="presParOf" srcId="{AD743683-8945-4933-AEFB-D11E2B7D6EE5}" destId="{E9BCC64E-0DA0-4411-9856-D30088A42FCC}" srcOrd="1" destOrd="0" presId="urn:microsoft.com/office/officeart/2005/8/layout/orgChart1"/>
    <dgm:cxn modelId="{B888234B-75C2-49F8-9A3E-6BB83D82D459}" type="presParOf" srcId="{25C1EDF8-137A-41C6-BCF7-48AEB2F7D0EC}" destId="{C51F0D18-AA57-4665-A65E-15F7063DBEB5}" srcOrd="1" destOrd="0" presId="urn:microsoft.com/office/officeart/2005/8/layout/orgChart1"/>
    <dgm:cxn modelId="{46E1597C-46CC-4EB3-89F3-E0E54116E300}" type="presParOf" srcId="{25C1EDF8-137A-41C6-BCF7-48AEB2F7D0EC}" destId="{0CD2108C-7141-477D-8B96-B01139091F30}" srcOrd="2" destOrd="0" presId="urn:microsoft.com/office/officeart/2005/8/layout/orgChart1"/>
    <dgm:cxn modelId="{F88ACBA3-1AEC-46F7-A654-A4EB66CFD48A}" type="presParOf" srcId="{00C52191-2F7E-4586-9C97-C06A0823A04D}" destId="{F1DED849-636B-40F5-9305-3EA67EEEA0B7}" srcOrd="4" destOrd="0" presId="urn:microsoft.com/office/officeart/2005/8/layout/orgChart1"/>
    <dgm:cxn modelId="{64408B05-E2ED-4A90-B0B9-37CB70D6B0D2}" type="presParOf" srcId="{00C52191-2F7E-4586-9C97-C06A0823A04D}" destId="{8AF5FE88-ACE6-4E2F-9E03-218F4A4CC88F}" srcOrd="5" destOrd="0" presId="urn:microsoft.com/office/officeart/2005/8/layout/orgChart1"/>
    <dgm:cxn modelId="{9FD4A398-1B9C-48DD-8DBD-C2FA3C1F406A}" type="presParOf" srcId="{8AF5FE88-ACE6-4E2F-9E03-218F4A4CC88F}" destId="{7E96B2B3-C4E8-4E4E-A4FB-BF3D23A48C39}" srcOrd="0" destOrd="0" presId="urn:microsoft.com/office/officeart/2005/8/layout/orgChart1"/>
    <dgm:cxn modelId="{1DB866ED-0516-4D10-BADA-FB1995742A6B}" type="presParOf" srcId="{7E96B2B3-C4E8-4E4E-A4FB-BF3D23A48C39}" destId="{CC6C662F-B79C-4D64-995B-09EC3F3C52AB}" srcOrd="0" destOrd="0" presId="urn:microsoft.com/office/officeart/2005/8/layout/orgChart1"/>
    <dgm:cxn modelId="{D42EB6F4-B9A4-4673-B907-5851E9DF502B}" type="presParOf" srcId="{7E96B2B3-C4E8-4E4E-A4FB-BF3D23A48C39}" destId="{6B24C174-10C0-4024-A83C-43E0B7C56331}" srcOrd="1" destOrd="0" presId="urn:microsoft.com/office/officeart/2005/8/layout/orgChart1"/>
    <dgm:cxn modelId="{C8DC1203-8E32-407A-A24D-BC421ADA55A1}" type="presParOf" srcId="{8AF5FE88-ACE6-4E2F-9E03-218F4A4CC88F}" destId="{47FC88B0-915A-47B2-9DC1-8A18776D70DF}" srcOrd="1" destOrd="0" presId="urn:microsoft.com/office/officeart/2005/8/layout/orgChart1"/>
    <dgm:cxn modelId="{8F3EFB30-8E63-4317-9D9B-9A4863C153CD}" type="presParOf" srcId="{8AF5FE88-ACE6-4E2F-9E03-218F4A4CC88F}" destId="{99E588C8-3583-44D4-818E-9EB3F280C086}" srcOrd="2" destOrd="0" presId="urn:microsoft.com/office/officeart/2005/8/layout/orgChart1"/>
    <dgm:cxn modelId="{FA354A71-AFE4-4828-B773-E1B852059E15}" type="presParOf" srcId="{169C7BAB-FF3D-4A21-AEB1-44219FDC650C}" destId="{A3EA62F6-CD41-4BDE-BEA8-DA1C884B092E}" srcOrd="2" destOrd="0" presId="urn:microsoft.com/office/officeart/2005/8/layout/orgChart1"/>
    <dgm:cxn modelId="{7BFA9693-3861-47E5-9779-6B13C0892C71}" type="presParOf" srcId="{A3EA62F6-CD41-4BDE-BEA8-DA1C884B092E}" destId="{EBB9602E-72E9-4126-AB5B-44F865780B7F}" srcOrd="0" destOrd="0" presId="urn:microsoft.com/office/officeart/2005/8/layout/orgChart1"/>
    <dgm:cxn modelId="{46087414-073F-4DE0-B6CA-3F49ECBB864C}" type="presParOf" srcId="{A3EA62F6-CD41-4BDE-BEA8-DA1C884B092E}" destId="{57568F9C-B34D-4FDC-A462-835A2D7EC430}" srcOrd="1" destOrd="0" presId="urn:microsoft.com/office/officeart/2005/8/layout/orgChart1"/>
    <dgm:cxn modelId="{600B0C4B-94D9-4380-8750-2587CE16E20F}" type="presParOf" srcId="{57568F9C-B34D-4FDC-A462-835A2D7EC430}" destId="{70473F15-4C4F-4646-A97E-EFF74A270A8C}" srcOrd="0" destOrd="0" presId="urn:microsoft.com/office/officeart/2005/8/layout/orgChart1"/>
    <dgm:cxn modelId="{3B012682-C383-49ED-9FED-17B5A2BFAF51}" type="presParOf" srcId="{70473F15-4C4F-4646-A97E-EFF74A270A8C}" destId="{186EA0D2-1246-4A07-A26E-E589892B6E50}" srcOrd="0" destOrd="0" presId="urn:microsoft.com/office/officeart/2005/8/layout/orgChart1"/>
    <dgm:cxn modelId="{28EDFD51-DFD9-431A-9120-0E14F9AADDE8}" type="presParOf" srcId="{70473F15-4C4F-4646-A97E-EFF74A270A8C}" destId="{A767E06F-578B-4ED1-91A6-01589F5419A5}" srcOrd="1" destOrd="0" presId="urn:microsoft.com/office/officeart/2005/8/layout/orgChart1"/>
    <dgm:cxn modelId="{42A28124-DC3F-42A6-BE6A-052E058B642D}" type="presParOf" srcId="{57568F9C-B34D-4FDC-A462-835A2D7EC430}" destId="{8745AFE6-6649-433A-81B7-2F0D7E2DA6A3}" srcOrd="1" destOrd="0" presId="urn:microsoft.com/office/officeart/2005/8/layout/orgChart1"/>
    <dgm:cxn modelId="{10D280D0-E9AA-48C2-A2AC-861040CC7D06}" type="presParOf" srcId="{57568F9C-B34D-4FDC-A462-835A2D7EC430}" destId="{43FDF60E-6F0C-489F-9105-D65EEDCF89DF}"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18BC060-866C-4031-90A6-43E15744B0C2}" type="doc">
      <dgm:prSet loTypeId="urn:microsoft.com/office/officeart/2005/8/layout/hList1" loCatId="list" qsTypeId="urn:microsoft.com/office/officeart/2005/8/quickstyle/simple1" qsCatId="simple" csTypeId="urn:microsoft.com/office/officeart/2005/8/colors/colorful1#6" csCatId="colorful" phldr="1"/>
      <dgm:spPr/>
      <dgm:t>
        <a:bodyPr/>
        <a:lstStyle/>
        <a:p>
          <a:endParaRPr lang="en-US"/>
        </a:p>
      </dgm:t>
    </dgm:pt>
    <dgm:pt modelId="{AE3DBA01-8EB0-4CD6-8CC2-4B4553A3FE09}">
      <dgm:prSet phldrT="[Text]"/>
      <dgm:spPr/>
      <dgm:t>
        <a:bodyPr/>
        <a:lstStyle/>
        <a:p>
          <a:r>
            <a:rPr lang="en-US" dirty="0" smtClean="0">
              <a:latin typeface="Calibri" pitchFamily="34" charset="0"/>
            </a:rPr>
            <a:t>On-demand</a:t>
          </a:r>
          <a:br>
            <a:rPr lang="en-US" dirty="0" smtClean="0">
              <a:latin typeface="Calibri" pitchFamily="34" charset="0"/>
            </a:rPr>
          </a:br>
          <a:r>
            <a:rPr lang="en-US" dirty="0" smtClean="0">
              <a:latin typeface="Calibri" pitchFamily="34" charset="0"/>
            </a:rPr>
            <a:t>Instances</a:t>
          </a:r>
        </a:p>
      </dgm:t>
    </dgm:pt>
    <dgm:pt modelId="{185BE4B0-3FD9-4E88-9122-D1AA3B41E1E2}" type="parTrans" cxnId="{ABE7846E-10D8-44ED-8C91-135A5D5BDA62}">
      <dgm:prSet/>
      <dgm:spPr/>
      <dgm:t>
        <a:bodyPr/>
        <a:lstStyle/>
        <a:p>
          <a:endParaRPr lang="en-US">
            <a:latin typeface="Calibri" pitchFamily="34" charset="0"/>
          </a:endParaRPr>
        </a:p>
      </dgm:t>
    </dgm:pt>
    <dgm:pt modelId="{53AC5DB0-6897-46C6-A099-16DD8647A20E}" type="sibTrans" cxnId="{ABE7846E-10D8-44ED-8C91-135A5D5BDA62}">
      <dgm:prSet/>
      <dgm:spPr/>
      <dgm:t>
        <a:bodyPr/>
        <a:lstStyle/>
        <a:p>
          <a:endParaRPr lang="en-US">
            <a:latin typeface="Calibri" pitchFamily="34" charset="0"/>
          </a:endParaRPr>
        </a:p>
      </dgm:t>
    </dgm:pt>
    <dgm:pt modelId="{6B5B1424-5B6B-4AE2-8E80-BFB4039E188D}">
      <dgm:prSet phldrT="[Text]"/>
      <dgm:spPr/>
      <dgm:t>
        <a:bodyPr/>
        <a:lstStyle/>
        <a:p>
          <a:r>
            <a:rPr lang="en-US" dirty="0" smtClean="0">
              <a:latin typeface="Calibri" pitchFamily="34" charset="0"/>
            </a:rPr>
            <a:t>Reserved</a:t>
          </a:r>
          <a:br>
            <a:rPr lang="en-US" dirty="0" smtClean="0">
              <a:latin typeface="Calibri" pitchFamily="34" charset="0"/>
            </a:rPr>
          </a:br>
          <a:r>
            <a:rPr lang="en-US" dirty="0" smtClean="0">
              <a:latin typeface="Calibri" pitchFamily="34" charset="0"/>
            </a:rPr>
            <a:t>Instances</a:t>
          </a:r>
          <a:endParaRPr lang="en-US" dirty="0">
            <a:latin typeface="Calibri" pitchFamily="34" charset="0"/>
          </a:endParaRPr>
        </a:p>
      </dgm:t>
    </dgm:pt>
    <dgm:pt modelId="{C6ABC30A-A191-4BBC-A76C-3901B33E74D3}" type="parTrans" cxnId="{4F8D7977-6CC4-4A2A-B519-85CAA8D9AA27}">
      <dgm:prSet/>
      <dgm:spPr/>
      <dgm:t>
        <a:bodyPr/>
        <a:lstStyle/>
        <a:p>
          <a:endParaRPr lang="en-US">
            <a:latin typeface="Calibri" pitchFamily="34" charset="0"/>
          </a:endParaRPr>
        </a:p>
      </dgm:t>
    </dgm:pt>
    <dgm:pt modelId="{5DDE0AFE-3663-4E73-9D30-7BC1D7500911}" type="sibTrans" cxnId="{4F8D7977-6CC4-4A2A-B519-85CAA8D9AA27}">
      <dgm:prSet/>
      <dgm:spPr/>
      <dgm:t>
        <a:bodyPr/>
        <a:lstStyle/>
        <a:p>
          <a:endParaRPr lang="en-US">
            <a:latin typeface="Calibri" pitchFamily="34" charset="0"/>
          </a:endParaRPr>
        </a:p>
      </dgm:t>
    </dgm:pt>
    <dgm:pt modelId="{72D728A3-1627-4172-8174-60315F3AF053}">
      <dgm:prSet phldrT="[Text]"/>
      <dgm:spPr/>
      <dgm:t>
        <a:bodyPr/>
        <a:lstStyle/>
        <a:p>
          <a:r>
            <a:rPr lang="en-US" dirty="0" smtClean="0">
              <a:latin typeface="Calibri" pitchFamily="34" charset="0"/>
            </a:rPr>
            <a:t>Spot</a:t>
          </a:r>
          <a:br>
            <a:rPr lang="en-US" dirty="0" smtClean="0">
              <a:latin typeface="Calibri" pitchFamily="34" charset="0"/>
            </a:rPr>
          </a:br>
          <a:r>
            <a:rPr lang="en-US" dirty="0" smtClean="0">
              <a:latin typeface="Calibri" pitchFamily="34" charset="0"/>
            </a:rPr>
            <a:t>Instances</a:t>
          </a:r>
        </a:p>
      </dgm:t>
    </dgm:pt>
    <dgm:pt modelId="{05DB5C8D-C79D-4592-A757-8926F34E01CE}" type="parTrans" cxnId="{A1138E61-05E1-472F-BFE4-504F89619001}">
      <dgm:prSet/>
      <dgm:spPr/>
      <dgm:t>
        <a:bodyPr/>
        <a:lstStyle/>
        <a:p>
          <a:endParaRPr lang="en-US">
            <a:latin typeface="Calibri" pitchFamily="34" charset="0"/>
          </a:endParaRPr>
        </a:p>
      </dgm:t>
    </dgm:pt>
    <dgm:pt modelId="{0AB7F05F-366E-4E9C-9F7B-4E4B96EAEDC2}" type="sibTrans" cxnId="{A1138E61-05E1-472F-BFE4-504F89619001}">
      <dgm:prSet/>
      <dgm:spPr/>
      <dgm:t>
        <a:bodyPr/>
        <a:lstStyle/>
        <a:p>
          <a:endParaRPr lang="en-US">
            <a:latin typeface="Calibri" pitchFamily="34" charset="0"/>
          </a:endParaRPr>
        </a:p>
      </dgm:t>
    </dgm:pt>
    <dgm:pt modelId="{FC8E35C7-D671-4DB0-BD77-EF6B57A3E1F6}">
      <dgm:prSet phldrT="[Text]"/>
      <dgm:spPr/>
      <dgm:t>
        <a:bodyPr/>
        <a:lstStyle/>
        <a:p>
          <a:r>
            <a:rPr lang="en-US" dirty="0" smtClean="0">
              <a:latin typeface="Calibri" pitchFamily="34" charset="0"/>
            </a:rPr>
            <a:t>Pay as you go</a:t>
          </a:r>
          <a:endParaRPr lang="en-US" dirty="0">
            <a:latin typeface="Calibri" pitchFamily="34" charset="0"/>
          </a:endParaRPr>
        </a:p>
      </dgm:t>
    </dgm:pt>
    <dgm:pt modelId="{E6B787A7-8F3C-4B8D-AAC3-E78C152E1F06}" type="parTrans" cxnId="{E370A43B-E958-410F-89E9-E30B98C2A2FB}">
      <dgm:prSet/>
      <dgm:spPr/>
      <dgm:t>
        <a:bodyPr/>
        <a:lstStyle/>
        <a:p>
          <a:endParaRPr lang="en-US"/>
        </a:p>
      </dgm:t>
    </dgm:pt>
    <dgm:pt modelId="{828ADC91-C0EA-41A0-B0E5-B16387BAD2B9}" type="sibTrans" cxnId="{E370A43B-E958-410F-89E9-E30B98C2A2FB}">
      <dgm:prSet/>
      <dgm:spPr/>
      <dgm:t>
        <a:bodyPr/>
        <a:lstStyle/>
        <a:p>
          <a:endParaRPr lang="en-US"/>
        </a:p>
      </dgm:t>
    </dgm:pt>
    <dgm:pt modelId="{85A76690-B0AB-49E6-8C39-49D33BF3ABCF}">
      <dgm:prSet phldrT="[Text]"/>
      <dgm:spPr/>
      <dgm:t>
        <a:bodyPr/>
        <a:lstStyle/>
        <a:p>
          <a:r>
            <a:rPr lang="en-US" dirty="0" smtClean="0">
              <a:latin typeface="Calibri" pitchFamily="34" charset="0"/>
            </a:rPr>
            <a:t>One time low upfront fee + Pay as you go</a:t>
          </a:r>
          <a:endParaRPr lang="en-US" dirty="0">
            <a:latin typeface="Calibri" pitchFamily="34" charset="0"/>
          </a:endParaRPr>
        </a:p>
      </dgm:t>
    </dgm:pt>
    <dgm:pt modelId="{B8061676-5A31-4DDB-AECB-C20166C50743}" type="parTrans" cxnId="{2A604D30-7FF7-4836-A365-C5B2F60ED33B}">
      <dgm:prSet/>
      <dgm:spPr/>
      <dgm:t>
        <a:bodyPr/>
        <a:lstStyle/>
        <a:p>
          <a:endParaRPr lang="en-US"/>
        </a:p>
      </dgm:t>
    </dgm:pt>
    <dgm:pt modelId="{0242B684-963F-44D8-8FF6-067085FCB11C}" type="sibTrans" cxnId="{2A604D30-7FF7-4836-A365-C5B2F60ED33B}">
      <dgm:prSet/>
      <dgm:spPr/>
      <dgm:t>
        <a:bodyPr/>
        <a:lstStyle/>
        <a:p>
          <a:endParaRPr lang="en-US"/>
        </a:p>
      </dgm:t>
    </dgm:pt>
    <dgm:pt modelId="{446E594E-7D36-4B14-BF20-DE6BF3242E6A}">
      <dgm:prSet phldrT="[Text]"/>
      <dgm:spPr/>
      <dgm:t>
        <a:bodyPr/>
        <a:lstStyle/>
        <a:p>
          <a:r>
            <a:rPr lang="en-US" dirty="0" smtClean="0">
              <a:latin typeface="Calibri" pitchFamily="34" charset="0"/>
            </a:rPr>
            <a:t>Requested Bid Price and Pay as you go</a:t>
          </a:r>
          <a:endParaRPr lang="en-US" dirty="0">
            <a:latin typeface="Calibri" pitchFamily="34" charset="0"/>
          </a:endParaRPr>
        </a:p>
      </dgm:t>
    </dgm:pt>
    <dgm:pt modelId="{0961FB4A-61AD-4F1E-815A-1B3D6435B46A}" type="parTrans" cxnId="{BBD052D2-8335-4695-A0D4-CE0A6F3BC832}">
      <dgm:prSet/>
      <dgm:spPr/>
      <dgm:t>
        <a:bodyPr/>
        <a:lstStyle/>
        <a:p>
          <a:endParaRPr lang="en-US"/>
        </a:p>
      </dgm:t>
    </dgm:pt>
    <dgm:pt modelId="{E672D617-E6F8-4608-8E24-BDBE201E1FD8}" type="sibTrans" cxnId="{BBD052D2-8335-4695-A0D4-CE0A6F3BC832}">
      <dgm:prSet/>
      <dgm:spPr/>
      <dgm:t>
        <a:bodyPr/>
        <a:lstStyle/>
        <a:p>
          <a:endParaRPr lang="en-US"/>
        </a:p>
      </dgm:t>
    </dgm:pt>
    <dgm:pt modelId="{8543AA62-2A27-4069-A603-0F04CF3FA54D}">
      <dgm:prSet phldrT="[Text]"/>
      <dgm:spPr/>
      <dgm:t>
        <a:bodyPr/>
        <a:lstStyle/>
        <a:p>
          <a:r>
            <a:rPr lang="en-US" dirty="0" smtClean="0">
              <a:latin typeface="Calibri" pitchFamily="34" charset="0"/>
            </a:rPr>
            <a:t>$0.005/Hour  as of today at 9 AM</a:t>
          </a:r>
          <a:endParaRPr lang="en-US" dirty="0">
            <a:latin typeface="Calibri" pitchFamily="34" charset="0"/>
          </a:endParaRPr>
        </a:p>
      </dgm:t>
    </dgm:pt>
    <dgm:pt modelId="{0FDFEBE6-C5AA-4AFD-88EE-40DF677272EE}" type="parTrans" cxnId="{8A73DBEB-8DD0-425E-B4F9-7C741761C674}">
      <dgm:prSet/>
      <dgm:spPr/>
      <dgm:t>
        <a:bodyPr/>
        <a:lstStyle/>
        <a:p>
          <a:endParaRPr lang="en-US"/>
        </a:p>
      </dgm:t>
    </dgm:pt>
    <dgm:pt modelId="{08300E65-E5F1-43FB-8992-7C053930A472}" type="sibTrans" cxnId="{8A73DBEB-8DD0-425E-B4F9-7C741761C674}">
      <dgm:prSet/>
      <dgm:spPr/>
      <dgm:t>
        <a:bodyPr/>
        <a:lstStyle/>
        <a:p>
          <a:endParaRPr lang="en-US"/>
        </a:p>
      </dgm:t>
    </dgm:pt>
    <dgm:pt modelId="{75844A6A-0139-481F-88C5-BA98DEC6E14B}">
      <dgm:prSet phldrT="[Text]"/>
      <dgm:spPr/>
      <dgm:t>
        <a:bodyPr/>
        <a:lstStyle/>
        <a:p>
          <a:r>
            <a:rPr lang="en-US" dirty="0" smtClean="0">
              <a:latin typeface="Calibri" pitchFamily="34" charset="0"/>
            </a:rPr>
            <a:t>$23 for 1 year term and $0.01/Hour</a:t>
          </a:r>
          <a:endParaRPr lang="en-US" dirty="0">
            <a:latin typeface="Calibri" pitchFamily="34" charset="0"/>
          </a:endParaRPr>
        </a:p>
      </dgm:t>
    </dgm:pt>
    <dgm:pt modelId="{A19DA8D2-404E-470E-9E41-E6C66FC53705}" type="parTrans" cxnId="{F7585F63-1C57-4669-AD61-5BEB89EC1EA4}">
      <dgm:prSet/>
      <dgm:spPr/>
      <dgm:t>
        <a:bodyPr/>
        <a:lstStyle/>
        <a:p>
          <a:endParaRPr lang="en-US"/>
        </a:p>
      </dgm:t>
    </dgm:pt>
    <dgm:pt modelId="{DF8DB9F0-1921-4509-B250-89A64349C068}" type="sibTrans" cxnId="{F7585F63-1C57-4669-AD61-5BEB89EC1EA4}">
      <dgm:prSet/>
      <dgm:spPr/>
      <dgm:t>
        <a:bodyPr/>
        <a:lstStyle/>
        <a:p>
          <a:endParaRPr lang="en-US"/>
        </a:p>
      </dgm:t>
    </dgm:pt>
    <dgm:pt modelId="{7F9E533D-FD48-4E59-8AAC-E174D62D2877}">
      <dgm:prSet phldrT="[Text]"/>
      <dgm:spPr/>
      <dgm:t>
        <a:bodyPr/>
        <a:lstStyle/>
        <a:p>
          <a:endParaRPr lang="en-US" dirty="0">
            <a:latin typeface="Calibri" pitchFamily="34" charset="0"/>
          </a:endParaRPr>
        </a:p>
      </dgm:t>
    </dgm:pt>
    <dgm:pt modelId="{6CC209DB-0406-4104-A078-BF24D9657D5A}" type="parTrans" cxnId="{DAF2E1B3-5E2D-4AEE-90C7-E5847016396D}">
      <dgm:prSet/>
      <dgm:spPr/>
      <dgm:t>
        <a:bodyPr/>
        <a:lstStyle/>
        <a:p>
          <a:endParaRPr lang="en-US"/>
        </a:p>
      </dgm:t>
    </dgm:pt>
    <dgm:pt modelId="{8E586574-8850-431E-AF85-5C936FE115E5}" type="sibTrans" cxnId="{DAF2E1B3-5E2D-4AEE-90C7-E5847016396D}">
      <dgm:prSet/>
      <dgm:spPr/>
      <dgm:t>
        <a:bodyPr/>
        <a:lstStyle/>
        <a:p>
          <a:endParaRPr lang="en-US"/>
        </a:p>
      </dgm:t>
    </dgm:pt>
    <dgm:pt modelId="{D124BAD5-47BD-4BAF-A66E-E9266DE1C3A5}">
      <dgm:prSet phldrT="[Text]"/>
      <dgm:spPr/>
      <dgm:t>
        <a:bodyPr/>
        <a:lstStyle/>
        <a:p>
          <a:endParaRPr lang="en-US" dirty="0">
            <a:latin typeface="Calibri" pitchFamily="34" charset="0"/>
          </a:endParaRPr>
        </a:p>
      </dgm:t>
    </dgm:pt>
    <dgm:pt modelId="{EEC69000-C921-4410-85BB-19A57A2D33BA}" type="parTrans" cxnId="{21906EE4-0263-4770-BD32-4D14615DCD4F}">
      <dgm:prSet/>
      <dgm:spPr/>
      <dgm:t>
        <a:bodyPr/>
        <a:lstStyle/>
        <a:p>
          <a:endParaRPr lang="en-US"/>
        </a:p>
      </dgm:t>
    </dgm:pt>
    <dgm:pt modelId="{A6F2AF85-D957-4585-80DE-3789D066F499}" type="sibTrans" cxnId="{21906EE4-0263-4770-BD32-4D14615DCD4F}">
      <dgm:prSet/>
      <dgm:spPr/>
      <dgm:t>
        <a:bodyPr/>
        <a:lstStyle/>
        <a:p>
          <a:endParaRPr lang="en-US"/>
        </a:p>
      </dgm:t>
    </dgm:pt>
    <dgm:pt modelId="{D64060F2-E1B4-486B-8CE5-8343C09E32B2}">
      <dgm:prSet phldrT="[Text]"/>
      <dgm:spPr/>
      <dgm:t>
        <a:bodyPr/>
        <a:lstStyle/>
        <a:p>
          <a:r>
            <a:rPr lang="en-US" dirty="0" smtClean="0">
              <a:latin typeface="Calibri" pitchFamily="34" charset="0"/>
            </a:rPr>
            <a:t>Starts from $0.02/Hour</a:t>
          </a:r>
          <a:endParaRPr lang="en-US" dirty="0">
            <a:latin typeface="Calibri" pitchFamily="34" charset="0"/>
          </a:endParaRPr>
        </a:p>
      </dgm:t>
    </dgm:pt>
    <dgm:pt modelId="{D845F216-F1CC-4D8E-91B9-FB290B71FE16}" type="parTrans" cxnId="{B019E343-B06D-4613-B873-094410B86518}">
      <dgm:prSet/>
      <dgm:spPr/>
      <dgm:t>
        <a:bodyPr/>
        <a:lstStyle/>
        <a:p>
          <a:endParaRPr lang="en-US"/>
        </a:p>
      </dgm:t>
    </dgm:pt>
    <dgm:pt modelId="{741FEE64-8698-42E8-A5A0-AC4FB3302FE1}" type="sibTrans" cxnId="{B019E343-B06D-4613-B873-094410B86518}">
      <dgm:prSet/>
      <dgm:spPr/>
      <dgm:t>
        <a:bodyPr/>
        <a:lstStyle/>
        <a:p>
          <a:endParaRPr lang="en-US"/>
        </a:p>
      </dgm:t>
    </dgm:pt>
    <dgm:pt modelId="{23EF8821-F156-497B-9F46-174AA257F8ED}" type="pres">
      <dgm:prSet presAssocID="{F18BC060-866C-4031-90A6-43E15744B0C2}" presName="Name0" presStyleCnt="0">
        <dgm:presLayoutVars>
          <dgm:dir/>
          <dgm:animLvl val="lvl"/>
          <dgm:resizeHandles val="exact"/>
        </dgm:presLayoutVars>
      </dgm:prSet>
      <dgm:spPr/>
      <dgm:t>
        <a:bodyPr/>
        <a:lstStyle/>
        <a:p>
          <a:endParaRPr lang="en-US"/>
        </a:p>
      </dgm:t>
    </dgm:pt>
    <dgm:pt modelId="{ABCBA3C7-9C9B-419C-B882-D64BEC968902}" type="pres">
      <dgm:prSet presAssocID="{AE3DBA01-8EB0-4CD6-8CC2-4B4553A3FE09}" presName="composite" presStyleCnt="0"/>
      <dgm:spPr/>
    </dgm:pt>
    <dgm:pt modelId="{4A667AB7-B1B5-4022-BCE9-AB2C0899DA45}" type="pres">
      <dgm:prSet presAssocID="{AE3DBA01-8EB0-4CD6-8CC2-4B4553A3FE09}" presName="parTx" presStyleLbl="alignNode1" presStyleIdx="0" presStyleCnt="3">
        <dgm:presLayoutVars>
          <dgm:chMax val="0"/>
          <dgm:chPref val="0"/>
          <dgm:bulletEnabled val="1"/>
        </dgm:presLayoutVars>
      </dgm:prSet>
      <dgm:spPr/>
      <dgm:t>
        <a:bodyPr/>
        <a:lstStyle/>
        <a:p>
          <a:endParaRPr lang="en-US"/>
        </a:p>
      </dgm:t>
    </dgm:pt>
    <dgm:pt modelId="{4451D732-8B6B-47AA-B65D-CBB7DC5F254E}" type="pres">
      <dgm:prSet presAssocID="{AE3DBA01-8EB0-4CD6-8CC2-4B4553A3FE09}" presName="desTx" presStyleLbl="alignAccFollowNode1" presStyleIdx="0" presStyleCnt="3">
        <dgm:presLayoutVars>
          <dgm:bulletEnabled val="1"/>
        </dgm:presLayoutVars>
      </dgm:prSet>
      <dgm:spPr/>
      <dgm:t>
        <a:bodyPr/>
        <a:lstStyle/>
        <a:p>
          <a:endParaRPr lang="en-US"/>
        </a:p>
      </dgm:t>
    </dgm:pt>
    <dgm:pt modelId="{3AF55B0D-81FF-407B-89D7-4469156D887E}" type="pres">
      <dgm:prSet presAssocID="{53AC5DB0-6897-46C6-A099-16DD8647A20E}" presName="space" presStyleCnt="0"/>
      <dgm:spPr/>
    </dgm:pt>
    <dgm:pt modelId="{75DB05C0-EC3D-4EB3-B0A8-0C6ECB6F06FB}" type="pres">
      <dgm:prSet presAssocID="{6B5B1424-5B6B-4AE2-8E80-BFB4039E188D}" presName="composite" presStyleCnt="0"/>
      <dgm:spPr/>
    </dgm:pt>
    <dgm:pt modelId="{BA2DF620-CFF5-4030-ABCB-A3AAF55A80DC}" type="pres">
      <dgm:prSet presAssocID="{6B5B1424-5B6B-4AE2-8E80-BFB4039E188D}" presName="parTx" presStyleLbl="alignNode1" presStyleIdx="1" presStyleCnt="3">
        <dgm:presLayoutVars>
          <dgm:chMax val="0"/>
          <dgm:chPref val="0"/>
          <dgm:bulletEnabled val="1"/>
        </dgm:presLayoutVars>
      </dgm:prSet>
      <dgm:spPr/>
      <dgm:t>
        <a:bodyPr/>
        <a:lstStyle/>
        <a:p>
          <a:endParaRPr lang="en-US"/>
        </a:p>
      </dgm:t>
    </dgm:pt>
    <dgm:pt modelId="{761B9AA4-36F0-459D-BE65-804B5EA47D4B}" type="pres">
      <dgm:prSet presAssocID="{6B5B1424-5B6B-4AE2-8E80-BFB4039E188D}" presName="desTx" presStyleLbl="alignAccFollowNode1" presStyleIdx="1" presStyleCnt="3">
        <dgm:presLayoutVars>
          <dgm:bulletEnabled val="1"/>
        </dgm:presLayoutVars>
      </dgm:prSet>
      <dgm:spPr/>
      <dgm:t>
        <a:bodyPr/>
        <a:lstStyle/>
        <a:p>
          <a:endParaRPr lang="en-US"/>
        </a:p>
      </dgm:t>
    </dgm:pt>
    <dgm:pt modelId="{61D45364-76B1-443E-B6AE-B67E317BACF6}" type="pres">
      <dgm:prSet presAssocID="{5DDE0AFE-3663-4E73-9D30-7BC1D7500911}" presName="space" presStyleCnt="0"/>
      <dgm:spPr/>
    </dgm:pt>
    <dgm:pt modelId="{66E4E449-3871-427B-99B5-4DFE341DC657}" type="pres">
      <dgm:prSet presAssocID="{72D728A3-1627-4172-8174-60315F3AF053}" presName="composite" presStyleCnt="0"/>
      <dgm:spPr/>
    </dgm:pt>
    <dgm:pt modelId="{81BE79AF-A808-42AA-B06F-A90449889108}" type="pres">
      <dgm:prSet presAssocID="{72D728A3-1627-4172-8174-60315F3AF053}" presName="parTx" presStyleLbl="alignNode1" presStyleIdx="2" presStyleCnt="3" custLinFactNeighborX="103">
        <dgm:presLayoutVars>
          <dgm:chMax val="0"/>
          <dgm:chPref val="0"/>
          <dgm:bulletEnabled val="1"/>
        </dgm:presLayoutVars>
      </dgm:prSet>
      <dgm:spPr/>
      <dgm:t>
        <a:bodyPr/>
        <a:lstStyle/>
        <a:p>
          <a:endParaRPr lang="en-US"/>
        </a:p>
      </dgm:t>
    </dgm:pt>
    <dgm:pt modelId="{439011F6-D758-4D1C-89CD-733EC12C8830}" type="pres">
      <dgm:prSet presAssocID="{72D728A3-1627-4172-8174-60315F3AF053}" presName="desTx" presStyleLbl="alignAccFollowNode1" presStyleIdx="2" presStyleCnt="3">
        <dgm:presLayoutVars>
          <dgm:bulletEnabled val="1"/>
        </dgm:presLayoutVars>
      </dgm:prSet>
      <dgm:spPr/>
      <dgm:t>
        <a:bodyPr/>
        <a:lstStyle/>
        <a:p>
          <a:endParaRPr lang="en-US"/>
        </a:p>
      </dgm:t>
    </dgm:pt>
  </dgm:ptLst>
  <dgm:cxnLst>
    <dgm:cxn modelId="{ABE7846E-10D8-44ED-8C91-135A5D5BDA62}" srcId="{F18BC060-866C-4031-90A6-43E15744B0C2}" destId="{AE3DBA01-8EB0-4CD6-8CC2-4B4553A3FE09}" srcOrd="0" destOrd="0" parTransId="{185BE4B0-3FD9-4E88-9122-D1AA3B41E1E2}" sibTransId="{53AC5DB0-6897-46C6-A099-16DD8647A20E}"/>
    <dgm:cxn modelId="{F7585F63-1C57-4669-AD61-5BEB89EC1EA4}" srcId="{6B5B1424-5B6B-4AE2-8E80-BFB4039E188D}" destId="{75844A6A-0139-481F-88C5-BA98DEC6E14B}" srcOrd="1" destOrd="0" parTransId="{A19DA8D2-404E-470E-9E41-E6C66FC53705}" sibTransId="{DF8DB9F0-1921-4509-B250-89A64349C068}"/>
    <dgm:cxn modelId="{2AE68CB0-7C5C-4A17-BA3B-F3BF07AAA11E}" type="presOf" srcId="{72D728A3-1627-4172-8174-60315F3AF053}" destId="{81BE79AF-A808-42AA-B06F-A90449889108}" srcOrd="0" destOrd="0" presId="urn:microsoft.com/office/officeart/2005/8/layout/hList1"/>
    <dgm:cxn modelId="{0F2F390C-B6CF-4085-8DFF-BB8A3AC4E794}" type="presOf" srcId="{D64060F2-E1B4-486B-8CE5-8343C09E32B2}" destId="{4451D732-8B6B-47AA-B65D-CBB7DC5F254E}" srcOrd="0" destOrd="3" presId="urn:microsoft.com/office/officeart/2005/8/layout/hList1"/>
    <dgm:cxn modelId="{E7CA4A7C-57D4-41FF-BCA3-FCAA47E70019}" type="presOf" srcId="{AE3DBA01-8EB0-4CD6-8CC2-4B4553A3FE09}" destId="{4A667AB7-B1B5-4022-BCE9-AB2C0899DA45}" srcOrd="0" destOrd="0" presId="urn:microsoft.com/office/officeart/2005/8/layout/hList1"/>
    <dgm:cxn modelId="{8A73DBEB-8DD0-425E-B4F9-7C741761C674}" srcId="{72D728A3-1627-4172-8174-60315F3AF053}" destId="{8543AA62-2A27-4069-A603-0F04CF3FA54D}" srcOrd="1" destOrd="0" parTransId="{0FDFEBE6-C5AA-4AFD-88EE-40DF677272EE}" sibTransId="{08300E65-E5F1-43FB-8992-7C053930A472}"/>
    <dgm:cxn modelId="{7045531A-1824-4638-A0AA-7250337BA974}" type="presOf" srcId="{7F9E533D-FD48-4E59-8AAC-E174D62D2877}" destId="{4451D732-8B6B-47AA-B65D-CBB7DC5F254E}" srcOrd="0" destOrd="1" presId="urn:microsoft.com/office/officeart/2005/8/layout/hList1"/>
    <dgm:cxn modelId="{ED8AEC45-2A40-4C74-838E-F24A87E39D76}" type="presOf" srcId="{FC8E35C7-D671-4DB0-BD77-EF6B57A3E1F6}" destId="{4451D732-8B6B-47AA-B65D-CBB7DC5F254E}" srcOrd="0" destOrd="0" presId="urn:microsoft.com/office/officeart/2005/8/layout/hList1"/>
    <dgm:cxn modelId="{21906EE4-0263-4770-BD32-4D14615DCD4F}" srcId="{AE3DBA01-8EB0-4CD6-8CC2-4B4553A3FE09}" destId="{D124BAD5-47BD-4BAF-A66E-E9266DE1C3A5}" srcOrd="2" destOrd="0" parTransId="{EEC69000-C921-4410-85BB-19A57A2D33BA}" sibTransId="{A6F2AF85-D957-4585-80DE-3789D066F499}"/>
    <dgm:cxn modelId="{A1138E61-05E1-472F-BFE4-504F89619001}" srcId="{F18BC060-866C-4031-90A6-43E15744B0C2}" destId="{72D728A3-1627-4172-8174-60315F3AF053}" srcOrd="2" destOrd="0" parTransId="{05DB5C8D-C79D-4592-A757-8926F34E01CE}" sibTransId="{0AB7F05F-366E-4E9C-9F7B-4E4B96EAEDC2}"/>
    <dgm:cxn modelId="{4F8D7977-6CC4-4A2A-B519-85CAA8D9AA27}" srcId="{F18BC060-866C-4031-90A6-43E15744B0C2}" destId="{6B5B1424-5B6B-4AE2-8E80-BFB4039E188D}" srcOrd="1" destOrd="0" parTransId="{C6ABC30A-A191-4BBC-A76C-3901B33E74D3}" sibTransId="{5DDE0AFE-3663-4E73-9D30-7BC1D7500911}"/>
    <dgm:cxn modelId="{B019E343-B06D-4613-B873-094410B86518}" srcId="{AE3DBA01-8EB0-4CD6-8CC2-4B4553A3FE09}" destId="{D64060F2-E1B4-486B-8CE5-8343C09E32B2}" srcOrd="3" destOrd="0" parTransId="{D845F216-F1CC-4D8E-91B9-FB290B71FE16}" sibTransId="{741FEE64-8698-42E8-A5A0-AC4FB3302FE1}"/>
    <dgm:cxn modelId="{E66C899F-B641-4EC2-B7D1-08ECDB935D02}" type="presOf" srcId="{85A76690-B0AB-49E6-8C39-49D33BF3ABCF}" destId="{761B9AA4-36F0-459D-BE65-804B5EA47D4B}" srcOrd="0" destOrd="0" presId="urn:microsoft.com/office/officeart/2005/8/layout/hList1"/>
    <dgm:cxn modelId="{860E463F-72D0-400F-AFF2-3A759C28E40F}" type="presOf" srcId="{446E594E-7D36-4B14-BF20-DE6BF3242E6A}" destId="{439011F6-D758-4D1C-89CD-733EC12C8830}" srcOrd="0" destOrd="0" presId="urn:microsoft.com/office/officeart/2005/8/layout/hList1"/>
    <dgm:cxn modelId="{A77CBAA3-B3B1-4FE2-A642-0031686B881B}" type="presOf" srcId="{8543AA62-2A27-4069-A603-0F04CF3FA54D}" destId="{439011F6-D758-4D1C-89CD-733EC12C8830}" srcOrd="0" destOrd="1" presId="urn:microsoft.com/office/officeart/2005/8/layout/hList1"/>
    <dgm:cxn modelId="{BBD052D2-8335-4695-A0D4-CE0A6F3BC832}" srcId="{72D728A3-1627-4172-8174-60315F3AF053}" destId="{446E594E-7D36-4B14-BF20-DE6BF3242E6A}" srcOrd="0" destOrd="0" parTransId="{0961FB4A-61AD-4F1E-815A-1B3D6435B46A}" sibTransId="{E672D617-E6F8-4608-8E24-BDBE201E1FD8}"/>
    <dgm:cxn modelId="{9490EA72-F071-49BB-A909-6A96C926AC60}" type="presOf" srcId="{6B5B1424-5B6B-4AE2-8E80-BFB4039E188D}" destId="{BA2DF620-CFF5-4030-ABCB-A3AAF55A80DC}" srcOrd="0" destOrd="0" presId="urn:microsoft.com/office/officeart/2005/8/layout/hList1"/>
    <dgm:cxn modelId="{DAF2E1B3-5E2D-4AEE-90C7-E5847016396D}" srcId="{AE3DBA01-8EB0-4CD6-8CC2-4B4553A3FE09}" destId="{7F9E533D-FD48-4E59-8AAC-E174D62D2877}" srcOrd="1" destOrd="0" parTransId="{6CC209DB-0406-4104-A078-BF24D9657D5A}" sibTransId="{8E586574-8850-431E-AF85-5C936FE115E5}"/>
    <dgm:cxn modelId="{4A48ADCD-D8BC-42C1-885F-81B6ECD09174}" type="presOf" srcId="{D124BAD5-47BD-4BAF-A66E-E9266DE1C3A5}" destId="{4451D732-8B6B-47AA-B65D-CBB7DC5F254E}" srcOrd="0" destOrd="2" presId="urn:microsoft.com/office/officeart/2005/8/layout/hList1"/>
    <dgm:cxn modelId="{2A604D30-7FF7-4836-A365-C5B2F60ED33B}" srcId="{6B5B1424-5B6B-4AE2-8E80-BFB4039E188D}" destId="{85A76690-B0AB-49E6-8C39-49D33BF3ABCF}" srcOrd="0" destOrd="0" parTransId="{B8061676-5A31-4DDB-AECB-C20166C50743}" sibTransId="{0242B684-963F-44D8-8FF6-067085FCB11C}"/>
    <dgm:cxn modelId="{9E57229E-76D0-4F7B-8C7F-EFDB0FE3B47E}" type="presOf" srcId="{F18BC060-866C-4031-90A6-43E15744B0C2}" destId="{23EF8821-F156-497B-9F46-174AA257F8ED}" srcOrd="0" destOrd="0" presId="urn:microsoft.com/office/officeart/2005/8/layout/hList1"/>
    <dgm:cxn modelId="{882BCA43-016A-4374-8644-E02E8670144E}" type="presOf" srcId="{75844A6A-0139-481F-88C5-BA98DEC6E14B}" destId="{761B9AA4-36F0-459D-BE65-804B5EA47D4B}" srcOrd="0" destOrd="1" presId="urn:microsoft.com/office/officeart/2005/8/layout/hList1"/>
    <dgm:cxn modelId="{E370A43B-E958-410F-89E9-E30B98C2A2FB}" srcId="{AE3DBA01-8EB0-4CD6-8CC2-4B4553A3FE09}" destId="{FC8E35C7-D671-4DB0-BD77-EF6B57A3E1F6}" srcOrd="0" destOrd="0" parTransId="{E6B787A7-8F3C-4B8D-AAC3-E78C152E1F06}" sibTransId="{828ADC91-C0EA-41A0-B0E5-B16387BAD2B9}"/>
    <dgm:cxn modelId="{7019B5D2-9923-41F4-8C6C-9731DC404841}" type="presParOf" srcId="{23EF8821-F156-497B-9F46-174AA257F8ED}" destId="{ABCBA3C7-9C9B-419C-B882-D64BEC968902}" srcOrd="0" destOrd="0" presId="urn:microsoft.com/office/officeart/2005/8/layout/hList1"/>
    <dgm:cxn modelId="{565A80B6-FB8B-4AAE-86F5-9DC609979D47}" type="presParOf" srcId="{ABCBA3C7-9C9B-419C-B882-D64BEC968902}" destId="{4A667AB7-B1B5-4022-BCE9-AB2C0899DA45}" srcOrd="0" destOrd="0" presId="urn:microsoft.com/office/officeart/2005/8/layout/hList1"/>
    <dgm:cxn modelId="{1FA5BA7E-357E-413C-9756-EF7E332941BA}" type="presParOf" srcId="{ABCBA3C7-9C9B-419C-B882-D64BEC968902}" destId="{4451D732-8B6B-47AA-B65D-CBB7DC5F254E}" srcOrd="1" destOrd="0" presId="urn:microsoft.com/office/officeart/2005/8/layout/hList1"/>
    <dgm:cxn modelId="{710B3A5F-9916-4144-A060-C6FF3B8FBF75}" type="presParOf" srcId="{23EF8821-F156-497B-9F46-174AA257F8ED}" destId="{3AF55B0D-81FF-407B-89D7-4469156D887E}" srcOrd="1" destOrd="0" presId="urn:microsoft.com/office/officeart/2005/8/layout/hList1"/>
    <dgm:cxn modelId="{6668DEDB-13E9-4809-9A35-D3232B2816FD}" type="presParOf" srcId="{23EF8821-F156-497B-9F46-174AA257F8ED}" destId="{75DB05C0-EC3D-4EB3-B0A8-0C6ECB6F06FB}" srcOrd="2" destOrd="0" presId="urn:microsoft.com/office/officeart/2005/8/layout/hList1"/>
    <dgm:cxn modelId="{FAA61D2E-5113-4F23-931E-FD30308715F2}" type="presParOf" srcId="{75DB05C0-EC3D-4EB3-B0A8-0C6ECB6F06FB}" destId="{BA2DF620-CFF5-4030-ABCB-A3AAF55A80DC}" srcOrd="0" destOrd="0" presId="urn:microsoft.com/office/officeart/2005/8/layout/hList1"/>
    <dgm:cxn modelId="{851A7DE4-1175-4F7A-8B52-4C1938FA96C4}" type="presParOf" srcId="{75DB05C0-EC3D-4EB3-B0A8-0C6ECB6F06FB}" destId="{761B9AA4-36F0-459D-BE65-804B5EA47D4B}" srcOrd="1" destOrd="0" presId="urn:microsoft.com/office/officeart/2005/8/layout/hList1"/>
    <dgm:cxn modelId="{E27FBD20-7F9C-4579-BA71-BA5F31570E18}" type="presParOf" srcId="{23EF8821-F156-497B-9F46-174AA257F8ED}" destId="{61D45364-76B1-443E-B6AE-B67E317BACF6}" srcOrd="3" destOrd="0" presId="urn:microsoft.com/office/officeart/2005/8/layout/hList1"/>
    <dgm:cxn modelId="{0840F2AC-B48E-45D9-9F42-E3BDE33D5C5B}" type="presParOf" srcId="{23EF8821-F156-497B-9F46-174AA257F8ED}" destId="{66E4E449-3871-427B-99B5-4DFE341DC657}" srcOrd="4" destOrd="0" presId="urn:microsoft.com/office/officeart/2005/8/layout/hList1"/>
    <dgm:cxn modelId="{802403AC-9953-4FE7-9F8A-6D0C17607398}" type="presParOf" srcId="{66E4E449-3871-427B-99B5-4DFE341DC657}" destId="{81BE79AF-A808-42AA-B06F-A90449889108}" srcOrd="0" destOrd="0" presId="urn:microsoft.com/office/officeart/2005/8/layout/hList1"/>
    <dgm:cxn modelId="{16F5696B-6AAA-411C-9BC1-89D17B60A14C}" type="presParOf" srcId="{66E4E449-3871-427B-99B5-4DFE341DC657}" destId="{439011F6-D758-4D1C-89CD-733EC12C8830}" srcOrd="1" destOrd="0" presId="urn:microsoft.com/office/officeart/2005/8/layout/h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667AB7-B1B5-4022-BCE9-AB2C0899DA45}">
      <dsp:nvSpPr>
        <dsp:cNvPr id="0" name=""/>
        <dsp:cNvSpPr/>
      </dsp:nvSpPr>
      <dsp:spPr>
        <a:xfrm>
          <a:off x="22" y="24743"/>
          <a:ext cx="2190172" cy="757388"/>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lvl="0" algn="ctr" defTabSz="933450">
            <a:lnSpc>
              <a:spcPct val="90000"/>
            </a:lnSpc>
            <a:spcBef>
              <a:spcPct val="0"/>
            </a:spcBef>
            <a:spcAft>
              <a:spcPct val="35000"/>
            </a:spcAft>
          </a:pPr>
          <a:r>
            <a:rPr lang="en-US" sz="2100" kern="1200" dirty="0" smtClean="0">
              <a:latin typeface="Calibri" pitchFamily="34" charset="0"/>
            </a:rPr>
            <a:t>On-demand</a:t>
          </a:r>
          <a:br>
            <a:rPr lang="en-US" sz="2100" kern="1200" dirty="0" smtClean="0">
              <a:latin typeface="Calibri" pitchFamily="34" charset="0"/>
            </a:rPr>
          </a:br>
          <a:r>
            <a:rPr lang="en-US" sz="2100" kern="1200" dirty="0" smtClean="0">
              <a:latin typeface="Calibri" pitchFamily="34" charset="0"/>
            </a:rPr>
            <a:t>Instances</a:t>
          </a:r>
        </a:p>
      </dsp:txBody>
      <dsp:txXfrm>
        <a:off x="22" y="24743"/>
        <a:ext cx="2190172" cy="757388"/>
      </dsp:txXfrm>
    </dsp:sp>
    <dsp:sp modelId="{4451D732-8B6B-47AA-B65D-CBB7DC5F254E}">
      <dsp:nvSpPr>
        <dsp:cNvPr id="0" name=""/>
        <dsp:cNvSpPr/>
      </dsp:nvSpPr>
      <dsp:spPr>
        <a:xfrm>
          <a:off x="22" y="782132"/>
          <a:ext cx="2190172" cy="2080624"/>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dirty="0" smtClean="0">
              <a:latin typeface="Calibri" pitchFamily="34" charset="0"/>
            </a:rPr>
            <a:t>Pay as you go</a:t>
          </a:r>
          <a:endParaRPr lang="en-US" sz="2100" kern="1200" dirty="0">
            <a:latin typeface="Calibri" pitchFamily="34" charset="0"/>
          </a:endParaRPr>
        </a:p>
        <a:p>
          <a:pPr marL="228600" lvl="1" indent="-228600" algn="l" defTabSz="933450">
            <a:lnSpc>
              <a:spcPct val="90000"/>
            </a:lnSpc>
            <a:spcBef>
              <a:spcPct val="0"/>
            </a:spcBef>
            <a:spcAft>
              <a:spcPct val="15000"/>
            </a:spcAft>
            <a:buChar char="••"/>
          </a:pPr>
          <a:endParaRPr lang="en-US" sz="2100" kern="1200" dirty="0">
            <a:latin typeface="Calibri" pitchFamily="34" charset="0"/>
          </a:endParaRPr>
        </a:p>
        <a:p>
          <a:pPr marL="228600" lvl="1" indent="-228600" algn="l" defTabSz="933450">
            <a:lnSpc>
              <a:spcPct val="90000"/>
            </a:lnSpc>
            <a:spcBef>
              <a:spcPct val="0"/>
            </a:spcBef>
            <a:spcAft>
              <a:spcPct val="15000"/>
            </a:spcAft>
            <a:buChar char="••"/>
          </a:pPr>
          <a:endParaRPr lang="en-US" sz="2100" kern="1200" dirty="0">
            <a:latin typeface="Calibri" pitchFamily="34" charset="0"/>
          </a:endParaRPr>
        </a:p>
        <a:p>
          <a:pPr marL="228600" lvl="1" indent="-228600" algn="l" defTabSz="933450">
            <a:lnSpc>
              <a:spcPct val="90000"/>
            </a:lnSpc>
            <a:spcBef>
              <a:spcPct val="0"/>
            </a:spcBef>
            <a:spcAft>
              <a:spcPct val="15000"/>
            </a:spcAft>
            <a:buChar char="••"/>
          </a:pPr>
          <a:r>
            <a:rPr lang="en-US" sz="2100" kern="1200" dirty="0" smtClean="0">
              <a:latin typeface="Calibri" pitchFamily="34" charset="0"/>
            </a:rPr>
            <a:t>Starts from $0.02/Hour</a:t>
          </a:r>
          <a:endParaRPr lang="en-US" sz="2100" kern="1200" dirty="0">
            <a:latin typeface="Calibri" pitchFamily="34" charset="0"/>
          </a:endParaRPr>
        </a:p>
      </dsp:txBody>
      <dsp:txXfrm>
        <a:off x="22" y="782132"/>
        <a:ext cx="2190172" cy="2080624"/>
      </dsp:txXfrm>
    </dsp:sp>
    <dsp:sp modelId="{BA2DF620-CFF5-4030-ABCB-A3AAF55A80DC}">
      <dsp:nvSpPr>
        <dsp:cNvPr id="0" name=""/>
        <dsp:cNvSpPr/>
      </dsp:nvSpPr>
      <dsp:spPr>
        <a:xfrm>
          <a:off x="2496819" y="24743"/>
          <a:ext cx="2190172" cy="757388"/>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lvl="0" algn="ctr" defTabSz="933450">
            <a:lnSpc>
              <a:spcPct val="90000"/>
            </a:lnSpc>
            <a:spcBef>
              <a:spcPct val="0"/>
            </a:spcBef>
            <a:spcAft>
              <a:spcPct val="35000"/>
            </a:spcAft>
          </a:pPr>
          <a:r>
            <a:rPr lang="en-US" sz="2100" kern="1200" dirty="0" smtClean="0">
              <a:latin typeface="Calibri" pitchFamily="34" charset="0"/>
            </a:rPr>
            <a:t>Reserved</a:t>
          </a:r>
          <a:br>
            <a:rPr lang="en-US" sz="2100" kern="1200" dirty="0" smtClean="0">
              <a:latin typeface="Calibri" pitchFamily="34" charset="0"/>
            </a:rPr>
          </a:br>
          <a:r>
            <a:rPr lang="en-US" sz="2100" kern="1200" dirty="0" smtClean="0">
              <a:latin typeface="Calibri" pitchFamily="34" charset="0"/>
            </a:rPr>
            <a:t>Instances</a:t>
          </a:r>
          <a:endParaRPr lang="en-US" sz="2100" kern="1200" dirty="0">
            <a:latin typeface="Calibri" pitchFamily="34" charset="0"/>
          </a:endParaRPr>
        </a:p>
      </dsp:txBody>
      <dsp:txXfrm>
        <a:off x="2496819" y="24743"/>
        <a:ext cx="2190172" cy="757388"/>
      </dsp:txXfrm>
    </dsp:sp>
    <dsp:sp modelId="{761B9AA4-36F0-459D-BE65-804B5EA47D4B}">
      <dsp:nvSpPr>
        <dsp:cNvPr id="0" name=""/>
        <dsp:cNvSpPr/>
      </dsp:nvSpPr>
      <dsp:spPr>
        <a:xfrm>
          <a:off x="2496819" y="782132"/>
          <a:ext cx="2190172" cy="2080624"/>
        </a:xfrm>
        <a:prstGeom prst="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dirty="0" smtClean="0">
              <a:latin typeface="Calibri" pitchFamily="34" charset="0"/>
            </a:rPr>
            <a:t>One time low upfront fee + Pay as you go</a:t>
          </a:r>
          <a:endParaRPr lang="en-US" sz="2100" kern="1200" dirty="0">
            <a:latin typeface="Calibri" pitchFamily="34" charset="0"/>
          </a:endParaRPr>
        </a:p>
        <a:p>
          <a:pPr marL="228600" lvl="1" indent="-228600" algn="l" defTabSz="933450">
            <a:lnSpc>
              <a:spcPct val="90000"/>
            </a:lnSpc>
            <a:spcBef>
              <a:spcPct val="0"/>
            </a:spcBef>
            <a:spcAft>
              <a:spcPct val="15000"/>
            </a:spcAft>
            <a:buChar char="••"/>
          </a:pPr>
          <a:r>
            <a:rPr lang="en-US" sz="2100" kern="1200" dirty="0" smtClean="0">
              <a:latin typeface="Calibri" pitchFamily="34" charset="0"/>
            </a:rPr>
            <a:t>$23 for 1 year term and $</a:t>
          </a:r>
          <a:r>
            <a:rPr lang="en-US" sz="2100" kern="1200" dirty="0" smtClean="0">
              <a:latin typeface="Calibri" pitchFamily="34" charset="0"/>
            </a:rPr>
            <a:t>0.005/</a:t>
          </a:r>
          <a:r>
            <a:rPr lang="en-US" sz="2100" kern="1200" dirty="0" smtClean="0">
              <a:latin typeface="Calibri" pitchFamily="34" charset="0"/>
            </a:rPr>
            <a:t>Hour</a:t>
          </a:r>
          <a:endParaRPr lang="en-US" sz="2100" kern="1200" dirty="0">
            <a:latin typeface="Calibri" pitchFamily="34" charset="0"/>
          </a:endParaRPr>
        </a:p>
      </dsp:txBody>
      <dsp:txXfrm>
        <a:off x="2496819" y="782132"/>
        <a:ext cx="2190172" cy="20806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709C4B-4A6E-43FC-97B3-2A50FA6AD4B9}">
      <dsp:nvSpPr>
        <dsp:cNvPr id="0" name=""/>
        <dsp:cNvSpPr/>
      </dsp:nvSpPr>
      <dsp:spPr>
        <a:xfrm>
          <a:off x="251026" y="830204"/>
          <a:ext cx="1441811" cy="720905"/>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latin typeface="Calibri" pitchFamily="34" charset="0"/>
              <a:cs typeface="Calibri" pitchFamily="34" charset="0"/>
            </a:rPr>
            <a:t>1-year and 3-year terms</a:t>
          </a:r>
          <a:endParaRPr lang="en-US" sz="2000" kern="1200" dirty="0"/>
        </a:p>
      </dsp:txBody>
      <dsp:txXfrm>
        <a:off x="272141" y="851319"/>
        <a:ext cx="1399581" cy="678675"/>
      </dsp:txXfrm>
    </dsp:sp>
    <dsp:sp modelId="{D7377314-0714-4D34-BAD5-8EA2DA58441A}">
      <dsp:nvSpPr>
        <dsp:cNvPr id="0" name=""/>
        <dsp:cNvSpPr/>
      </dsp:nvSpPr>
      <dsp:spPr>
        <a:xfrm rot="18289469">
          <a:off x="1476244" y="748890"/>
          <a:ext cx="1009911" cy="54492"/>
        </a:xfrm>
        <a:custGeom>
          <a:avLst/>
          <a:gdLst/>
          <a:ahLst/>
          <a:cxnLst/>
          <a:rect l="0" t="0" r="0" b="0"/>
          <a:pathLst>
            <a:path>
              <a:moveTo>
                <a:pt x="0" y="27246"/>
              </a:moveTo>
              <a:lnTo>
                <a:pt x="1009911" y="27246"/>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955952" y="750888"/>
        <a:ext cx="50495" cy="50495"/>
      </dsp:txXfrm>
    </dsp:sp>
    <dsp:sp modelId="{55F876F0-286C-407F-A6E0-F1515E224C07}">
      <dsp:nvSpPr>
        <dsp:cNvPr id="0" name=""/>
        <dsp:cNvSpPr/>
      </dsp:nvSpPr>
      <dsp:spPr>
        <a:xfrm>
          <a:off x="2269562" y="1162"/>
          <a:ext cx="1441811" cy="720905"/>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latin typeface="Calibri" pitchFamily="34" charset="0"/>
              <a:cs typeface="Calibri" pitchFamily="34" charset="0"/>
            </a:rPr>
            <a:t>Heavy Utilization RI</a:t>
          </a:r>
          <a:endParaRPr lang="en-US" sz="2000" kern="1200" dirty="0">
            <a:latin typeface="Calibri" pitchFamily="34" charset="0"/>
            <a:cs typeface="Calibri" pitchFamily="34" charset="0"/>
          </a:endParaRPr>
        </a:p>
      </dsp:txBody>
      <dsp:txXfrm>
        <a:off x="2290677" y="22277"/>
        <a:ext cx="1399581" cy="678675"/>
      </dsp:txXfrm>
    </dsp:sp>
    <dsp:sp modelId="{FF150424-9104-4440-9106-9CABC85F496D}">
      <dsp:nvSpPr>
        <dsp:cNvPr id="0" name=""/>
        <dsp:cNvSpPr/>
      </dsp:nvSpPr>
      <dsp:spPr>
        <a:xfrm>
          <a:off x="1692837" y="1163410"/>
          <a:ext cx="576724" cy="54492"/>
        </a:xfrm>
        <a:custGeom>
          <a:avLst/>
          <a:gdLst/>
          <a:ahLst/>
          <a:cxnLst/>
          <a:rect l="0" t="0" r="0" b="0"/>
          <a:pathLst>
            <a:path>
              <a:moveTo>
                <a:pt x="0" y="27246"/>
              </a:moveTo>
              <a:lnTo>
                <a:pt x="576724" y="27246"/>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966781" y="1176238"/>
        <a:ext cx="28836" cy="28836"/>
      </dsp:txXfrm>
    </dsp:sp>
    <dsp:sp modelId="{88A19A66-AE75-4E57-9FE7-AFB04EB61289}">
      <dsp:nvSpPr>
        <dsp:cNvPr id="0" name=""/>
        <dsp:cNvSpPr/>
      </dsp:nvSpPr>
      <dsp:spPr>
        <a:xfrm>
          <a:off x="2269562" y="830204"/>
          <a:ext cx="1441811" cy="720905"/>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latin typeface="Calibri" pitchFamily="34" charset="0"/>
              <a:cs typeface="Calibri" pitchFamily="34" charset="0"/>
            </a:rPr>
            <a:t>Medium Utilization RI</a:t>
          </a:r>
          <a:endParaRPr lang="en-US" sz="2000" kern="1200" dirty="0">
            <a:latin typeface="Calibri" pitchFamily="34" charset="0"/>
            <a:cs typeface="Calibri" pitchFamily="34" charset="0"/>
          </a:endParaRPr>
        </a:p>
      </dsp:txBody>
      <dsp:txXfrm>
        <a:off x="2290677" y="851319"/>
        <a:ext cx="1399581" cy="678675"/>
      </dsp:txXfrm>
    </dsp:sp>
    <dsp:sp modelId="{A27B5BD9-7A47-4857-97AB-22DCEBF7CBB6}">
      <dsp:nvSpPr>
        <dsp:cNvPr id="0" name=""/>
        <dsp:cNvSpPr/>
      </dsp:nvSpPr>
      <dsp:spPr>
        <a:xfrm rot="3310531">
          <a:off x="1476244" y="1577931"/>
          <a:ext cx="1009911" cy="54492"/>
        </a:xfrm>
        <a:custGeom>
          <a:avLst/>
          <a:gdLst/>
          <a:ahLst/>
          <a:cxnLst/>
          <a:rect l="0" t="0" r="0" b="0"/>
          <a:pathLst>
            <a:path>
              <a:moveTo>
                <a:pt x="0" y="27246"/>
              </a:moveTo>
              <a:lnTo>
                <a:pt x="1009911" y="27246"/>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955952" y="1579929"/>
        <a:ext cx="50495" cy="50495"/>
      </dsp:txXfrm>
    </dsp:sp>
    <dsp:sp modelId="{B3AC7345-FEF6-4AA1-A08C-F7EE5294EB6D}">
      <dsp:nvSpPr>
        <dsp:cNvPr id="0" name=""/>
        <dsp:cNvSpPr/>
      </dsp:nvSpPr>
      <dsp:spPr>
        <a:xfrm>
          <a:off x="2269562" y="1659245"/>
          <a:ext cx="1441811" cy="720905"/>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latin typeface="Calibri" pitchFamily="34" charset="0"/>
              <a:cs typeface="Calibri" pitchFamily="34" charset="0"/>
            </a:rPr>
            <a:t>Light Utilization RI</a:t>
          </a:r>
          <a:endParaRPr lang="en-US" sz="2000" kern="1200" dirty="0">
            <a:latin typeface="Calibri" pitchFamily="34" charset="0"/>
            <a:cs typeface="Calibri" pitchFamily="34" charset="0"/>
          </a:endParaRPr>
        </a:p>
      </dsp:txBody>
      <dsp:txXfrm>
        <a:off x="2290677" y="1680360"/>
        <a:ext cx="1399581" cy="6786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B9602E-72E9-4126-AB5B-44F865780B7F}">
      <dsp:nvSpPr>
        <dsp:cNvPr id="0" name=""/>
        <dsp:cNvSpPr/>
      </dsp:nvSpPr>
      <dsp:spPr>
        <a:xfrm>
          <a:off x="2258041" y="888175"/>
          <a:ext cx="147701" cy="647072"/>
        </a:xfrm>
        <a:custGeom>
          <a:avLst/>
          <a:gdLst/>
          <a:ahLst/>
          <a:cxnLst/>
          <a:rect l="0" t="0" r="0" b="0"/>
          <a:pathLst>
            <a:path>
              <a:moveTo>
                <a:pt x="147701" y="0"/>
              </a:moveTo>
              <a:lnTo>
                <a:pt x="147701" y="647072"/>
              </a:lnTo>
              <a:lnTo>
                <a:pt x="0" y="647072"/>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1DED849-636B-40F5-9305-3EA67EEEA0B7}">
      <dsp:nvSpPr>
        <dsp:cNvPr id="0" name=""/>
        <dsp:cNvSpPr/>
      </dsp:nvSpPr>
      <dsp:spPr>
        <a:xfrm>
          <a:off x="2405743" y="888175"/>
          <a:ext cx="1702080" cy="1294144"/>
        </a:xfrm>
        <a:custGeom>
          <a:avLst/>
          <a:gdLst/>
          <a:ahLst/>
          <a:cxnLst/>
          <a:rect l="0" t="0" r="0" b="0"/>
          <a:pathLst>
            <a:path>
              <a:moveTo>
                <a:pt x="0" y="0"/>
              </a:moveTo>
              <a:lnTo>
                <a:pt x="0" y="1146442"/>
              </a:lnTo>
              <a:lnTo>
                <a:pt x="1702080" y="1146442"/>
              </a:lnTo>
              <a:lnTo>
                <a:pt x="1702080" y="1294144"/>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86766B9-3E07-407F-A32C-48240F8654CA}">
      <dsp:nvSpPr>
        <dsp:cNvPr id="0" name=""/>
        <dsp:cNvSpPr/>
      </dsp:nvSpPr>
      <dsp:spPr>
        <a:xfrm>
          <a:off x="2360023" y="888175"/>
          <a:ext cx="91440" cy="1294144"/>
        </a:xfrm>
        <a:custGeom>
          <a:avLst/>
          <a:gdLst/>
          <a:ahLst/>
          <a:cxnLst/>
          <a:rect l="0" t="0" r="0" b="0"/>
          <a:pathLst>
            <a:path>
              <a:moveTo>
                <a:pt x="45720" y="0"/>
              </a:moveTo>
              <a:lnTo>
                <a:pt x="45720" y="1294144"/>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2E5EBB6-01EA-492A-9775-68C4AC5A2255}">
      <dsp:nvSpPr>
        <dsp:cNvPr id="0" name=""/>
        <dsp:cNvSpPr/>
      </dsp:nvSpPr>
      <dsp:spPr>
        <a:xfrm>
          <a:off x="703662" y="888175"/>
          <a:ext cx="1702080" cy="1294144"/>
        </a:xfrm>
        <a:custGeom>
          <a:avLst/>
          <a:gdLst/>
          <a:ahLst/>
          <a:cxnLst/>
          <a:rect l="0" t="0" r="0" b="0"/>
          <a:pathLst>
            <a:path>
              <a:moveTo>
                <a:pt x="1702080" y="0"/>
              </a:moveTo>
              <a:lnTo>
                <a:pt x="1702080" y="1146442"/>
              </a:lnTo>
              <a:lnTo>
                <a:pt x="0" y="1146442"/>
              </a:lnTo>
              <a:lnTo>
                <a:pt x="0" y="1294144"/>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78B22F3-5427-4271-89E1-66BE5AA621B0}">
      <dsp:nvSpPr>
        <dsp:cNvPr id="0" name=""/>
        <dsp:cNvSpPr/>
      </dsp:nvSpPr>
      <dsp:spPr>
        <a:xfrm>
          <a:off x="1384663" y="184836"/>
          <a:ext cx="2042159" cy="70333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endParaRPr lang="en-US" sz="1600" kern="1200" dirty="0">
            <a:latin typeface="Calibri" pitchFamily="34" charset="0"/>
            <a:cs typeface="Calibri" pitchFamily="34" charset="0"/>
          </a:endParaRPr>
        </a:p>
      </dsp:txBody>
      <dsp:txXfrm>
        <a:off x="1384663" y="184836"/>
        <a:ext cx="2042159" cy="703339"/>
      </dsp:txXfrm>
    </dsp:sp>
    <dsp:sp modelId="{891B20BA-CF32-46B6-9590-6C548765AF75}">
      <dsp:nvSpPr>
        <dsp:cNvPr id="0" name=""/>
        <dsp:cNvSpPr/>
      </dsp:nvSpPr>
      <dsp:spPr>
        <a:xfrm>
          <a:off x="323" y="2182320"/>
          <a:ext cx="1406678" cy="703339"/>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latin typeface="Calibri" pitchFamily="34" charset="0"/>
              <a:cs typeface="Calibri" pitchFamily="34" charset="0"/>
            </a:rPr>
            <a:t>Heavy Utilization RI</a:t>
          </a:r>
          <a:endParaRPr lang="en-US" sz="1600" kern="1200" dirty="0">
            <a:latin typeface="Calibri" pitchFamily="34" charset="0"/>
            <a:cs typeface="Calibri" pitchFamily="34" charset="0"/>
          </a:endParaRPr>
        </a:p>
      </dsp:txBody>
      <dsp:txXfrm>
        <a:off x="323" y="2182320"/>
        <a:ext cx="1406678" cy="703339"/>
      </dsp:txXfrm>
    </dsp:sp>
    <dsp:sp modelId="{5DCA350D-8D66-41FD-87CE-88DD9D87CA63}">
      <dsp:nvSpPr>
        <dsp:cNvPr id="0" name=""/>
        <dsp:cNvSpPr/>
      </dsp:nvSpPr>
      <dsp:spPr>
        <a:xfrm>
          <a:off x="1702403" y="2182320"/>
          <a:ext cx="1406678" cy="703339"/>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latin typeface="Calibri" pitchFamily="34" charset="0"/>
              <a:cs typeface="Calibri" pitchFamily="34" charset="0"/>
            </a:rPr>
            <a:t>Medium Utilization RI</a:t>
          </a:r>
          <a:endParaRPr lang="en-US" sz="1600" kern="1200" dirty="0">
            <a:latin typeface="Calibri" pitchFamily="34" charset="0"/>
            <a:cs typeface="Calibri" pitchFamily="34" charset="0"/>
          </a:endParaRPr>
        </a:p>
      </dsp:txBody>
      <dsp:txXfrm>
        <a:off x="1702403" y="2182320"/>
        <a:ext cx="1406678" cy="703339"/>
      </dsp:txXfrm>
    </dsp:sp>
    <dsp:sp modelId="{CC6C662F-B79C-4D64-995B-09EC3F3C52AB}">
      <dsp:nvSpPr>
        <dsp:cNvPr id="0" name=""/>
        <dsp:cNvSpPr/>
      </dsp:nvSpPr>
      <dsp:spPr>
        <a:xfrm>
          <a:off x="3404484" y="2182320"/>
          <a:ext cx="1406678" cy="703339"/>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latin typeface="Calibri" pitchFamily="34" charset="0"/>
              <a:cs typeface="Calibri" pitchFamily="34" charset="0"/>
            </a:rPr>
            <a:t>Light Utilization RI</a:t>
          </a:r>
          <a:endParaRPr lang="en-US" sz="1600" kern="1200" dirty="0">
            <a:latin typeface="Calibri" pitchFamily="34" charset="0"/>
            <a:cs typeface="Calibri" pitchFamily="34" charset="0"/>
          </a:endParaRPr>
        </a:p>
      </dsp:txBody>
      <dsp:txXfrm>
        <a:off x="3404484" y="2182320"/>
        <a:ext cx="1406678" cy="703339"/>
      </dsp:txXfrm>
    </dsp:sp>
    <dsp:sp modelId="{186EA0D2-1246-4A07-A26E-E589892B6E50}">
      <dsp:nvSpPr>
        <dsp:cNvPr id="0" name=""/>
        <dsp:cNvSpPr/>
      </dsp:nvSpPr>
      <dsp:spPr>
        <a:xfrm>
          <a:off x="851363" y="1183578"/>
          <a:ext cx="1406678" cy="703339"/>
        </a:xfrm>
        <a:prstGeom prst="rect">
          <a:avLst/>
        </a:prstGeom>
        <a:solidFill>
          <a:schemeClr val="accent3">
            <a:hueOff val="0"/>
            <a:satOff val="0"/>
            <a:lumOff val="0"/>
            <a:alphaOff val="0"/>
          </a:schemeClr>
        </a:solidFill>
        <a:ln w="25400" cap="flat" cmpd="sng" algn="ctr">
          <a:solidFill>
            <a:schemeClr val="l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latin typeface="Calibri" pitchFamily="34" charset="0"/>
              <a:cs typeface="Calibri" pitchFamily="34" charset="0"/>
            </a:rPr>
            <a:t>1-year and 3-year terms</a:t>
          </a:r>
          <a:endParaRPr lang="en-US" sz="1600" kern="1200" dirty="0">
            <a:latin typeface="Calibri" pitchFamily="34" charset="0"/>
            <a:cs typeface="Calibri" pitchFamily="34" charset="0"/>
          </a:endParaRPr>
        </a:p>
      </dsp:txBody>
      <dsp:txXfrm>
        <a:off x="851363" y="1183578"/>
        <a:ext cx="1406678" cy="70333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667AB7-B1B5-4022-BCE9-AB2C0899DA45}">
      <dsp:nvSpPr>
        <dsp:cNvPr id="0" name=""/>
        <dsp:cNvSpPr/>
      </dsp:nvSpPr>
      <dsp:spPr>
        <a:xfrm>
          <a:off x="2060" y="26562"/>
          <a:ext cx="2008504" cy="753751"/>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lvl="0" algn="ctr" defTabSz="933450">
            <a:lnSpc>
              <a:spcPct val="90000"/>
            </a:lnSpc>
            <a:spcBef>
              <a:spcPct val="0"/>
            </a:spcBef>
            <a:spcAft>
              <a:spcPct val="35000"/>
            </a:spcAft>
          </a:pPr>
          <a:r>
            <a:rPr lang="en-US" sz="2100" kern="1200" dirty="0" smtClean="0">
              <a:latin typeface="Calibri" pitchFamily="34" charset="0"/>
            </a:rPr>
            <a:t>On-demand</a:t>
          </a:r>
          <a:br>
            <a:rPr lang="en-US" sz="2100" kern="1200" dirty="0" smtClean="0">
              <a:latin typeface="Calibri" pitchFamily="34" charset="0"/>
            </a:rPr>
          </a:br>
          <a:r>
            <a:rPr lang="en-US" sz="2100" kern="1200" dirty="0" smtClean="0">
              <a:latin typeface="Calibri" pitchFamily="34" charset="0"/>
            </a:rPr>
            <a:t>Instances</a:t>
          </a:r>
        </a:p>
      </dsp:txBody>
      <dsp:txXfrm>
        <a:off x="2060" y="26562"/>
        <a:ext cx="2008504" cy="753751"/>
      </dsp:txXfrm>
    </dsp:sp>
    <dsp:sp modelId="{4451D732-8B6B-47AA-B65D-CBB7DC5F254E}">
      <dsp:nvSpPr>
        <dsp:cNvPr id="0" name=""/>
        <dsp:cNvSpPr/>
      </dsp:nvSpPr>
      <dsp:spPr>
        <a:xfrm>
          <a:off x="2060" y="780313"/>
          <a:ext cx="2008504" cy="2080624"/>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dirty="0" smtClean="0">
              <a:latin typeface="Calibri" pitchFamily="34" charset="0"/>
            </a:rPr>
            <a:t>Pay as you go</a:t>
          </a:r>
          <a:endParaRPr lang="en-US" sz="2100" kern="1200" dirty="0">
            <a:latin typeface="Calibri" pitchFamily="34" charset="0"/>
          </a:endParaRPr>
        </a:p>
        <a:p>
          <a:pPr marL="228600" lvl="1" indent="-228600" algn="l" defTabSz="933450">
            <a:lnSpc>
              <a:spcPct val="90000"/>
            </a:lnSpc>
            <a:spcBef>
              <a:spcPct val="0"/>
            </a:spcBef>
            <a:spcAft>
              <a:spcPct val="15000"/>
            </a:spcAft>
            <a:buChar char="••"/>
          </a:pPr>
          <a:endParaRPr lang="en-US" sz="2100" kern="1200" dirty="0">
            <a:latin typeface="Calibri" pitchFamily="34" charset="0"/>
          </a:endParaRPr>
        </a:p>
        <a:p>
          <a:pPr marL="228600" lvl="1" indent="-228600" algn="l" defTabSz="933450">
            <a:lnSpc>
              <a:spcPct val="90000"/>
            </a:lnSpc>
            <a:spcBef>
              <a:spcPct val="0"/>
            </a:spcBef>
            <a:spcAft>
              <a:spcPct val="15000"/>
            </a:spcAft>
            <a:buChar char="••"/>
          </a:pPr>
          <a:endParaRPr lang="en-US" sz="2100" kern="1200" dirty="0">
            <a:latin typeface="Calibri" pitchFamily="34" charset="0"/>
          </a:endParaRPr>
        </a:p>
        <a:p>
          <a:pPr marL="228600" lvl="1" indent="-228600" algn="l" defTabSz="933450">
            <a:lnSpc>
              <a:spcPct val="90000"/>
            </a:lnSpc>
            <a:spcBef>
              <a:spcPct val="0"/>
            </a:spcBef>
            <a:spcAft>
              <a:spcPct val="15000"/>
            </a:spcAft>
            <a:buChar char="••"/>
          </a:pPr>
          <a:r>
            <a:rPr lang="en-US" sz="2100" kern="1200" dirty="0" smtClean="0">
              <a:latin typeface="Calibri" pitchFamily="34" charset="0"/>
            </a:rPr>
            <a:t>Starts from $0.02/Hour</a:t>
          </a:r>
          <a:endParaRPr lang="en-US" sz="2100" kern="1200" dirty="0">
            <a:latin typeface="Calibri" pitchFamily="34" charset="0"/>
          </a:endParaRPr>
        </a:p>
      </dsp:txBody>
      <dsp:txXfrm>
        <a:off x="2060" y="780313"/>
        <a:ext cx="2008504" cy="2080624"/>
      </dsp:txXfrm>
    </dsp:sp>
    <dsp:sp modelId="{BA2DF620-CFF5-4030-ABCB-A3AAF55A80DC}">
      <dsp:nvSpPr>
        <dsp:cNvPr id="0" name=""/>
        <dsp:cNvSpPr/>
      </dsp:nvSpPr>
      <dsp:spPr>
        <a:xfrm>
          <a:off x="2291754" y="26562"/>
          <a:ext cx="2008504" cy="753751"/>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lvl="0" algn="ctr" defTabSz="933450">
            <a:lnSpc>
              <a:spcPct val="90000"/>
            </a:lnSpc>
            <a:spcBef>
              <a:spcPct val="0"/>
            </a:spcBef>
            <a:spcAft>
              <a:spcPct val="35000"/>
            </a:spcAft>
          </a:pPr>
          <a:r>
            <a:rPr lang="en-US" sz="2100" kern="1200" dirty="0" smtClean="0">
              <a:latin typeface="Calibri" pitchFamily="34" charset="0"/>
            </a:rPr>
            <a:t>Reserved</a:t>
          </a:r>
          <a:br>
            <a:rPr lang="en-US" sz="2100" kern="1200" dirty="0" smtClean="0">
              <a:latin typeface="Calibri" pitchFamily="34" charset="0"/>
            </a:rPr>
          </a:br>
          <a:r>
            <a:rPr lang="en-US" sz="2100" kern="1200" dirty="0" smtClean="0">
              <a:latin typeface="Calibri" pitchFamily="34" charset="0"/>
            </a:rPr>
            <a:t>Instances</a:t>
          </a:r>
          <a:endParaRPr lang="en-US" sz="2100" kern="1200" dirty="0">
            <a:latin typeface="Calibri" pitchFamily="34" charset="0"/>
          </a:endParaRPr>
        </a:p>
      </dsp:txBody>
      <dsp:txXfrm>
        <a:off x="2291754" y="26562"/>
        <a:ext cx="2008504" cy="753751"/>
      </dsp:txXfrm>
    </dsp:sp>
    <dsp:sp modelId="{761B9AA4-36F0-459D-BE65-804B5EA47D4B}">
      <dsp:nvSpPr>
        <dsp:cNvPr id="0" name=""/>
        <dsp:cNvSpPr/>
      </dsp:nvSpPr>
      <dsp:spPr>
        <a:xfrm>
          <a:off x="2291754" y="780313"/>
          <a:ext cx="2008504" cy="2080624"/>
        </a:xfrm>
        <a:prstGeom prst="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dirty="0" smtClean="0">
              <a:latin typeface="Calibri" pitchFamily="34" charset="0"/>
            </a:rPr>
            <a:t>One time low upfront fee + Pay as you go</a:t>
          </a:r>
          <a:endParaRPr lang="en-US" sz="2100" kern="1200" dirty="0">
            <a:latin typeface="Calibri" pitchFamily="34" charset="0"/>
          </a:endParaRPr>
        </a:p>
        <a:p>
          <a:pPr marL="228600" lvl="1" indent="-228600" algn="l" defTabSz="933450">
            <a:lnSpc>
              <a:spcPct val="90000"/>
            </a:lnSpc>
            <a:spcBef>
              <a:spcPct val="0"/>
            </a:spcBef>
            <a:spcAft>
              <a:spcPct val="15000"/>
            </a:spcAft>
            <a:buChar char="••"/>
          </a:pPr>
          <a:r>
            <a:rPr lang="en-US" sz="2100" kern="1200" dirty="0" smtClean="0">
              <a:latin typeface="Calibri" pitchFamily="34" charset="0"/>
            </a:rPr>
            <a:t>$23 for 1 year term and $0.01/Hour</a:t>
          </a:r>
          <a:endParaRPr lang="en-US" sz="2100" kern="1200" dirty="0">
            <a:latin typeface="Calibri" pitchFamily="34" charset="0"/>
          </a:endParaRPr>
        </a:p>
      </dsp:txBody>
      <dsp:txXfrm>
        <a:off x="2291754" y="780313"/>
        <a:ext cx="2008504" cy="2080624"/>
      </dsp:txXfrm>
    </dsp:sp>
    <dsp:sp modelId="{81BE79AF-A808-42AA-B06F-A90449889108}">
      <dsp:nvSpPr>
        <dsp:cNvPr id="0" name=""/>
        <dsp:cNvSpPr/>
      </dsp:nvSpPr>
      <dsp:spPr>
        <a:xfrm>
          <a:off x="4583509" y="26562"/>
          <a:ext cx="2008504" cy="753751"/>
        </a:xfrm>
        <a:prstGeom prst="rect">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lvl="0" algn="ctr" defTabSz="933450">
            <a:lnSpc>
              <a:spcPct val="90000"/>
            </a:lnSpc>
            <a:spcBef>
              <a:spcPct val="0"/>
            </a:spcBef>
            <a:spcAft>
              <a:spcPct val="35000"/>
            </a:spcAft>
          </a:pPr>
          <a:r>
            <a:rPr lang="en-US" sz="2100" kern="1200" dirty="0" smtClean="0">
              <a:latin typeface="Calibri" pitchFamily="34" charset="0"/>
            </a:rPr>
            <a:t>Spot</a:t>
          </a:r>
          <a:br>
            <a:rPr lang="en-US" sz="2100" kern="1200" dirty="0" smtClean="0">
              <a:latin typeface="Calibri" pitchFamily="34" charset="0"/>
            </a:rPr>
          </a:br>
          <a:r>
            <a:rPr lang="en-US" sz="2100" kern="1200" dirty="0" smtClean="0">
              <a:latin typeface="Calibri" pitchFamily="34" charset="0"/>
            </a:rPr>
            <a:t>Instances</a:t>
          </a:r>
        </a:p>
      </dsp:txBody>
      <dsp:txXfrm>
        <a:off x="4583509" y="26562"/>
        <a:ext cx="2008504" cy="753751"/>
      </dsp:txXfrm>
    </dsp:sp>
    <dsp:sp modelId="{439011F6-D758-4D1C-89CD-733EC12C8830}">
      <dsp:nvSpPr>
        <dsp:cNvPr id="0" name=""/>
        <dsp:cNvSpPr/>
      </dsp:nvSpPr>
      <dsp:spPr>
        <a:xfrm>
          <a:off x="4581449" y="780313"/>
          <a:ext cx="2008504" cy="2080624"/>
        </a:xfrm>
        <a:prstGeom prst="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dirty="0" smtClean="0">
              <a:latin typeface="Calibri" pitchFamily="34" charset="0"/>
            </a:rPr>
            <a:t>Requested Bid Price and Pay as you go</a:t>
          </a:r>
          <a:endParaRPr lang="en-US" sz="2100" kern="1200" dirty="0">
            <a:latin typeface="Calibri" pitchFamily="34" charset="0"/>
          </a:endParaRPr>
        </a:p>
        <a:p>
          <a:pPr marL="228600" lvl="1" indent="-228600" algn="l" defTabSz="933450">
            <a:lnSpc>
              <a:spcPct val="90000"/>
            </a:lnSpc>
            <a:spcBef>
              <a:spcPct val="0"/>
            </a:spcBef>
            <a:spcAft>
              <a:spcPct val="15000"/>
            </a:spcAft>
            <a:buChar char="••"/>
          </a:pPr>
          <a:r>
            <a:rPr lang="en-US" sz="2100" kern="1200" dirty="0" smtClean="0">
              <a:latin typeface="Calibri" pitchFamily="34" charset="0"/>
            </a:rPr>
            <a:t>$0.005/Hour  as of today at 9 AM</a:t>
          </a:r>
          <a:endParaRPr lang="en-US" sz="2100" kern="1200" dirty="0">
            <a:latin typeface="Calibri" pitchFamily="34" charset="0"/>
          </a:endParaRPr>
        </a:p>
      </dsp:txBody>
      <dsp:txXfrm>
        <a:off x="4581449" y="780313"/>
        <a:ext cx="2008504" cy="2080624"/>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18C0539-5069-BB49-8E4C-C4AB2FC16DA3}" type="datetimeFigureOut">
              <a:rPr lang="en-US" smtClean="0"/>
              <a:t>1/24/13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D1648CF-D9CB-6341-806B-E0951FA23BE4}" type="slidenum">
              <a:rPr lang="en-US" smtClean="0"/>
              <a:t>‹#›</a:t>
            </a:fld>
            <a:endParaRPr lang="en-US"/>
          </a:p>
        </p:txBody>
      </p:sp>
    </p:spTree>
    <p:extLst>
      <p:ext uri="{BB962C8B-B14F-4D97-AF65-F5344CB8AC3E}">
        <p14:creationId xmlns:p14="http://schemas.microsoft.com/office/powerpoint/2010/main" val="9816857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617587E-2666-4C08-97F8-12BCEE37E9C8}" type="datetimeFigureOut">
              <a:rPr lang="en-US" smtClean="0"/>
              <a:t>1/24/13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E6F96E-7C92-421C-BB57-C019F6D51130}" type="slidenum">
              <a:rPr lang="en-US" smtClean="0"/>
              <a:t>‹#›</a:t>
            </a:fld>
            <a:endParaRPr lang="en-US"/>
          </a:p>
        </p:txBody>
      </p:sp>
    </p:spTree>
    <p:extLst>
      <p:ext uri="{BB962C8B-B14F-4D97-AF65-F5344CB8AC3E}">
        <p14:creationId xmlns:p14="http://schemas.microsoft.com/office/powerpoint/2010/main" val="277726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E6F96E-7C92-421C-BB57-C019F6D51130}" type="slidenum">
              <a:rPr lang="en-US" smtClean="0"/>
              <a:t>1</a:t>
            </a:fld>
            <a:endParaRPr lang="en-US"/>
          </a:p>
        </p:txBody>
      </p:sp>
    </p:spTree>
    <p:extLst>
      <p:ext uri="{BB962C8B-B14F-4D97-AF65-F5344CB8AC3E}">
        <p14:creationId xmlns:p14="http://schemas.microsoft.com/office/powerpoint/2010/main" val="1937905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1</a:t>
            </a:r>
          </a:p>
          <a:p>
            <a:r>
              <a:rPr lang="en-US" dirty="0" smtClean="0"/>
              <a:t>Engineered application towards a cost</a:t>
            </a:r>
          </a:p>
          <a:p>
            <a:r>
              <a:rPr lang="en-US" dirty="0" smtClean="0"/>
              <a:t>Set low maximum bid price to minimize costs</a:t>
            </a:r>
          </a:p>
          <a:p>
            <a:r>
              <a:rPr lang="en-US" dirty="0" smtClean="0"/>
              <a:t>Were comfortable if process ran longer or jobs were re-run</a:t>
            </a:r>
          </a:p>
          <a:p>
            <a:r>
              <a:rPr lang="en-US" dirty="0" smtClean="0"/>
              <a:t>Did not pay for hour if they are interrupted</a:t>
            </a:r>
          </a:p>
          <a:p>
            <a:endParaRPr lang="en-US" dirty="0" smtClean="0"/>
          </a:p>
          <a:p>
            <a:r>
              <a:rPr lang="en-US" dirty="0" smtClean="0"/>
              <a:t>2</a:t>
            </a:r>
          </a:p>
          <a:p>
            <a:r>
              <a:rPr lang="en-US" dirty="0" smtClean="0"/>
              <a:t>Price Set 10% above Average Price Last Hour</a:t>
            </a:r>
          </a:p>
          <a:p>
            <a:r>
              <a:rPr lang="en-US" dirty="0" smtClean="0"/>
              <a:t>Maximum price threshold of 80% of On-Demand Price</a:t>
            </a:r>
          </a:p>
          <a:p>
            <a:r>
              <a:rPr lang="en-US" dirty="0" smtClean="0"/>
              <a:t>One time spot requests; one instance per request; across all availability zones</a:t>
            </a:r>
          </a:p>
          <a:p>
            <a:r>
              <a:rPr lang="en-US" dirty="0" smtClean="0"/>
              <a:t>Not more than 10 open Spot requests at any time</a:t>
            </a:r>
          </a:p>
          <a:p>
            <a:r>
              <a:rPr lang="en-US" dirty="0" smtClean="0"/>
              <a:t>Spot requests expire in 10 minute</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Launch Spot instances first and then on-demand instances if you don’t get the spot instances in under 15 minutes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3</a:t>
            </a:r>
          </a:p>
          <a:p>
            <a:r>
              <a:rPr lang="en-US" dirty="0" smtClean="0"/>
              <a:t>Bid around the On-Demand price</a:t>
            </a:r>
          </a:p>
          <a:p>
            <a:r>
              <a:rPr lang="en-US" dirty="0" smtClean="0"/>
              <a:t>Use On-Demand instance when Spot Price exceeds On-Demand price (or slightly higher)</a:t>
            </a:r>
          </a:p>
          <a:p>
            <a:r>
              <a:rPr lang="en-US" dirty="0" smtClean="0"/>
              <a:t>May pay more some hours, but on average they pay significantly less</a:t>
            </a:r>
          </a:p>
          <a:p>
            <a:r>
              <a:rPr lang="en-US" dirty="0" smtClean="0"/>
              <a:t>This bidding strategy ensures a discount over On-Demand</a:t>
            </a:r>
          </a:p>
          <a:p>
            <a:endParaRPr lang="en-US" dirty="0" smtClean="0"/>
          </a:p>
          <a:p>
            <a:r>
              <a:rPr lang="en-US" dirty="0" smtClean="0"/>
              <a:t>4</a:t>
            </a:r>
          </a:p>
          <a:p>
            <a:r>
              <a:rPr lang="en-US" dirty="0" smtClean="0"/>
              <a:t>Bid around the On-Demand price</a:t>
            </a:r>
          </a:p>
          <a:p>
            <a:r>
              <a:rPr lang="en-US" dirty="0" smtClean="0"/>
              <a:t>Use On-Demand instance when Spot Price exceeds On-Demand price (or slightly higher)</a:t>
            </a:r>
          </a:p>
          <a:p>
            <a:r>
              <a:rPr lang="en-US" dirty="0" smtClean="0"/>
              <a:t>May pay more some hours, but on average they pay significantly less</a:t>
            </a:r>
          </a:p>
          <a:p>
            <a:r>
              <a:rPr lang="en-US" dirty="0" smtClean="0"/>
              <a:t>This bidding strategy ensures a discount over On-Demand</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4CD510F7-1D9B-4983-9566-E29B56F35DA5}" type="slidenum">
              <a:rPr lang="en-US" smtClean="0"/>
              <a:pPr>
                <a:defRPr/>
              </a:pPr>
              <a:t>28</a:t>
            </a:fld>
            <a:endParaRPr lang="en-US" dirty="0"/>
          </a:p>
        </p:txBody>
      </p:sp>
    </p:spTree>
    <p:extLst>
      <p:ext uri="{BB962C8B-B14F-4D97-AF65-F5344CB8AC3E}">
        <p14:creationId xmlns:p14="http://schemas.microsoft.com/office/powerpoint/2010/main" val="20884476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Save Your Work Frequently</a:t>
            </a:r>
            <a:r>
              <a:rPr lang="en-US" dirty="0" smtClean="0"/>
              <a:t>: Because Spot Instances can be terminated with no warning, it is important</a:t>
            </a:r>
          </a:p>
          <a:p>
            <a:r>
              <a:rPr lang="en-US" dirty="0" smtClean="0"/>
              <a:t>to build your applications in a way that allows you to make progress even if your application is</a:t>
            </a:r>
          </a:p>
          <a:p>
            <a:r>
              <a:rPr lang="en-US" dirty="0" smtClean="0"/>
              <a:t>interrupted. There are many ways to accomplish this, two of which are adding checkpoints to your</a:t>
            </a:r>
          </a:p>
          <a:p>
            <a:r>
              <a:rPr lang="en-US" dirty="0" smtClean="0"/>
              <a:t>application or splitting your work into small increments.</a:t>
            </a:r>
          </a:p>
          <a:p>
            <a:r>
              <a:rPr lang="en-US" b="1" dirty="0" smtClean="0"/>
              <a:t>Add Checkpoints</a:t>
            </a:r>
            <a:r>
              <a:rPr lang="en-US" dirty="0" smtClean="0"/>
              <a:t>: Depending on fluctuations in the Spot Price caused by changes in the supply or</a:t>
            </a:r>
          </a:p>
          <a:p>
            <a:r>
              <a:rPr lang="en-US" dirty="0" smtClean="0"/>
              <a:t>demand for Spot capacity, Spot Instance requests may not be fulfilled immediately and may be</a:t>
            </a:r>
          </a:p>
          <a:p>
            <a:r>
              <a:rPr lang="en-US" dirty="0" smtClean="0"/>
              <a:t>terminated without warning. In order to protect your work from potential interruptions, we</a:t>
            </a:r>
          </a:p>
          <a:p>
            <a:r>
              <a:rPr lang="en-US" dirty="0" smtClean="0"/>
              <a:t>recommend inserting regular checkpoints to save your work periodically. One way to do this is by saving</a:t>
            </a:r>
          </a:p>
          <a:p>
            <a:r>
              <a:rPr lang="en-US" dirty="0" smtClean="0"/>
              <a:t>all of your data to an Amazon EBS volume. Another approach is to run your instances using Amazon EBS-backed AMIs. By setting the</a:t>
            </a:r>
          </a:p>
          <a:p>
            <a:r>
              <a:rPr lang="en-US" dirty="0" err="1" smtClean="0"/>
              <a:t>DeleteOnTermination</a:t>
            </a:r>
            <a:r>
              <a:rPr lang="en-US" dirty="0" smtClean="0"/>
              <a:t> flag to false as part of your launch request, the Amazon EBS volume used as the</a:t>
            </a:r>
          </a:p>
          <a:p>
            <a:r>
              <a:rPr lang="en-US" dirty="0" smtClean="0"/>
              <a:t>instance’s root partition will persist after instance termination, and you can recover all of the data saved</a:t>
            </a:r>
          </a:p>
          <a:p>
            <a:r>
              <a:rPr lang="en-US" dirty="0" smtClean="0"/>
              <a:t>to that volume. You can read more details on the use of Amazon EBS-backed AMIs here.</a:t>
            </a:r>
          </a:p>
          <a:p>
            <a:r>
              <a:rPr lang="en-US" dirty="0" smtClean="0"/>
              <a:t>Note: When using this technique with a persistent request, bear in mind that a new EBS volume</a:t>
            </a:r>
          </a:p>
          <a:p>
            <a:r>
              <a:rPr lang="en-US" dirty="0" smtClean="0"/>
              <a:t>will be created for each new Spot Instance.</a:t>
            </a:r>
          </a:p>
          <a:p>
            <a:r>
              <a:rPr lang="en-US" b="1" dirty="0" smtClean="0"/>
              <a:t>Split up Your Work: </a:t>
            </a:r>
            <a:r>
              <a:rPr lang="en-US" dirty="0" smtClean="0"/>
              <a:t>Another best practice is to split your workload into small increments if possible.</a:t>
            </a:r>
          </a:p>
          <a:p>
            <a:r>
              <a:rPr lang="en-US" dirty="0" smtClean="0"/>
              <a:t>Using Amazon SQS, you can queue up work increments and keep track of what work has already been</a:t>
            </a:r>
          </a:p>
          <a:p>
            <a:r>
              <a:rPr lang="en-US" dirty="0" smtClean="0"/>
              <a:t>done (as in the example from the previous section). When using this approach, ensure that processing a</a:t>
            </a:r>
          </a:p>
          <a:p>
            <a:r>
              <a:rPr lang="en-US" dirty="0" smtClean="0"/>
              <a:t>unit of work is idempotent (can be safely processed multiple times) to ensure that resuming an</a:t>
            </a:r>
          </a:p>
          <a:p>
            <a:r>
              <a:rPr lang="en-US" dirty="0" smtClean="0"/>
              <a:t>interrupted task doesn’t cause problems. You can do this by </a:t>
            </a:r>
            <a:r>
              <a:rPr lang="en-US" dirty="0" err="1" smtClean="0"/>
              <a:t>enqueuing</a:t>
            </a:r>
            <a:r>
              <a:rPr lang="en-US" dirty="0" smtClean="0"/>
              <a:t> a message to your Amazon SQS queue for each increment of work. You</a:t>
            </a:r>
          </a:p>
          <a:p>
            <a:r>
              <a:rPr lang="en-US" dirty="0" smtClean="0"/>
              <a:t>can then build an AMI that, when run, discovers the queue from which to pull its work. Discovery can be</a:t>
            </a:r>
          </a:p>
          <a:p>
            <a:r>
              <a:rPr lang="en-US" dirty="0" smtClean="0"/>
              <a:t>done by building it into the AMI, passing in user data or by storing the configuration remotely (for</a:t>
            </a:r>
          </a:p>
          <a:p>
            <a:r>
              <a:rPr lang="en-US" dirty="0" smtClean="0"/>
              <a:t>example in Amazon SimpleDB or Amazon S3), which will tell the AMI in which queue to look.</a:t>
            </a:r>
          </a:p>
          <a:p>
            <a:r>
              <a:rPr lang="en-US" dirty="0" smtClean="0"/>
              <a:t>More details on using Amazon SQS with Amazon EC2 and a detailed walkthrough on how to set up this</a:t>
            </a:r>
          </a:p>
          <a:p>
            <a:r>
              <a:rPr lang="en-US" dirty="0" smtClean="0"/>
              <a:t>type of architecture can be found here.</a:t>
            </a:r>
          </a:p>
          <a:p>
            <a:r>
              <a:rPr lang="en-US" b="1" dirty="0" smtClean="0"/>
              <a:t>Test Your Application: </a:t>
            </a:r>
            <a:r>
              <a:rPr lang="en-US" dirty="0" smtClean="0"/>
              <a:t>When using Spot Instances, it is important to make sure that your application is</a:t>
            </a:r>
          </a:p>
          <a:p>
            <a:r>
              <a:rPr lang="en-US" dirty="0" smtClean="0"/>
              <a:t>fault tolerant and will correctly handle interruptions. While we attempt to cleanly terminate your</a:t>
            </a:r>
          </a:p>
          <a:p>
            <a:r>
              <a:rPr lang="en-US" dirty="0" smtClean="0"/>
              <a:t>instances, your application should be prepared to deal with sudden shutdowns. You can test your</a:t>
            </a:r>
          </a:p>
          <a:p>
            <a:r>
              <a:rPr lang="en-US" dirty="0" smtClean="0"/>
              <a:t>application by running an On-Demand Instance and then terminating it. This can help you to determine</a:t>
            </a:r>
          </a:p>
          <a:p>
            <a:r>
              <a:rPr lang="en-US" dirty="0" smtClean="0"/>
              <a:t>whether your application is sufficiently fault tolerant and is able to handle unexpected interruptions.</a:t>
            </a:r>
          </a:p>
          <a:p>
            <a:r>
              <a:rPr lang="en-US" dirty="0" smtClean="0"/>
              <a:t>18</a:t>
            </a:r>
          </a:p>
          <a:p>
            <a:r>
              <a:rPr lang="en-US" b="1" dirty="0" smtClean="0"/>
              <a:t>Minimize Group Instance Launches</a:t>
            </a:r>
            <a:r>
              <a:rPr lang="en-US" dirty="0" smtClean="0"/>
              <a:t>: There are two options for launching instances together in a cluster.</a:t>
            </a:r>
          </a:p>
          <a:p>
            <a:r>
              <a:rPr lang="en-US" dirty="0" smtClean="0"/>
              <a:t>The Launch Group is a request option that ensures your instances will be launched and terminated</a:t>
            </a:r>
          </a:p>
          <a:p>
            <a:r>
              <a:rPr lang="en-US" dirty="0" smtClean="0"/>
              <a:t>simultaneously. The Availability Zone Group is a second request option that ensures your instances will</a:t>
            </a:r>
          </a:p>
          <a:p>
            <a:r>
              <a:rPr lang="en-US" dirty="0" smtClean="0"/>
              <a:t>be launched together in one Availability Zone. Although they may be necessary for some applications,</a:t>
            </a:r>
          </a:p>
          <a:p>
            <a:r>
              <a:rPr lang="en-US" dirty="0" smtClean="0"/>
              <a:t>avoiding these restrictions whenever possible will increase the chances of your request being fulfilled.</a:t>
            </a:r>
          </a:p>
          <a:p>
            <a:r>
              <a:rPr lang="en-US" dirty="0" smtClean="0"/>
              <a:t>When Launch Groups are required, try to minimize the group size because larger groups have a lower</a:t>
            </a:r>
          </a:p>
          <a:p>
            <a:r>
              <a:rPr lang="en-US" dirty="0" smtClean="0"/>
              <a:t>chance of being fulfilled. Additionally whenever possible, try to avoid specifying a specific Availability</a:t>
            </a:r>
          </a:p>
          <a:p>
            <a:r>
              <a:rPr lang="en-US" dirty="0" smtClean="0"/>
              <a:t>Zone in order to increase your chances of successfully launching.</a:t>
            </a:r>
          </a:p>
          <a:p>
            <a:r>
              <a:rPr lang="en-US" b="1" dirty="0" smtClean="0"/>
              <a:t>Use Persistent Requests for Continuous Tasks: </a:t>
            </a:r>
            <a:r>
              <a:rPr lang="en-US" dirty="0" smtClean="0"/>
              <a:t>Spot Instance Requests can be one-time or persistent. A</a:t>
            </a:r>
          </a:p>
          <a:p>
            <a:r>
              <a:rPr lang="en-US" dirty="0" smtClean="0"/>
              <a:t>one-time request will only be satisfied once; a persistent request will remain in consideration after each</a:t>
            </a:r>
          </a:p>
          <a:p>
            <a:r>
              <a:rPr lang="en-US" dirty="0" smtClean="0"/>
              <a:t>instance termination. This means that after your request has been satisfied and your instance has been</a:t>
            </a:r>
          </a:p>
          <a:p>
            <a:r>
              <a:rPr lang="en-US" dirty="0" smtClean="0"/>
              <a:t>terminated—by you or by Amazon EC2—your request will be submitted again automatically with the</a:t>
            </a:r>
          </a:p>
          <a:p>
            <a:r>
              <a:rPr lang="en-US" dirty="0" smtClean="0"/>
              <a:t>same parameters as your initial request. A persistent request will continue submitting the request until</a:t>
            </a:r>
          </a:p>
          <a:p>
            <a:r>
              <a:rPr lang="en-US" dirty="0" smtClean="0"/>
              <a:t>you cancel it. These requests can be helpful if you have continuous work that can be stopped and</a:t>
            </a:r>
          </a:p>
          <a:p>
            <a:r>
              <a:rPr lang="en-US" dirty="0" smtClean="0"/>
              <a:t>resumed, such as data processing or video rendering. We recommend that you revisit these requests</a:t>
            </a:r>
          </a:p>
          <a:p>
            <a:r>
              <a:rPr lang="en-US" dirty="0" smtClean="0"/>
              <a:t>from time to time to examine whether or not you want to change your maximum price or the AMI.</a:t>
            </a:r>
          </a:p>
          <a:p>
            <a:r>
              <a:rPr lang="en-US" dirty="0" smtClean="0"/>
              <a:t>Changing parameters will require that you cancel your existing request and resubmit a new request.</a:t>
            </a:r>
          </a:p>
          <a:p>
            <a:r>
              <a:rPr lang="en-US" dirty="0" smtClean="0"/>
              <a:t>Note: Terminating your instance is not the same as cancelling a persistent request. If you</a:t>
            </a:r>
          </a:p>
          <a:p>
            <a:r>
              <a:rPr lang="en-US" dirty="0" smtClean="0"/>
              <a:t>terminate your instance without cancelling your persistent request, Amazon EC2 will</a:t>
            </a:r>
          </a:p>
          <a:p>
            <a:r>
              <a:rPr lang="en-US" dirty="0" smtClean="0"/>
              <a:t>automatically launch a replacement Spot Instance given that your maximum price is above the</a:t>
            </a:r>
          </a:p>
          <a:p>
            <a:r>
              <a:rPr lang="en-US" dirty="0" smtClean="0"/>
              <a:t>current Spot Price.</a:t>
            </a:r>
          </a:p>
          <a:p>
            <a:r>
              <a:rPr lang="en-US" b="1" dirty="0" smtClean="0"/>
              <a:t>Track when Spot Instances Start and Stop: </a:t>
            </a:r>
            <a:r>
              <a:rPr lang="en-US" dirty="0" smtClean="0"/>
              <a:t>The simplest way to know the current status of your Spot</a:t>
            </a:r>
          </a:p>
          <a:p>
            <a:r>
              <a:rPr lang="en-US" dirty="0" smtClean="0"/>
              <a:t>Instances is to either poll the </a:t>
            </a:r>
            <a:r>
              <a:rPr lang="en-US" dirty="0" err="1" smtClean="0"/>
              <a:t>DescribeSpotInstanceRequests</a:t>
            </a:r>
            <a:r>
              <a:rPr lang="en-US" dirty="0" smtClean="0"/>
              <a:t> API or view the status of your instance using</a:t>
            </a:r>
          </a:p>
          <a:p>
            <a:r>
              <a:rPr lang="en-US" dirty="0" smtClean="0"/>
              <a:t>the AWS Management Console. By polling the </a:t>
            </a:r>
            <a:r>
              <a:rPr lang="en-US" dirty="0" err="1" smtClean="0"/>
              <a:t>DescribeSpotInstanceRequests</a:t>
            </a:r>
            <a:r>
              <a:rPr lang="en-US" dirty="0" smtClean="0"/>
              <a:t> at whatever frequency you</a:t>
            </a:r>
          </a:p>
          <a:p>
            <a:r>
              <a:rPr lang="en-US" dirty="0" smtClean="0"/>
              <a:t>desire (e.g. every ten minutes), you can look for state changes to your requests. This will tell you when a</a:t>
            </a:r>
          </a:p>
          <a:p>
            <a:r>
              <a:rPr lang="en-US" dirty="0" smtClean="0"/>
              <a:t>request is successful, because it will change from “open” to “active” and it will have an associated</a:t>
            </a:r>
          </a:p>
          <a:p>
            <a:r>
              <a:rPr lang="en-US" dirty="0" smtClean="0"/>
              <a:t>instance ID. You can use this same approach to detect terminations by checking to see if the “instance</a:t>
            </a:r>
          </a:p>
          <a:p>
            <a:r>
              <a:rPr lang="en-US" dirty="0" smtClean="0"/>
              <a:t>id” field disappears.</a:t>
            </a:r>
          </a:p>
          <a:p>
            <a:r>
              <a:rPr lang="en-US" dirty="0" smtClean="0"/>
              <a:t>You can also use Amazon SQS to create your own notifications. One way of doing this is to create an AMI</a:t>
            </a:r>
          </a:p>
          <a:p>
            <a:r>
              <a:rPr lang="en-US" dirty="0" smtClean="0"/>
              <a:t>that has a start-up script that </a:t>
            </a:r>
            <a:r>
              <a:rPr lang="en-US" dirty="0" err="1" smtClean="0"/>
              <a:t>enqueues</a:t>
            </a:r>
            <a:r>
              <a:rPr lang="en-US" dirty="0" smtClean="0"/>
              <a:t> a message on an Amazon SQS queue. You can take the same</a:t>
            </a:r>
          </a:p>
          <a:p>
            <a:r>
              <a:rPr lang="en-US" dirty="0" smtClean="0"/>
              <a:t>approach to detect when a Spot Instance begins the process of shutting down.</a:t>
            </a:r>
          </a:p>
          <a:p>
            <a:r>
              <a:rPr lang="en-US" dirty="0" smtClean="0"/>
              <a:t>For instructions on how to build your own AMI, please see the Amazon EC2 User Guide located here.</a:t>
            </a:r>
          </a:p>
          <a:p>
            <a:r>
              <a:rPr lang="en-US" b="1" dirty="0" smtClean="0"/>
              <a:t>Access Large Pools of Compute Capacity: </a:t>
            </a:r>
            <a:r>
              <a:rPr lang="en-US" dirty="0" smtClean="0"/>
              <a:t>Spot Instances can be used to help you meet occasional needs</a:t>
            </a:r>
          </a:p>
          <a:p>
            <a:r>
              <a:rPr lang="en-US" dirty="0" smtClean="0"/>
              <a:t>for large amounts of compute capacity (note that the default limit for Spot Instances is 100 versus the</a:t>
            </a:r>
          </a:p>
          <a:p>
            <a:r>
              <a:rPr lang="en-US" dirty="0" smtClean="0"/>
              <a:t>default limit of 20 for On-Demand Instances.) If your needs are urgent, you can specify a high maximum</a:t>
            </a:r>
          </a:p>
          <a:p>
            <a:r>
              <a:rPr lang="en-US" dirty="0" smtClean="0"/>
              <a:t>price (possibly even higher than the On-Demand price), which will raise your request’s relative priority</a:t>
            </a:r>
          </a:p>
          <a:p>
            <a:r>
              <a:rPr lang="en-US" dirty="0" smtClean="0"/>
              <a:t>and allow you to gain access to as much immediate capacity as possible given other requests and the</a:t>
            </a:r>
          </a:p>
          <a:p>
            <a:r>
              <a:rPr lang="en-US" dirty="0" smtClean="0"/>
              <a:t>19</a:t>
            </a:r>
          </a:p>
          <a:p>
            <a:r>
              <a:rPr lang="en-US" dirty="0" smtClean="0"/>
              <a:t>Spot Instance capacity available at the time. While Spot Instances are generally not suitable for </a:t>
            </a:r>
            <a:r>
              <a:rPr lang="en-US" dirty="0" err="1" smtClean="0"/>
              <a:t>steadystate</a:t>
            </a:r>
            <a:endParaRPr lang="en-US" dirty="0" smtClean="0"/>
          </a:p>
          <a:p>
            <a:r>
              <a:rPr lang="en-US" dirty="0" smtClean="0"/>
              <a:t>tasks such as serving web content, they can be used as a valuable source of instance capacity even</a:t>
            </a:r>
          </a:p>
          <a:p>
            <a:r>
              <a:rPr lang="en-US" dirty="0" smtClean="0"/>
              <a:t>for steady state applications when applications have urgent computing needs due to unanticipated or</a:t>
            </a:r>
          </a:p>
          <a:p>
            <a:r>
              <a:rPr lang="en-US" dirty="0" smtClean="0"/>
              <a:t>short-term demand spikes.</a:t>
            </a:r>
            <a:endParaRPr lang="en-US" dirty="0"/>
          </a:p>
        </p:txBody>
      </p:sp>
      <p:sp>
        <p:nvSpPr>
          <p:cNvPr id="4" name="Slide Number Placeholder 3"/>
          <p:cNvSpPr>
            <a:spLocks noGrp="1"/>
          </p:cNvSpPr>
          <p:nvPr>
            <p:ph type="sldNum" sz="quarter" idx="10"/>
          </p:nvPr>
        </p:nvSpPr>
        <p:spPr/>
        <p:txBody>
          <a:bodyPr/>
          <a:lstStyle/>
          <a:p>
            <a:fld id="{D325FF58-46CD-48C7-A8F8-EAB16A580E28}" type="slidenum">
              <a:rPr lang="en-US" smtClean="0"/>
              <a:t>30</a:t>
            </a:fld>
            <a:endParaRPr lang="en-US"/>
          </a:p>
        </p:txBody>
      </p:sp>
    </p:spTree>
    <p:extLst>
      <p:ext uri="{BB962C8B-B14F-4D97-AF65-F5344CB8AC3E}">
        <p14:creationId xmlns:p14="http://schemas.microsoft.com/office/powerpoint/2010/main" val="37933008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Vimeo</a:t>
            </a:r>
            <a:r>
              <a:rPr lang="en-US" dirty="0"/>
              <a:t> is about to come out with a case study. We are pushing for by the Summit, but if not you can remove the name and just use it as an example. They have 2 offerings: free and premium. The free case they want to minimize cost. They have the ability to have some delay in the service while they transcode the data. So, they set a maximum of $x on the amount they would pay for an hour, and use Spot for the task. If they haven’t gotten capacity in a long time, they choose to start in On-Demand.</a:t>
            </a:r>
          </a:p>
          <a:p>
            <a:r>
              <a:rPr lang="en-US" dirty="0"/>
              <a:t> </a:t>
            </a:r>
          </a:p>
          <a:p>
            <a:r>
              <a:rPr lang="en-US" dirty="0"/>
              <a:t>The premium case they want the media encoding to happen immediately. So, they purchase Reserved Instances to optimize their expected level of demand (note breakeven is around 30% utilization, so buying more RIs may make sense). Then, they use On-Demand for elasticity. If they can’t get the On-Demand when they need it, they try in Spot (e.g. you can get capacity not available anywhere else).</a:t>
            </a:r>
          </a:p>
          <a:p>
            <a:r>
              <a:rPr lang="en-US" dirty="0"/>
              <a:t> </a:t>
            </a:r>
          </a:p>
          <a:p>
            <a:r>
              <a:rPr lang="en-US" dirty="0"/>
              <a:t>In all, they have optimized for their SLA for the premium offering, and minimized cost in their free offering. Both are legitimate scenarios, and AWS is the only provider to support the pricing models to allow them to do it.</a:t>
            </a:r>
          </a:p>
          <a:p>
            <a:endParaRPr lang="en-US" dirty="0"/>
          </a:p>
        </p:txBody>
      </p:sp>
      <p:sp>
        <p:nvSpPr>
          <p:cNvPr id="4" name="Slide Number Placeholder 3"/>
          <p:cNvSpPr>
            <a:spLocks noGrp="1"/>
          </p:cNvSpPr>
          <p:nvPr>
            <p:ph type="sldNum" sz="quarter" idx="10"/>
          </p:nvPr>
        </p:nvSpPr>
        <p:spPr/>
        <p:txBody>
          <a:bodyPr/>
          <a:lstStyle/>
          <a:p>
            <a:fld id="{D325FF58-46CD-48C7-A8F8-EAB16A580E28}" type="slidenum">
              <a:rPr lang="en-US" smtClean="0"/>
              <a:t>31</a:t>
            </a:fld>
            <a:endParaRPr lang="en-US"/>
          </a:p>
        </p:txBody>
      </p:sp>
    </p:spTree>
    <p:extLst>
      <p:ext uri="{BB962C8B-B14F-4D97-AF65-F5344CB8AC3E}">
        <p14:creationId xmlns:p14="http://schemas.microsoft.com/office/powerpoint/2010/main" val="3075145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E6F96E-7C92-421C-BB57-C019F6D51130}" type="slidenum">
              <a:rPr lang="en-US" smtClean="0"/>
              <a:t>37</a:t>
            </a:fld>
            <a:endParaRPr lang="en-US"/>
          </a:p>
        </p:txBody>
      </p:sp>
    </p:spTree>
    <p:extLst>
      <p:ext uri="{BB962C8B-B14F-4D97-AF65-F5344CB8AC3E}">
        <p14:creationId xmlns:p14="http://schemas.microsoft.com/office/powerpoint/2010/main" val="1424795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Our strategy of pricing each service independently gives you tremendous flexibility to choose the services you need for each project and </a:t>
            </a:r>
          </a:p>
          <a:p>
            <a:r>
              <a:rPr lang="en-US" dirty="0" smtClean="0"/>
              <a:t>to pay only for what you use</a:t>
            </a:r>
            <a:endParaRPr lang="en-US" dirty="0"/>
          </a:p>
        </p:txBody>
      </p:sp>
      <p:sp>
        <p:nvSpPr>
          <p:cNvPr id="4" name="Slide Number Placeholder 3"/>
          <p:cNvSpPr>
            <a:spLocks noGrp="1"/>
          </p:cNvSpPr>
          <p:nvPr>
            <p:ph type="sldNum" sz="quarter" idx="10"/>
          </p:nvPr>
        </p:nvSpPr>
        <p:spPr/>
        <p:txBody>
          <a:bodyPr/>
          <a:lstStyle/>
          <a:p>
            <a:fld id="{CDE6F96E-7C92-421C-BB57-C019F6D51130}" type="slidenum">
              <a:rPr lang="en-US" smtClean="0"/>
              <a:t>5</a:t>
            </a:fld>
            <a:endParaRPr lang="en-US"/>
          </a:p>
        </p:txBody>
      </p:sp>
    </p:spTree>
    <p:extLst>
      <p:ext uri="{BB962C8B-B14F-4D97-AF65-F5344CB8AC3E}">
        <p14:creationId xmlns:p14="http://schemas.microsoft.com/office/powerpoint/2010/main" val="457273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Build websites that sleep at night. Build machines only live when you need it</a:t>
            </a:r>
          </a:p>
        </p:txBody>
      </p:sp>
      <p:sp>
        <p:nvSpPr>
          <p:cNvPr id="175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29057" indent="-280406" eaLnBrk="0" hangingPunct="0">
              <a:defRPr>
                <a:solidFill>
                  <a:schemeClr val="tx1"/>
                </a:solidFill>
                <a:latin typeface="Arial" pitchFamily="34" charset="0"/>
                <a:cs typeface="Arial" pitchFamily="34" charset="0"/>
              </a:defRPr>
            </a:lvl2pPr>
            <a:lvl3pPr marL="1121626" indent="-224325" eaLnBrk="0" hangingPunct="0">
              <a:defRPr>
                <a:solidFill>
                  <a:schemeClr val="tx1"/>
                </a:solidFill>
                <a:latin typeface="Arial" pitchFamily="34" charset="0"/>
                <a:cs typeface="Arial" pitchFamily="34" charset="0"/>
              </a:defRPr>
            </a:lvl3pPr>
            <a:lvl4pPr marL="1570276" indent="-224325" eaLnBrk="0" hangingPunct="0">
              <a:defRPr>
                <a:solidFill>
                  <a:schemeClr val="tx1"/>
                </a:solidFill>
                <a:latin typeface="Arial" pitchFamily="34" charset="0"/>
                <a:cs typeface="Arial" pitchFamily="34" charset="0"/>
              </a:defRPr>
            </a:lvl4pPr>
            <a:lvl5pPr marL="2018927" indent="-224325" eaLnBrk="0" hangingPunct="0">
              <a:defRPr>
                <a:solidFill>
                  <a:schemeClr val="tx1"/>
                </a:solidFill>
                <a:latin typeface="Arial" pitchFamily="34" charset="0"/>
                <a:cs typeface="Arial" pitchFamily="34" charset="0"/>
              </a:defRPr>
            </a:lvl5pPr>
            <a:lvl6pPr marL="2467577" indent="-224325" defTabSz="448650" eaLnBrk="0" fontAlgn="base" hangingPunct="0">
              <a:spcBef>
                <a:spcPct val="0"/>
              </a:spcBef>
              <a:spcAft>
                <a:spcPct val="0"/>
              </a:spcAft>
              <a:defRPr>
                <a:solidFill>
                  <a:schemeClr val="tx1"/>
                </a:solidFill>
                <a:latin typeface="Arial" pitchFamily="34" charset="0"/>
                <a:cs typeface="Arial" pitchFamily="34" charset="0"/>
              </a:defRPr>
            </a:lvl6pPr>
            <a:lvl7pPr marL="2916227" indent="-224325" defTabSz="448650" eaLnBrk="0" fontAlgn="base" hangingPunct="0">
              <a:spcBef>
                <a:spcPct val="0"/>
              </a:spcBef>
              <a:spcAft>
                <a:spcPct val="0"/>
              </a:spcAft>
              <a:defRPr>
                <a:solidFill>
                  <a:schemeClr val="tx1"/>
                </a:solidFill>
                <a:latin typeface="Arial" pitchFamily="34" charset="0"/>
                <a:cs typeface="Arial" pitchFamily="34" charset="0"/>
              </a:defRPr>
            </a:lvl7pPr>
            <a:lvl8pPr marL="3364878" indent="-224325" defTabSz="448650" eaLnBrk="0" fontAlgn="base" hangingPunct="0">
              <a:spcBef>
                <a:spcPct val="0"/>
              </a:spcBef>
              <a:spcAft>
                <a:spcPct val="0"/>
              </a:spcAft>
              <a:defRPr>
                <a:solidFill>
                  <a:schemeClr val="tx1"/>
                </a:solidFill>
                <a:latin typeface="Arial" pitchFamily="34" charset="0"/>
                <a:cs typeface="Arial" pitchFamily="34" charset="0"/>
              </a:defRPr>
            </a:lvl8pPr>
            <a:lvl9pPr marL="3813528" indent="-224325" defTabSz="44865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9A341BDA-D943-4A07-B2E3-6FE5523BE831}" type="slidenum">
              <a:rPr lang="en-US" smtClean="0"/>
              <a:pPr eaLnBrk="1" hangingPunct="1"/>
              <a:t>6</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Perhaps you expect a lot of traffic as part of a planned announcement and you want to increase the size of your EC2 fleet just ahead of your press release. Maybe your site is busy once a day because you have a daily deal or a daily special, or only on weekends when people are at sporting events. Or maybe you run a college registration site and you want to scale up during day and evening hours for the four-day registration period.</a:t>
            </a:r>
            <a:endParaRPr lang="en-US" dirty="0"/>
          </a:p>
        </p:txBody>
      </p:sp>
      <p:sp>
        <p:nvSpPr>
          <p:cNvPr id="4" name="Slide Number Placeholder 3"/>
          <p:cNvSpPr>
            <a:spLocks noGrp="1"/>
          </p:cNvSpPr>
          <p:nvPr>
            <p:ph type="sldNum" sz="quarter" idx="10"/>
          </p:nvPr>
        </p:nvSpPr>
        <p:spPr/>
        <p:txBody>
          <a:bodyPr/>
          <a:lstStyle/>
          <a:p>
            <a:fld id="{D325FF58-46CD-48C7-A8F8-EAB16A580E28}" type="slidenum">
              <a:rPr lang="en-US" smtClean="0"/>
              <a:t>7</a:t>
            </a:fld>
            <a:endParaRPr lang="en-US"/>
          </a:p>
        </p:txBody>
      </p:sp>
    </p:spTree>
    <p:extLst>
      <p:ext uri="{BB962C8B-B14F-4D97-AF65-F5344CB8AC3E}">
        <p14:creationId xmlns:p14="http://schemas.microsoft.com/office/powerpoint/2010/main" val="35555828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6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Shrink your server fleet from 6 to 2 at night and bring back</a:t>
            </a:r>
          </a:p>
        </p:txBody>
      </p:sp>
      <p:sp>
        <p:nvSpPr>
          <p:cNvPr id="176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29057" indent="-280406" eaLnBrk="0" hangingPunct="0">
              <a:defRPr>
                <a:solidFill>
                  <a:schemeClr val="tx1"/>
                </a:solidFill>
                <a:latin typeface="Arial" pitchFamily="34" charset="0"/>
                <a:cs typeface="Arial" pitchFamily="34" charset="0"/>
              </a:defRPr>
            </a:lvl2pPr>
            <a:lvl3pPr marL="1121626" indent="-224325" eaLnBrk="0" hangingPunct="0">
              <a:defRPr>
                <a:solidFill>
                  <a:schemeClr val="tx1"/>
                </a:solidFill>
                <a:latin typeface="Arial" pitchFamily="34" charset="0"/>
                <a:cs typeface="Arial" pitchFamily="34" charset="0"/>
              </a:defRPr>
            </a:lvl3pPr>
            <a:lvl4pPr marL="1570276" indent="-224325" eaLnBrk="0" hangingPunct="0">
              <a:defRPr>
                <a:solidFill>
                  <a:schemeClr val="tx1"/>
                </a:solidFill>
                <a:latin typeface="Arial" pitchFamily="34" charset="0"/>
                <a:cs typeface="Arial" pitchFamily="34" charset="0"/>
              </a:defRPr>
            </a:lvl4pPr>
            <a:lvl5pPr marL="2018927" indent="-224325" eaLnBrk="0" hangingPunct="0">
              <a:defRPr>
                <a:solidFill>
                  <a:schemeClr val="tx1"/>
                </a:solidFill>
                <a:latin typeface="Arial" pitchFamily="34" charset="0"/>
                <a:cs typeface="Arial" pitchFamily="34" charset="0"/>
              </a:defRPr>
            </a:lvl5pPr>
            <a:lvl6pPr marL="2467577" indent="-224325" defTabSz="448650" eaLnBrk="0" fontAlgn="base" hangingPunct="0">
              <a:spcBef>
                <a:spcPct val="0"/>
              </a:spcBef>
              <a:spcAft>
                <a:spcPct val="0"/>
              </a:spcAft>
              <a:defRPr>
                <a:solidFill>
                  <a:schemeClr val="tx1"/>
                </a:solidFill>
                <a:latin typeface="Arial" pitchFamily="34" charset="0"/>
                <a:cs typeface="Arial" pitchFamily="34" charset="0"/>
              </a:defRPr>
            </a:lvl6pPr>
            <a:lvl7pPr marL="2916227" indent="-224325" defTabSz="448650" eaLnBrk="0" fontAlgn="base" hangingPunct="0">
              <a:spcBef>
                <a:spcPct val="0"/>
              </a:spcBef>
              <a:spcAft>
                <a:spcPct val="0"/>
              </a:spcAft>
              <a:defRPr>
                <a:solidFill>
                  <a:schemeClr val="tx1"/>
                </a:solidFill>
                <a:latin typeface="Arial" pitchFamily="34" charset="0"/>
                <a:cs typeface="Arial" pitchFamily="34" charset="0"/>
              </a:defRPr>
            </a:lvl7pPr>
            <a:lvl8pPr marL="3364878" indent="-224325" defTabSz="448650" eaLnBrk="0" fontAlgn="base" hangingPunct="0">
              <a:spcBef>
                <a:spcPct val="0"/>
              </a:spcBef>
              <a:spcAft>
                <a:spcPct val="0"/>
              </a:spcAft>
              <a:defRPr>
                <a:solidFill>
                  <a:schemeClr val="tx1"/>
                </a:solidFill>
                <a:latin typeface="Arial" pitchFamily="34" charset="0"/>
                <a:cs typeface="Arial" pitchFamily="34" charset="0"/>
              </a:defRPr>
            </a:lvl8pPr>
            <a:lvl9pPr marL="3813528" indent="-224325" defTabSz="44865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8F0C894B-5A41-41F8-818B-C2573BBCFE77}" type="slidenum">
              <a:rPr lang="en-US" smtClean="0"/>
              <a:pPr eaLnBrk="1" hangingPunct="1"/>
              <a:t>8</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77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29057" indent="-280406" eaLnBrk="0" hangingPunct="0">
              <a:defRPr>
                <a:solidFill>
                  <a:schemeClr val="tx1"/>
                </a:solidFill>
                <a:latin typeface="Arial" pitchFamily="34" charset="0"/>
                <a:cs typeface="Arial" pitchFamily="34" charset="0"/>
              </a:defRPr>
            </a:lvl2pPr>
            <a:lvl3pPr marL="1121626" indent="-224325" eaLnBrk="0" hangingPunct="0">
              <a:defRPr>
                <a:solidFill>
                  <a:schemeClr val="tx1"/>
                </a:solidFill>
                <a:latin typeface="Arial" pitchFamily="34" charset="0"/>
                <a:cs typeface="Arial" pitchFamily="34" charset="0"/>
              </a:defRPr>
            </a:lvl3pPr>
            <a:lvl4pPr marL="1570276" indent="-224325" eaLnBrk="0" hangingPunct="0">
              <a:defRPr>
                <a:solidFill>
                  <a:schemeClr val="tx1"/>
                </a:solidFill>
                <a:latin typeface="Arial" pitchFamily="34" charset="0"/>
                <a:cs typeface="Arial" pitchFamily="34" charset="0"/>
              </a:defRPr>
            </a:lvl4pPr>
            <a:lvl5pPr marL="2018927" indent="-224325" eaLnBrk="0" hangingPunct="0">
              <a:defRPr>
                <a:solidFill>
                  <a:schemeClr val="tx1"/>
                </a:solidFill>
                <a:latin typeface="Arial" pitchFamily="34" charset="0"/>
                <a:cs typeface="Arial" pitchFamily="34" charset="0"/>
              </a:defRPr>
            </a:lvl5pPr>
            <a:lvl6pPr marL="2467577" indent="-224325" defTabSz="448650" eaLnBrk="0" fontAlgn="base" hangingPunct="0">
              <a:spcBef>
                <a:spcPct val="0"/>
              </a:spcBef>
              <a:spcAft>
                <a:spcPct val="0"/>
              </a:spcAft>
              <a:defRPr>
                <a:solidFill>
                  <a:schemeClr val="tx1"/>
                </a:solidFill>
                <a:latin typeface="Arial" pitchFamily="34" charset="0"/>
                <a:cs typeface="Arial" pitchFamily="34" charset="0"/>
              </a:defRPr>
            </a:lvl6pPr>
            <a:lvl7pPr marL="2916227" indent="-224325" defTabSz="448650" eaLnBrk="0" fontAlgn="base" hangingPunct="0">
              <a:spcBef>
                <a:spcPct val="0"/>
              </a:spcBef>
              <a:spcAft>
                <a:spcPct val="0"/>
              </a:spcAft>
              <a:defRPr>
                <a:solidFill>
                  <a:schemeClr val="tx1"/>
                </a:solidFill>
                <a:latin typeface="Arial" pitchFamily="34" charset="0"/>
                <a:cs typeface="Arial" pitchFamily="34" charset="0"/>
              </a:defRPr>
            </a:lvl7pPr>
            <a:lvl8pPr marL="3364878" indent="-224325" defTabSz="448650" eaLnBrk="0" fontAlgn="base" hangingPunct="0">
              <a:spcBef>
                <a:spcPct val="0"/>
              </a:spcBef>
              <a:spcAft>
                <a:spcPct val="0"/>
              </a:spcAft>
              <a:defRPr>
                <a:solidFill>
                  <a:schemeClr val="tx1"/>
                </a:solidFill>
                <a:latin typeface="Arial" pitchFamily="34" charset="0"/>
                <a:cs typeface="Arial" pitchFamily="34" charset="0"/>
              </a:defRPr>
            </a:lvl8pPr>
            <a:lvl9pPr marL="3813528" indent="-224325" defTabSz="44865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83018CF5-82FA-46EB-94D8-90DF9B994463}" type="slidenum">
              <a:rPr lang="en-US" smtClean="0">
                <a:solidFill>
                  <a:srgbClr val="000000"/>
                </a:solidFill>
              </a:rPr>
              <a:pPr eaLnBrk="1" hangingPunct="1"/>
              <a:t>9</a:t>
            </a:fld>
            <a:endParaRPr lang="en-US" smtClean="0">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8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78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29057" indent="-280406" eaLnBrk="0" hangingPunct="0">
              <a:defRPr>
                <a:solidFill>
                  <a:schemeClr val="tx1"/>
                </a:solidFill>
                <a:latin typeface="Arial" pitchFamily="34" charset="0"/>
                <a:cs typeface="Arial" pitchFamily="34" charset="0"/>
              </a:defRPr>
            </a:lvl2pPr>
            <a:lvl3pPr marL="1121626" indent="-224325" eaLnBrk="0" hangingPunct="0">
              <a:defRPr>
                <a:solidFill>
                  <a:schemeClr val="tx1"/>
                </a:solidFill>
                <a:latin typeface="Arial" pitchFamily="34" charset="0"/>
                <a:cs typeface="Arial" pitchFamily="34" charset="0"/>
              </a:defRPr>
            </a:lvl3pPr>
            <a:lvl4pPr marL="1570276" indent="-224325" eaLnBrk="0" hangingPunct="0">
              <a:defRPr>
                <a:solidFill>
                  <a:schemeClr val="tx1"/>
                </a:solidFill>
                <a:latin typeface="Arial" pitchFamily="34" charset="0"/>
                <a:cs typeface="Arial" pitchFamily="34" charset="0"/>
              </a:defRPr>
            </a:lvl4pPr>
            <a:lvl5pPr marL="2018927" indent="-224325" eaLnBrk="0" hangingPunct="0">
              <a:defRPr>
                <a:solidFill>
                  <a:schemeClr val="tx1"/>
                </a:solidFill>
                <a:latin typeface="Arial" pitchFamily="34" charset="0"/>
                <a:cs typeface="Arial" pitchFamily="34" charset="0"/>
              </a:defRPr>
            </a:lvl5pPr>
            <a:lvl6pPr marL="2467577" indent="-224325" defTabSz="448650" eaLnBrk="0" fontAlgn="base" hangingPunct="0">
              <a:spcBef>
                <a:spcPct val="0"/>
              </a:spcBef>
              <a:spcAft>
                <a:spcPct val="0"/>
              </a:spcAft>
              <a:defRPr>
                <a:solidFill>
                  <a:schemeClr val="tx1"/>
                </a:solidFill>
                <a:latin typeface="Arial" pitchFamily="34" charset="0"/>
                <a:cs typeface="Arial" pitchFamily="34" charset="0"/>
              </a:defRPr>
            </a:lvl6pPr>
            <a:lvl7pPr marL="2916227" indent="-224325" defTabSz="448650" eaLnBrk="0" fontAlgn="base" hangingPunct="0">
              <a:spcBef>
                <a:spcPct val="0"/>
              </a:spcBef>
              <a:spcAft>
                <a:spcPct val="0"/>
              </a:spcAft>
              <a:defRPr>
                <a:solidFill>
                  <a:schemeClr val="tx1"/>
                </a:solidFill>
                <a:latin typeface="Arial" pitchFamily="34" charset="0"/>
                <a:cs typeface="Arial" pitchFamily="34" charset="0"/>
              </a:defRPr>
            </a:lvl7pPr>
            <a:lvl8pPr marL="3364878" indent="-224325" defTabSz="448650" eaLnBrk="0" fontAlgn="base" hangingPunct="0">
              <a:spcBef>
                <a:spcPct val="0"/>
              </a:spcBef>
              <a:spcAft>
                <a:spcPct val="0"/>
              </a:spcAft>
              <a:defRPr>
                <a:solidFill>
                  <a:schemeClr val="tx1"/>
                </a:solidFill>
                <a:latin typeface="Arial" pitchFamily="34" charset="0"/>
                <a:cs typeface="Arial" pitchFamily="34" charset="0"/>
              </a:defRPr>
            </a:lvl8pPr>
            <a:lvl9pPr marL="3813528" indent="-224325" defTabSz="44865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CAD271B5-F909-4E60-B660-7247BE5E2561}" type="slidenum">
              <a:rPr lang="en-US" smtClean="0">
                <a:solidFill>
                  <a:srgbClr val="000000"/>
                </a:solidFill>
              </a:rPr>
              <a:pPr eaLnBrk="1" hangingPunct="1"/>
              <a:t>10</a:t>
            </a:fld>
            <a:endParaRPr lang="en-US" smtClean="0">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01">
              <a:defRPr/>
            </a:pPr>
            <a:r>
              <a:rPr lang="en-US" dirty="0"/>
              <a:t>For example, if the application always scales 2 larges in each AZ, there is pretty much no difference between this approach and 1 extra large in each AZ.  However it would be safer for the customer to scale 1 large in 2 AZs rather than 1 extra large in 1 AZ (and cheaper than 2 extra larges).</a:t>
            </a:r>
          </a:p>
          <a:p>
            <a:endParaRPr lang="en-US" dirty="0"/>
          </a:p>
        </p:txBody>
      </p:sp>
      <p:sp>
        <p:nvSpPr>
          <p:cNvPr id="4" name="Slide Number Placeholder 3"/>
          <p:cNvSpPr>
            <a:spLocks noGrp="1"/>
          </p:cNvSpPr>
          <p:nvPr>
            <p:ph type="sldNum" sz="quarter" idx="10"/>
          </p:nvPr>
        </p:nvSpPr>
        <p:spPr/>
        <p:txBody>
          <a:bodyPr/>
          <a:lstStyle/>
          <a:p>
            <a:fld id="{D325FF58-46CD-48C7-A8F8-EAB16A580E28}" type="slidenum">
              <a:rPr lang="en-US" smtClean="0"/>
              <a:t>13</a:t>
            </a:fld>
            <a:endParaRPr lang="en-US"/>
          </a:p>
        </p:txBody>
      </p:sp>
    </p:spTree>
    <p:extLst>
      <p:ext uri="{BB962C8B-B14F-4D97-AF65-F5344CB8AC3E}">
        <p14:creationId xmlns:p14="http://schemas.microsoft.com/office/powerpoint/2010/main" val="15517657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01">
              <a:defRPr/>
            </a:pPr>
            <a:r>
              <a:rPr lang="en-US" dirty="0"/>
              <a:t>1 or 3 years is our commitment to the customer not theirs to us.  Therefore, if a customer plans on running for at least 8 months the only sensible purchase is the 3 year.</a:t>
            </a:r>
          </a:p>
          <a:p>
            <a:endParaRPr lang="en-US" dirty="0"/>
          </a:p>
        </p:txBody>
      </p:sp>
      <p:sp>
        <p:nvSpPr>
          <p:cNvPr id="4" name="Slide Number Placeholder 3"/>
          <p:cNvSpPr>
            <a:spLocks noGrp="1"/>
          </p:cNvSpPr>
          <p:nvPr>
            <p:ph type="sldNum" sz="quarter" idx="10"/>
          </p:nvPr>
        </p:nvSpPr>
        <p:spPr/>
        <p:txBody>
          <a:bodyPr/>
          <a:lstStyle/>
          <a:p>
            <a:fld id="{D325FF58-46CD-48C7-A8F8-EAB16A580E28}" type="slidenum">
              <a:rPr lang="en-US" smtClean="0"/>
              <a:t>18</a:t>
            </a:fld>
            <a:endParaRPr lang="en-US"/>
          </a:p>
        </p:txBody>
      </p:sp>
    </p:spTree>
    <p:extLst>
      <p:ext uri="{BB962C8B-B14F-4D97-AF65-F5344CB8AC3E}">
        <p14:creationId xmlns:p14="http://schemas.microsoft.com/office/powerpoint/2010/main" val="3002059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2" y="1873889"/>
            <a:ext cx="7772400" cy="1470025"/>
          </a:xfrm>
        </p:spPr>
        <p:txBody>
          <a:bodyPr>
            <a:normAutofit/>
          </a:bodyPr>
          <a:lstStyle>
            <a:lvl1pPr>
              <a:defRPr sz="3600"/>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755141"/>
            <a:ext cx="6400800" cy="817601"/>
          </a:xfrm>
        </p:spPr>
        <p:txBody>
          <a:bodyPr>
            <a:normAutofit/>
          </a:bodyPr>
          <a:lstStyle>
            <a:lvl1pPr marL="0" indent="0" algn="ctr">
              <a:buNone/>
              <a:defRPr sz="2200">
                <a:solidFill>
                  <a:schemeClr val="bg1">
                    <a:lumMod val="8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fld id="{3A1EFB8B-DBDB-A54E-A5A1-DDD955ECEF68}" type="slidenum">
              <a:rPr lang="en-US" smtClean="0"/>
              <a:t>‹#›</a:t>
            </a:fld>
            <a:endParaRPr lang="en-US"/>
          </a:p>
        </p:txBody>
      </p:sp>
    </p:spTree>
    <p:extLst>
      <p:ext uri="{BB962C8B-B14F-4D97-AF65-F5344CB8AC3E}">
        <p14:creationId xmlns:p14="http://schemas.microsoft.com/office/powerpoint/2010/main" val="1266322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42"/>
            <a:ext cx="5486400" cy="804863"/>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7" name="Slide Number Placeholder 6"/>
          <p:cNvSpPr>
            <a:spLocks noGrp="1"/>
          </p:cNvSpPr>
          <p:nvPr>
            <p:ph type="sldNum" sz="quarter" idx="12"/>
          </p:nvPr>
        </p:nvSpPr>
        <p:spPr/>
        <p:txBody>
          <a:bodyPr/>
          <a:lstStyle/>
          <a:p>
            <a:fld id="{3A1EFB8B-DBDB-A54E-A5A1-DDD955ECEF68}" type="slidenum">
              <a:rPr lang="en-US" smtClean="0"/>
              <a:t>‹#›</a:t>
            </a:fld>
            <a:endParaRPr lang="en-US"/>
          </a:p>
        </p:txBody>
      </p:sp>
    </p:spTree>
    <p:extLst>
      <p:ext uri="{BB962C8B-B14F-4D97-AF65-F5344CB8AC3E}">
        <p14:creationId xmlns:p14="http://schemas.microsoft.com/office/powerpoint/2010/main" val="28547021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1_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57847"/>
            <a:ext cx="8229600" cy="695071"/>
          </a:xfrm>
          <a:prstGeom prst="rect">
            <a:avLst/>
          </a:prstGeom>
        </p:spPr>
        <p:txBody>
          <a:bodyPr/>
          <a:lstStyle>
            <a:lvl1pPr algn="l">
              <a:defRPr sz="3200"/>
            </a:lvl1p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3651093"/>
          </a:xfrm>
          <a:prstGeom prst="rect">
            <a:avLst/>
          </a:prstGeom>
        </p:spPr>
        <p:txBody>
          <a:bodyPr/>
          <a:lstStyle>
            <a:lvl1pPr marL="0" indent="0">
              <a:buSzPct val="80000"/>
              <a:buFontTx/>
              <a:buNone/>
              <a:defRPr sz="2200" baseline="0">
                <a:latin typeface="Verdana"/>
                <a:cs typeface="Verdana"/>
              </a:defRPr>
            </a:lvl1pPr>
            <a:lvl2pPr marL="742950" indent="-285750">
              <a:buFont typeface="Wingdings" charset="2"/>
              <a:buChar char="§"/>
              <a:defRPr sz="2000">
                <a:latin typeface="Verdana"/>
                <a:cs typeface="Verdana"/>
              </a:defRPr>
            </a:lvl2pPr>
          </a:lstStyle>
          <a:p>
            <a:pPr lvl="0"/>
            <a:r>
              <a:rPr lang="en-US" smtClean="0"/>
              <a:t>Click to edit Master text styles</a:t>
            </a:r>
          </a:p>
        </p:txBody>
      </p:sp>
      <p:sp>
        <p:nvSpPr>
          <p:cNvPr id="4" name="Content Placeholder 2"/>
          <p:cNvSpPr>
            <a:spLocks noGrp="1"/>
          </p:cNvSpPr>
          <p:nvPr>
            <p:ph idx="10"/>
          </p:nvPr>
        </p:nvSpPr>
        <p:spPr>
          <a:xfrm>
            <a:off x="457200" y="5373590"/>
            <a:ext cx="8229600" cy="838724"/>
          </a:xfrm>
          <a:prstGeom prst="rect">
            <a:avLst/>
          </a:prstGeom>
        </p:spPr>
        <p:txBody>
          <a:bodyPr/>
          <a:lstStyle>
            <a:lvl1pPr marL="0" indent="0">
              <a:buSzPct val="80000"/>
              <a:buFontTx/>
              <a:buNone/>
              <a:defRPr sz="1800" baseline="0">
                <a:latin typeface="Verdana"/>
                <a:cs typeface="Verdana"/>
              </a:defRPr>
            </a:lvl1pPr>
            <a:lvl2pPr marL="742950" indent="-285750">
              <a:buFont typeface="Wingdings" charset="2"/>
              <a:buChar char="§"/>
              <a:defRPr sz="2000">
                <a:latin typeface="Verdana"/>
                <a:cs typeface="Verdana"/>
              </a:defRPr>
            </a:lvl2pPr>
          </a:lstStyle>
          <a:p>
            <a:pPr lvl="0"/>
            <a:r>
              <a:rPr lang="en-US" smtClean="0"/>
              <a:t>Click to edit Master text styles</a:t>
            </a:r>
          </a:p>
        </p:txBody>
      </p:sp>
    </p:spTree>
    <p:extLst>
      <p:ext uri="{BB962C8B-B14F-4D97-AF65-F5344CB8AC3E}">
        <p14:creationId xmlns:p14="http://schemas.microsoft.com/office/powerpoint/2010/main" val="36232575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3_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57847"/>
            <a:ext cx="8229600" cy="695071"/>
          </a:xfrm>
          <a:prstGeom prst="rect">
            <a:avLst/>
          </a:prstGeom>
        </p:spPr>
        <p:txBody>
          <a:bodyPr/>
          <a:lstStyle>
            <a:lvl1pPr algn="l">
              <a:defRPr sz="3200"/>
            </a:lvl1p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3651093"/>
          </a:xfrm>
          <a:prstGeom prst="rect">
            <a:avLst/>
          </a:prstGeom>
        </p:spPr>
        <p:txBody>
          <a:bodyPr/>
          <a:lstStyle>
            <a:lvl1pPr marL="0" indent="0">
              <a:buSzPct val="80000"/>
              <a:buFontTx/>
              <a:buNone/>
              <a:defRPr sz="2200" baseline="0">
                <a:latin typeface="Verdana"/>
                <a:cs typeface="Verdana"/>
              </a:defRPr>
            </a:lvl1pPr>
            <a:lvl2pPr marL="742950" indent="-285750">
              <a:buFont typeface="Wingdings" charset="2"/>
              <a:buChar char="§"/>
              <a:defRPr sz="2000">
                <a:latin typeface="Verdana"/>
                <a:cs typeface="Verdana"/>
              </a:defRPr>
            </a:lvl2pPr>
          </a:lstStyle>
          <a:p>
            <a:pPr lvl="0"/>
            <a:r>
              <a:rPr lang="en-US" smtClean="0"/>
              <a:t>Click to edit Master text styles</a:t>
            </a:r>
          </a:p>
        </p:txBody>
      </p:sp>
      <p:sp>
        <p:nvSpPr>
          <p:cNvPr id="4" name="Content Placeholder 2"/>
          <p:cNvSpPr>
            <a:spLocks noGrp="1"/>
          </p:cNvSpPr>
          <p:nvPr>
            <p:ph idx="10"/>
          </p:nvPr>
        </p:nvSpPr>
        <p:spPr>
          <a:xfrm>
            <a:off x="457200" y="5373590"/>
            <a:ext cx="8229600" cy="838724"/>
          </a:xfrm>
          <a:prstGeom prst="rect">
            <a:avLst/>
          </a:prstGeom>
        </p:spPr>
        <p:txBody>
          <a:bodyPr/>
          <a:lstStyle>
            <a:lvl1pPr marL="0" indent="0">
              <a:buSzPct val="80000"/>
              <a:buFontTx/>
              <a:buNone/>
              <a:defRPr sz="1800" baseline="0">
                <a:latin typeface="Verdana"/>
                <a:cs typeface="Verdana"/>
              </a:defRPr>
            </a:lvl1pPr>
            <a:lvl2pPr marL="742950" indent="-285750">
              <a:buFont typeface="Wingdings" charset="2"/>
              <a:buChar char="§"/>
              <a:defRPr sz="2000">
                <a:latin typeface="Verdana"/>
                <a:cs typeface="Verdana"/>
              </a:defRPr>
            </a:lvl2pPr>
          </a:lstStyle>
          <a:p>
            <a:pPr lvl="0"/>
            <a:r>
              <a:rPr lang="en-US" smtClean="0"/>
              <a:t>Click to edit Master text styles</a:t>
            </a:r>
          </a:p>
        </p:txBody>
      </p:sp>
    </p:spTree>
    <p:extLst>
      <p:ext uri="{BB962C8B-B14F-4D97-AF65-F5344CB8AC3E}">
        <p14:creationId xmlns:p14="http://schemas.microsoft.com/office/powerpoint/2010/main" val="36232575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5_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57847"/>
            <a:ext cx="8229600" cy="695071"/>
          </a:xfrm>
          <a:prstGeom prst="rect">
            <a:avLst/>
          </a:prstGeom>
        </p:spPr>
        <p:txBody>
          <a:bodyPr/>
          <a:lstStyle>
            <a:lvl1pPr algn="l">
              <a:defRPr sz="3200"/>
            </a:lvl1p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3651093"/>
          </a:xfrm>
          <a:prstGeom prst="rect">
            <a:avLst/>
          </a:prstGeom>
        </p:spPr>
        <p:txBody>
          <a:bodyPr/>
          <a:lstStyle>
            <a:lvl1pPr marL="0" indent="0">
              <a:buSzPct val="80000"/>
              <a:buFontTx/>
              <a:buNone/>
              <a:defRPr sz="2200" baseline="0">
                <a:latin typeface="Verdana"/>
                <a:cs typeface="Verdana"/>
              </a:defRPr>
            </a:lvl1pPr>
            <a:lvl2pPr marL="742950" indent="-285750">
              <a:buFont typeface="Wingdings" charset="2"/>
              <a:buChar char="§"/>
              <a:defRPr sz="2000">
                <a:latin typeface="Verdana"/>
                <a:cs typeface="Verdana"/>
              </a:defRPr>
            </a:lvl2pPr>
          </a:lstStyle>
          <a:p>
            <a:pPr lvl="0"/>
            <a:r>
              <a:rPr lang="en-US" smtClean="0"/>
              <a:t>Click to edit Master text styles</a:t>
            </a:r>
          </a:p>
        </p:txBody>
      </p:sp>
      <p:sp>
        <p:nvSpPr>
          <p:cNvPr id="4" name="Content Placeholder 2"/>
          <p:cNvSpPr>
            <a:spLocks noGrp="1"/>
          </p:cNvSpPr>
          <p:nvPr>
            <p:ph idx="10"/>
          </p:nvPr>
        </p:nvSpPr>
        <p:spPr>
          <a:xfrm>
            <a:off x="457200" y="5373590"/>
            <a:ext cx="8229600" cy="838724"/>
          </a:xfrm>
          <a:prstGeom prst="rect">
            <a:avLst/>
          </a:prstGeom>
        </p:spPr>
        <p:txBody>
          <a:bodyPr/>
          <a:lstStyle>
            <a:lvl1pPr marL="0" indent="0">
              <a:buSzPct val="80000"/>
              <a:buFontTx/>
              <a:buNone/>
              <a:defRPr sz="1800" baseline="0">
                <a:latin typeface="Verdana"/>
                <a:cs typeface="Verdana"/>
              </a:defRPr>
            </a:lvl1pPr>
            <a:lvl2pPr marL="742950" indent="-285750">
              <a:buFont typeface="Wingdings" charset="2"/>
              <a:buChar char="§"/>
              <a:defRPr sz="2000">
                <a:latin typeface="Verdana"/>
                <a:cs typeface="Verdana"/>
              </a:defRPr>
            </a:lvl2pPr>
          </a:lstStyle>
          <a:p>
            <a:pPr lvl="0"/>
            <a:r>
              <a:rPr lang="en-US" smtClean="0"/>
              <a:t>Click to edit Master text styles</a:t>
            </a:r>
          </a:p>
        </p:txBody>
      </p:sp>
    </p:spTree>
    <p:extLst>
      <p:ext uri="{BB962C8B-B14F-4D97-AF65-F5344CB8AC3E}">
        <p14:creationId xmlns:p14="http://schemas.microsoft.com/office/powerpoint/2010/main" val="18027179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r>
              <a:rPr lang="en-US" smtClean="0"/>
              <a:t>Click to edit Master title style</a:t>
            </a:r>
            <a:endParaRPr lang="en-US" dirty="0"/>
          </a:p>
        </p:txBody>
      </p:sp>
      <p:sp>
        <p:nvSpPr>
          <p:cNvPr id="3" name="Text Placeholder 2"/>
          <p:cNvSpPr>
            <a:spLocks noGrp="1"/>
          </p:cNvSpPr>
          <p:nvPr>
            <p:ph type="body" idx="1"/>
          </p:nvPr>
        </p:nvSpPr>
        <p:spPr/>
        <p:txBody>
          <a:bodyPr rtlCol="0"/>
          <a:lstStyle>
            <a:lvl1pPr>
              <a:defRPr sz="2800"/>
            </a:lvl1pPr>
            <a:lvl2pPr>
              <a:defRPr sz="2800"/>
            </a:lvl2pPr>
            <a:lvl3pPr>
              <a:defRPr sz="2800"/>
            </a:lvl3pPr>
            <a:lvl4pPr>
              <a:defRPr sz="2800"/>
            </a:lvl4pPr>
            <a:lvl5pPr>
              <a:defRPr sz="2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4"/>
          <p:cNvSpPr>
            <a:spLocks noGrp="1" noChangeArrowheads="1"/>
          </p:cNvSpPr>
          <p:nvPr>
            <p:ph type="dt" sz="half" idx="10"/>
          </p:nvPr>
        </p:nvSpPr>
        <p:spPr>
          <a:xfrm>
            <a:off x="685800" y="6267450"/>
            <a:ext cx="1905000" cy="457200"/>
          </a:xfrm>
          <a:prstGeom prst="rect">
            <a:avLst/>
          </a:prstGeom>
        </p:spPr>
        <p:txBody>
          <a:bodyPr/>
          <a:lstStyle>
            <a:lvl1pPr>
              <a:defRPr/>
            </a:lvl1pPr>
          </a:lstStyle>
          <a:p>
            <a:pPr>
              <a:defRPr/>
            </a:pPr>
            <a:endParaRPr lang="en-US"/>
          </a:p>
        </p:txBody>
      </p:sp>
      <p:sp>
        <p:nvSpPr>
          <p:cNvPr id="6" name="Rectangle 7"/>
          <p:cNvSpPr>
            <a:spLocks noGrp="1" noChangeArrowheads="1"/>
          </p:cNvSpPr>
          <p:nvPr>
            <p:ph type="ftr" sz="quarter" idx="12"/>
          </p:nvPr>
        </p:nvSpPr>
        <p:spPr>
          <a:xfrm>
            <a:off x="3124200" y="6267450"/>
            <a:ext cx="2895600" cy="457200"/>
          </a:xfrm>
          <a:prstGeom prst="rect">
            <a:avLst/>
          </a:prstGeom>
        </p:spPr>
        <p:txBody>
          <a:bodyPr/>
          <a:lstStyle>
            <a:lvl1pPr>
              <a:defRPr/>
            </a:lvl1pPr>
          </a:lstStyle>
          <a:p>
            <a:pPr>
              <a:defRPr/>
            </a:pPr>
            <a:endParaRPr lang="en-US"/>
          </a:p>
        </p:txBody>
      </p:sp>
    </p:spTree>
    <p:extLst>
      <p:ext uri="{BB962C8B-B14F-4D97-AF65-F5344CB8AC3E}">
        <p14:creationId xmlns:p14="http://schemas.microsoft.com/office/powerpoint/2010/main" val="16735125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4_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57847"/>
            <a:ext cx="8229600" cy="695071"/>
          </a:xfrm>
          <a:prstGeom prst="rect">
            <a:avLst/>
          </a:prstGeom>
        </p:spPr>
        <p:txBody>
          <a:bodyPr/>
          <a:lstStyle>
            <a:lvl1pPr algn="l">
              <a:defRPr sz="3200"/>
            </a:lvl1p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3651093"/>
          </a:xfrm>
          <a:prstGeom prst="rect">
            <a:avLst/>
          </a:prstGeom>
        </p:spPr>
        <p:txBody>
          <a:bodyPr/>
          <a:lstStyle>
            <a:lvl1pPr marL="0" indent="0">
              <a:buSzPct val="80000"/>
              <a:buFontTx/>
              <a:buNone/>
              <a:defRPr sz="2200" baseline="0">
                <a:latin typeface="Verdana"/>
                <a:cs typeface="Verdana"/>
              </a:defRPr>
            </a:lvl1pPr>
            <a:lvl2pPr marL="742950" indent="-285750">
              <a:buFont typeface="Wingdings" charset="2"/>
              <a:buChar char="§"/>
              <a:defRPr sz="2000">
                <a:latin typeface="Verdana"/>
                <a:cs typeface="Verdana"/>
              </a:defRPr>
            </a:lvl2pPr>
          </a:lstStyle>
          <a:p>
            <a:pPr lvl="0"/>
            <a:r>
              <a:rPr lang="en-US" smtClean="0"/>
              <a:t>Click to edit Master text styles</a:t>
            </a:r>
          </a:p>
        </p:txBody>
      </p:sp>
      <p:sp>
        <p:nvSpPr>
          <p:cNvPr id="4" name="Content Placeholder 2"/>
          <p:cNvSpPr>
            <a:spLocks noGrp="1"/>
          </p:cNvSpPr>
          <p:nvPr>
            <p:ph idx="10"/>
          </p:nvPr>
        </p:nvSpPr>
        <p:spPr>
          <a:xfrm>
            <a:off x="457200" y="5373590"/>
            <a:ext cx="8229600" cy="838724"/>
          </a:xfrm>
          <a:prstGeom prst="rect">
            <a:avLst/>
          </a:prstGeom>
        </p:spPr>
        <p:txBody>
          <a:bodyPr/>
          <a:lstStyle>
            <a:lvl1pPr marL="0" indent="0">
              <a:buSzPct val="80000"/>
              <a:buFontTx/>
              <a:buNone/>
              <a:defRPr sz="1800" baseline="0">
                <a:latin typeface="Verdana"/>
                <a:cs typeface="Verdana"/>
              </a:defRPr>
            </a:lvl1pPr>
            <a:lvl2pPr marL="742950" indent="-285750">
              <a:buFont typeface="Wingdings" charset="2"/>
              <a:buChar char="§"/>
              <a:defRPr sz="2000">
                <a:latin typeface="Verdana"/>
                <a:cs typeface="Verdana"/>
              </a:defRPr>
            </a:lvl2pPr>
          </a:lstStyle>
          <a:p>
            <a:pPr lvl="0"/>
            <a:r>
              <a:rPr lang="en-US" smtClean="0"/>
              <a:t>Click to edit Master text styles</a:t>
            </a:r>
          </a:p>
        </p:txBody>
      </p:sp>
    </p:spTree>
    <p:extLst>
      <p:ext uri="{BB962C8B-B14F-4D97-AF65-F5344CB8AC3E}">
        <p14:creationId xmlns:p14="http://schemas.microsoft.com/office/powerpoint/2010/main" val="19130524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6_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57847"/>
            <a:ext cx="8229600" cy="695071"/>
          </a:xfrm>
          <a:prstGeom prst="rect">
            <a:avLst/>
          </a:prstGeom>
        </p:spPr>
        <p:txBody>
          <a:bodyPr/>
          <a:lstStyle>
            <a:lvl1pPr algn="l">
              <a:defRPr sz="3200"/>
            </a:lvl1p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3651093"/>
          </a:xfrm>
          <a:prstGeom prst="rect">
            <a:avLst/>
          </a:prstGeom>
        </p:spPr>
        <p:txBody>
          <a:bodyPr/>
          <a:lstStyle>
            <a:lvl1pPr marL="0" indent="0">
              <a:buSzPct val="80000"/>
              <a:buFontTx/>
              <a:buNone/>
              <a:defRPr sz="2200" baseline="0">
                <a:latin typeface="Verdana"/>
                <a:cs typeface="Verdana"/>
              </a:defRPr>
            </a:lvl1pPr>
            <a:lvl2pPr marL="742950" indent="-285750">
              <a:buFont typeface="Wingdings" charset="2"/>
              <a:buChar char="§"/>
              <a:defRPr sz="2000">
                <a:latin typeface="Verdana"/>
                <a:cs typeface="Verdana"/>
              </a:defRPr>
            </a:lvl2pPr>
          </a:lstStyle>
          <a:p>
            <a:pPr lvl="0"/>
            <a:r>
              <a:rPr lang="en-US" smtClean="0"/>
              <a:t>Click to edit Master text styles</a:t>
            </a:r>
          </a:p>
        </p:txBody>
      </p:sp>
      <p:sp>
        <p:nvSpPr>
          <p:cNvPr id="4" name="Content Placeholder 2"/>
          <p:cNvSpPr>
            <a:spLocks noGrp="1"/>
          </p:cNvSpPr>
          <p:nvPr>
            <p:ph idx="10"/>
          </p:nvPr>
        </p:nvSpPr>
        <p:spPr>
          <a:xfrm>
            <a:off x="457200" y="5373590"/>
            <a:ext cx="8229600" cy="838724"/>
          </a:xfrm>
          <a:prstGeom prst="rect">
            <a:avLst/>
          </a:prstGeom>
        </p:spPr>
        <p:txBody>
          <a:bodyPr/>
          <a:lstStyle>
            <a:lvl1pPr marL="0" indent="0">
              <a:buSzPct val="80000"/>
              <a:buFontTx/>
              <a:buNone/>
              <a:defRPr sz="1800" baseline="0">
                <a:latin typeface="Verdana"/>
                <a:cs typeface="Verdana"/>
              </a:defRPr>
            </a:lvl1pPr>
            <a:lvl2pPr marL="742950" indent="-285750">
              <a:buFont typeface="Wingdings" charset="2"/>
              <a:buChar char="§"/>
              <a:defRPr sz="2000">
                <a:latin typeface="Verdana"/>
                <a:cs typeface="Verdana"/>
              </a:defRPr>
            </a:lvl2pPr>
          </a:lstStyle>
          <a:p>
            <a:pPr lvl="0"/>
            <a:r>
              <a:rPr lang="en-US" smtClean="0"/>
              <a:t>Click to edit Master text styles</a:t>
            </a:r>
          </a:p>
        </p:txBody>
      </p:sp>
    </p:spTree>
    <p:extLst>
      <p:ext uri="{BB962C8B-B14F-4D97-AF65-F5344CB8AC3E}">
        <p14:creationId xmlns:p14="http://schemas.microsoft.com/office/powerpoint/2010/main" val="4721459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7_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57847"/>
            <a:ext cx="8229600" cy="695071"/>
          </a:xfrm>
          <a:prstGeom prst="rect">
            <a:avLst/>
          </a:prstGeom>
        </p:spPr>
        <p:txBody>
          <a:bodyPr/>
          <a:lstStyle>
            <a:lvl1pPr algn="l">
              <a:defRPr sz="3200"/>
            </a:lvl1p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3651093"/>
          </a:xfrm>
          <a:prstGeom prst="rect">
            <a:avLst/>
          </a:prstGeom>
        </p:spPr>
        <p:txBody>
          <a:bodyPr/>
          <a:lstStyle>
            <a:lvl1pPr marL="0" indent="0">
              <a:buSzPct val="80000"/>
              <a:buFontTx/>
              <a:buNone/>
              <a:defRPr sz="2200" baseline="0">
                <a:latin typeface="Verdana"/>
                <a:cs typeface="Verdana"/>
              </a:defRPr>
            </a:lvl1pPr>
            <a:lvl2pPr marL="742950" indent="-285750">
              <a:buFont typeface="Wingdings" charset="2"/>
              <a:buChar char="§"/>
              <a:defRPr sz="2000">
                <a:latin typeface="Verdana"/>
                <a:cs typeface="Verdana"/>
              </a:defRPr>
            </a:lvl2pPr>
          </a:lstStyle>
          <a:p>
            <a:pPr lvl="0"/>
            <a:r>
              <a:rPr lang="en-US" smtClean="0"/>
              <a:t>Click to edit Master text styles</a:t>
            </a:r>
          </a:p>
        </p:txBody>
      </p:sp>
      <p:sp>
        <p:nvSpPr>
          <p:cNvPr id="4" name="Content Placeholder 2"/>
          <p:cNvSpPr>
            <a:spLocks noGrp="1"/>
          </p:cNvSpPr>
          <p:nvPr>
            <p:ph idx="10"/>
          </p:nvPr>
        </p:nvSpPr>
        <p:spPr>
          <a:xfrm>
            <a:off x="457200" y="5373590"/>
            <a:ext cx="8229600" cy="838724"/>
          </a:xfrm>
          <a:prstGeom prst="rect">
            <a:avLst/>
          </a:prstGeom>
        </p:spPr>
        <p:txBody>
          <a:bodyPr/>
          <a:lstStyle>
            <a:lvl1pPr marL="0" indent="0">
              <a:buSzPct val="80000"/>
              <a:buFontTx/>
              <a:buNone/>
              <a:defRPr sz="1800" baseline="0">
                <a:latin typeface="Verdana"/>
                <a:cs typeface="Verdana"/>
              </a:defRPr>
            </a:lvl1pPr>
            <a:lvl2pPr marL="742950" indent="-285750">
              <a:buFont typeface="Wingdings" charset="2"/>
              <a:buChar char="§"/>
              <a:defRPr sz="2000">
                <a:latin typeface="Verdana"/>
                <a:cs typeface="Verdana"/>
              </a:defRPr>
            </a:lvl2pPr>
          </a:lstStyle>
          <a:p>
            <a:pPr lvl="0"/>
            <a:r>
              <a:rPr lang="en-US" smtClean="0"/>
              <a:t>Click to edit Master text styles</a:t>
            </a:r>
          </a:p>
        </p:txBody>
      </p:sp>
    </p:spTree>
    <p:extLst>
      <p:ext uri="{BB962C8B-B14F-4D97-AF65-F5344CB8AC3E}">
        <p14:creationId xmlns:p14="http://schemas.microsoft.com/office/powerpoint/2010/main" val="10979725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2_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57847"/>
            <a:ext cx="8229600" cy="695071"/>
          </a:xfrm>
          <a:prstGeom prst="rect">
            <a:avLst/>
          </a:prstGeom>
        </p:spPr>
        <p:txBody>
          <a:bodyPr/>
          <a:lstStyle>
            <a:lvl1pPr algn="l">
              <a:defRPr sz="3200"/>
            </a:lvl1p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3651093"/>
          </a:xfrm>
          <a:prstGeom prst="rect">
            <a:avLst/>
          </a:prstGeom>
        </p:spPr>
        <p:txBody>
          <a:bodyPr/>
          <a:lstStyle>
            <a:lvl1pPr marL="0" indent="0">
              <a:buSzPct val="80000"/>
              <a:buFontTx/>
              <a:buNone/>
              <a:defRPr sz="2200" baseline="0">
                <a:latin typeface="Verdana"/>
                <a:cs typeface="Verdana"/>
              </a:defRPr>
            </a:lvl1pPr>
            <a:lvl2pPr marL="742950" indent="-285750">
              <a:buFont typeface="Wingdings" charset="2"/>
              <a:buChar char="§"/>
              <a:defRPr sz="2000">
                <a:latin typeface="Verdana"/>
                <a:cs typeface="Verdana"/>
              </a:defRPr>
            </a:lvl2pPr>
          </a:lstStyle>
          <a:p>
            <a:pPr lvl="0"/>
            <a:r>
              <a:rPr lang="en-US" smtClean="0"/>
              <a:t>Click to edit Master text styles</a:t>
            </a:r>
          </a:p>
        </p:txBody>
      </p:sp>
      <p:sp>
        <p:nvSpPr>
          <p:cNvPr id="4" name="Content Placeholder 2"/>
          <p:cNvSpPr>
            <a:spLocks noGrp="1"/>
          </p:cNvSpPr>
          <p:nvPr>
            <p:ph idx="10"/>
          </p:nvPr>
        </p:nvSpPr>
        <p:spPr>
          <a:xfrm>
            <a:off x="457200" y="5373590"/>
            <a:ext cx="8229600" cy="838724"/>
          </a:xfrm>
          <a:prstGeom prst="rect">
            <a:avLst/>
          </a:prstGeom>
        </p:spPr>
        <p:txBody>
          <a:bodyPr/>
          <a:lstStyle>
            <a:lvl1pPr marL="0" indent="0">
              <a:buSzPct val="80000"/>
              <a:buFontTx/>
              <a:buNone/>
              <a:defRPr sz="1800" baseline="0">
                <a:latin typeface="Verdana"/>
                <a:cs typeface="Verdana"/>
              </a:defRPr>
            </a:lvl1pPr>
            <a:lvl2pPr marL="742950" indent="-285750">
              <a:buFont typeface="Wingdings" charset="2"/>
              <a:buChar char="§"/>
              <a:defRPr sz="2000">
                <a:latin typeface="Verdana"/>
                <a:cs typeface="Verdana"/>
              </a:defRPr>
            </a:lvl2pPr>
          </a:lstStyle>
          <a:p>
            <a:pPr lvl="0"/>
            <a:r>
              <a:rPr lang="en-US" smtClean="0"/>
              <a:t>Click to edit Master text styles</a:t>
            </a:r>
          </a:p>
        </p:txBody>
      </p:sp>
    </p:spTree>
    <p:extLst>
      <p:ext uri="{BB962C8B-B14F-4D97-AF65-F5344CB8AC3E}">
        <p14:creationId xmlns:p14="http://schemas.microsoft.com/office/powerpoint/2010/main" val="19856357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11_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57847"/>
            <a:ext cx="8229600" cy="695071"/>
          </a:xfrm>
          <a:prstGeom prst="rect">
            <a:avLst/>
          </a:prstGeom>
        </p:spPr>
        <p:txBody>
          <a:bodyPr/>
          <a:lstStyle>
            <a:lvl1pPr algn="l">
              <a:defRPr sz="3200"/>
            </a:lvl1p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3651093"/>
          </a:xfrm>
          <a:prstGeom prst="rect">
            <a:avLst/>
          </a:prstGeom>
        </p:spPr>
        <p:txBody>
          <a:bodyPr/>
          <a:lstStyle>
            <a:lvl1pPr marL="0" indent="0">
              <a:buSzPct val="80000"/>
              <a:buFontTx/>
              <a:buNone/>
              <a:defRPr sz="2200" baseline="0">
                <a:latin typeface="Verdana"/>
                <a:cs typeface="Verdana"/>
              </a:defRPr>
            </a:lvl1pPr>
            <a:lvl2pPr marL="742950" indent="-285750">
              <a:buFont typeface="Wingdings" charset="2"/>
              <a:buChar char="§"/>
              <a:defRPr sz="2000">
                <a:latin typeface="Verdana"/>
                <a:cs typeface="Verdana"/>
              </a:defRPr>
            </a:lvl2pPr>
          </a:lstStyle>
          <a:p>
            <a:pPr lvl="0"/>
            <a:r>
              <a:rPr lang="en-US" smtClean="0"/>
              <a:t>Click to edit Master text styles</a:t>
            </a:r>
          </a:p>
        </p:txBody>
      </p:sp>
      <p:sp>
        <p:nvSpPr>
          <p:cNvPr id="4" name="Content Placeholder 2"/>
          <p:cNvSpPr>
            <a:spLocks noGrp="1"/>
          </p:cNvSpPr>
          <p:nvPr>
            <p:ph idx="10"/>
          </p:nvPr>
        </p:nvSpPr>
        <p:spPr>
          <a:xfrm>
            <a:off x="457200" y="5373590"/>
            <a:ext cx="8229600" cy="838724"/>
          </a:xfrm>
          <a:prstGeom prst="rect">
            <a:avLst/>
          </a:prstGeom>
        </p:spPr>
        <p:txBody>
          <a:bodyPr/>
          <a:lstStyle>
            <a:lvl1pPr marL="0" indent="0">
              <a:buSzPct val="80000"/>
              <a:buFontTx/>
              <a:buNone/>
              <a:defRPr sz="1800" baseline="0">
                <a:latin typeface="Verdana"/>
                <a:cs typeface="Verdana"/>
              </a:defRPr>
            </a:lvl1pPr>
            <a:lvl2pPr marL="742950" indent="-285750">
              <a:buFont typeface="Wingdings" charset="2"/>
              <a:buChar char="§"/>
              <a:defRPr sz="2000">
                <a:latin typeface="Verdana"/>
                <a:cs typeface="Verdana"/>
              </a:defRPr>
            </a:lvl2pPr>
          </a:lstStyle>
          <a:p>
            <a:pPr lvl="0"/>
            <a:r>
              <a:rPr lang="en-US" smtClean="0"/>
              <a:t>Click to edit Master text styles</a:t>
            </a:r>
          </a:p>
        </p:txBody>
      </p:sp>
    </p:spTree>
    <p:extLst>
      <p:ext uri="{BB962C8B-B14F-4D97-AF65-F5344CB8AC3E}">
        <p14:creationId xmlns:p14="http://schemas.microsoft.com/office/powerpoint/2010/main" val="1985635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3A1EFB8B-DBDB-A54E-A5A1-DDD955ECEF68}" type="slidenum">
              <a:rPr lang="en-US" smtClean="0"/>
              <a:t>‹#›</a:t>
            </a:fld>
            <a:endParaRPr lang="en-US"/>
          </a:p>
        </p:txBody>
      </p:sp>
    </p:spTree>
    <p:extLst>
      <p:ext uri="{BB962C8B-B14F-4D97-AF65-F5344CB8AC3E}">
        <p14:creationId xmlns:p14="http://schemas.microsoft.com/office/powerpoint/2010/main" val="32864683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12_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57847"/>
            <a:ext cx="8229600" cy="695071"/>
          </a:xfrm>
          <a:prstGeom prst="rect">
            <a:avLst/>
          </a:prstGeom>
        </p:spPr>
        <p:txBody>
          <a:bodyPr/>
          <a:lstStyle>
            <a:lvl1pPr algn="l">
              <a:defRPr sz="3200"/>
            </a:lvl1p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3651093"/>
          </a:xfrm>
          <a:prstGeom prst="rect">
            <a:avLst/>
          </a:prstGeom>
        </p:spPr>
        <p:txBody>
          <a:bodyPr/>
          <a:lstStyle>
            <a:lvl1pPr marL="0" indent="0">
              <a:buSzPct val="80000"/>
              <a:buFontTx/>
              <a:buNone/>
              <a:defRPr sz="2200" baseline="0">
                <a:latin typeface="Verdana"/>
                <a:cs typeface="Verdana"/>
              </a:defRPr>
            </a:lvl1pPr>
            <a:lvl2pPr marL="742950" indent="-285750">
              <a:buFont typeface="Wingdings" charset="2"/>
              <a:buChar char="§"/>
              <a:defRPr sz="2000">
                <a:latin typeface="Verdana"/>
                <a:cs typeface="Verdana"/>
              </a:defRPr>
            </a:lvl2pPr>
          </a:lstStyle>
          <a:p>
            <a:pPr lvl="0"/>
            <a:r>
              <a:rPr lang="en-US" smtClean="0"/>
              <a:t>Click to edit Master text styles</a:t>
            </a:r>
          </a:p>
        </p:txBody>
      </p:sp>
      <p:sp>
        <p:nvSpPr>
          <p:cNvPr id="4" name="Content Placeholder 2"/>
          <p:cNvSpPr>
            <a:spLocks noGrp="1"/>
          </p:cNvSpPr>
          <p:nvPr>
            <p:ph idx="10"/>
          </p:nvPr>
        </p:nvSpPr>
        <p:spPr>
          <a:xfrm>
            <a:off x="457200" y="5373590"/>
            <a:ext cx="8229600" cy="838724"/>
          </a:xfrm>
          <a:prstGeom prst="rect">
            <a:avLst/>
          </a:prstGeom>
        </p:spPr>
        <p:txBody>
          <a:bodyPr/>
          <a:lstStyle>
            <a:lvl1pPr marL="0" indent="0">
              <a:buSzPct val="80000"/>
              <a:buFontTx/>
              <a:buNone/>
              <a:defRPr sz="1800" baseline="0">
                <a:latin typeface="Verdana"/>
                <a:cs typeface="Verdana"/>
              </a:defRPr>
            </a:lvl1pPr>
            <a:lvl2pPr marL="742950" indent="-285750">
              <a:buFont typeface="Wingdings" charset="2"/>
              <a:buChar char="§"/>
              <a:defRPr sz="2000">
                <a:latin typeface="Verdana"/>
                <a:cs typeface="Verdana"/>
              </a:defRPr>
            </a:lvl2pPr>
          </a:lstStyle>
          <a:p>
            <a:pPr lvl="0"/>
            <a:r>
              <a:rPr lang="en-US" smtClean="0"/>
              <a:t>Click to edit Master text styles</a:t>
            </a:r>
          </a:p>
        </p:txBody>
      </p:sp>
    </p:spTree>
    <p:extLst>
      <p:ext uri="{BB962C8B-B14F-4D97-AF65-F5344CB8AC3E}">
        <p14:creationId xmlns:p14="http://schemas.microsoft.com/office/powerpoint/2010/main" val="19856357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13_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57847"/>
            <a:ext cx="8229600" cy="695071"/>
          </a:xfrm>
          <a:prstGeom prst="rect">
            <a:avLst/>
          </a:prstGeom>
        </p:spPr>
        <p:txBody>
          <a:bodyPr/>
          <a:lstStyle>
            <a:lvl1pPr algn="l">
              <a:defRPr sz="3200"/>
            </a:lvl1p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3651093"/>
          </a:xfrm>
          <a:prstGeom prst="rect">
            <a:avLst/>
          </a:prstGeom>
        </p:spPr>
        <p:txBody>
          <a:bodyPr/>
          <a:lstStyle>
            <a:lvl1pPr marL="0" indent="0">
              <a:buSzPct val="80000"/>
              <a:buFontTx/>
              <a:buNone/>
              <a:defRPr sz="2200" baseline="0">
                <a:latin typeface="Verdana"/>
                <a:cs typeface="Verdana"/>
              </a:defRPr>
            </a:lvl1pPr>
            <a:lvl2pPr marL="742950" indent="-285750">
              <a:buFont typeface="Wingdings" charset="2"/>
              <a:buChar char="§"/>
              <a:defRPr sz="2000">
                <a:latin typeface="Verdana"/>
                <a:cs typeface="Verdana"/>
              </a:defRPr>
            </a:lvl2pPr>
          </a:lstStyle>
          <a:p>
            <a:pPr lvl="0"/>
            <a:r>
              <a:rPr lang="en-US" smtClean="0"/>
              <a:t>Click to edit Master text styles</a:t>
            </a:r>
          </a:p>
        </p:txBody>
      </p:sp>
      <p:sp>
        <p:nvSpPr>
          <p:cNvPr id="4" name="Content Placeholder 2"/>
          <p:cNvSpPr>
            <a:spLocks noGrp="1"/>
          </p:cNvSpPr>
          <p:nvPr>
            <p:ph idx="10"/>
          </p:nvPr>
        </p:nvSpPr>
        <p:spPr>
          <a:xfrm>
            <a:off x="457200" y="5373590"/>
            <a:ext cx="8229600" cy="838724"/>
          </a:xfrm>
          <a:prstGeom prst="rect">
            <a:avLst/>
          </a:prstGeom>
        </p:spPr>
        <p:txBody>
          <a:bodyPr/>
          <a:lstStyle>
            <a:lvl1pPr marL="0" indent="0">
              <a:buSzPct val="80000"/>
              <a:buFontTx/>
              <a:buNone/>
              <a:defRPr sz="1800" baseline="0">
                <a:latin typeface="Verdana"/>
                <a:cs typeface="Verdana"/>
              </a:defRPr>
            </a:lvl1pPr>
            <a:lvl2pPr marL="742950" indent="-285750">
              <a:buFont typeface="Wingdings" charset="2"/>
              <a:buChar char="§"/>
              <a:defRPr sz="2000">
                <a:latin typeface="Verdana"/>
                <a:cs typeface="Verdana"/>
              </a:defRPr>
            </a:lvl2pPr>
          </a:lstStyle>
          <a:p>
            <a:pPr lvl="0"/>
            <a:r>
              <a:rPr lang="en-US" smtClean="0"/>
              <a:t>Click to edit Master text styles</a:t>
            </a:r>
          </a:p>
        </p:txBody>
      </p:sp>
    </p:spTree>
    <p:extLst>
      <p:ext uri="{BB962C8B-B14F-4D97-AF65-F5344CB8AC3E}">
        <p14:creationId xmlns:p14="http://schemas.microsoft.com/office/powerpoint/2010/main" val="19856357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14_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57847"/>
            <a:ext cx="8229600" cy="695071"/>
          </a:xfrm>
          <a:prstGeom prst="rect">
            <a:avLst/>
          </a:prstGeom>
        </p:spPr>
        <p:txBody>
          <a:bodyPr/>
          <a:lstStyle>
            <a:lvl1pPr algn="l">
              <a:defRPr sz="3200"/>
            </a:lvl1p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3651093"/>
          </a:xfrm>
          <a:prstGeom prst="rect">
            <a:avLst/>
          </a:prstGeom>
        </p:spPr>
        <p:txBody>
          <a:bodyPr/>
          <a:lstStyle>
            <a:lvl1pPr marL="0" indent="0">
              <a:buSzPct val="80000"/>
              <a:buFontTx/>
              <a:buNone/>
              <a:defRPr sz="2200" baseline="0">
                <a:latin typeface="Verdana"/>
                <a:cs typeface="Verdana"/>
              </a:defRPr>
            </a:lvl1pPr>
            <a:lvl2pPr marL="742950" indent="-285750">
              <a:buFont typeface="Wingdings" charset="2"/>
              <a:buChar char="§"/>
              <a:defRPr sz="2000">
                <a:latin typeface="Verdana"/>
                <a:cs typeface="Verdana"/>
              </a:defRPr>
            </a:lvl2pPr>
          </a:lstStyle>
          <a:p>
            <a:pPr lvl="0"/>
            <a:r>
              <a:rPr lang="en-US" smtClean="0"/>
              <a:t>Click to edit Master text styles</a:t>
            </a:r>
          </a:p>
        </p:txBody>
      </p:sp>
      <p:sp>
        <p:nvSpPr>
          <p:cNvPr id="4" name="Content Placeholder 2"/>
          <p:cNvSpPr>
            <a:spLocks noGrp="1"/>
          </p:cNvSpPr>
          <p:nvPr>
            <p:ph idx="10"/>
          </p:nvPr>
        </p:nvSpPr>
        <p:spPr>
          <a:xfrm>
            <a:off x="457200" y="5373590"/>
            <a:ext cx="8229600" cy="838724"/>
          </a:xfrm>
          <a:prstGeom prst="rect">
            <a:avLst/>
          </a:prstGeom>
        </p:spPr>
        <p:txBody>
          <a:bodyPr/>
          <a:lstStyle>
            <a:lvl1pPr marL="0" indent="0">
              <a:buSzPct val="80000"/>
              <a:buFontTx/>
              <a:buNone/>
              <a:defRPr sz="1800" baseline="0">
                <a:latin typeface="Verdana"/>
                <a:cs typeface="Verdana"/>
              </a:defRPr>
            </a:lvl1pPr>
            <a:lvl2pPr marL="742950" indent="-285750">
              <a:buFont typeface="Wingdings" charset="2"/>
              <a:buChar char="§"/>
              <a:defRPr sz="2000">
                <a:latin typeface="Verdana"/>
                <a:cs typeface="Verdana"/>
              </a:defRPr>
            </a:lvl2pPr>
          </a:lstStyle>
          <a:p>
            <a:pPr lvl="0"/>
            <a:r>
              <a:rPr lang="en-US" smtClean="0"/>
              <a:t>Click to edit Master text styles</a:t>
            </a:r>
          </a:p>
        </p:txBody>
      </p:sp>
    </p:spTree>
    <p:extLst>
      <p:ext uri="{BB962C8B-B14F-4D97-AF65-F5344CB8AC3E}">
        <p14:creationId xmlns:p14="http://schemas.microsoft.com/office/powerpoint/2010/main" val="19856357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15_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57847"/>
            <a:ext cx="8229600" cy="695071"/>
          </a:xfrm>
          <a:prstGeom prst="rect">
            <a:avLst/>
          </a:prstGeom>
        </p:spPr>
        <p:txBody>
          <a:bodyPr/>
          <a:lstStyle>
            <a:lvl1pPr algn="l">
              <a:defRPr sz="3200"/>
            </a:lvl1p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3651093"/>
          </a:xfrm>
          <a:prstGeom prst="rect">
            <a:avLst/>
          </a:prstGeom>
        </p:spPr>
        <p:txBody>
          <a:bodyPr/>
          <a:lstStyle>
            <a:lvl1pPr marL="0" indent="0">
              <a:buSzPct val="80000"/>
              <a:buFontTx/>
              <a:buNone/>
              <a:defRPr sz="2200" baseline="0">
                <a:latin typeface="Verdana"/>
                <a:cs typeface="Verdana"/>
              </a:defRPr>
            </a:lvl1pPr>
            <a:lvl2pPr marL="742950" indent="-285750">
              <a:buFont typeface="Wingdings" charset="2"/>
              <a:buChar char="§"/>
              <a:defRPr sz="2000">
                <a:latin typeface="Verdana"/>
                <a:cs typeface="Verdana"/>
              </a:defRPr>
            </a:lvl2pPr>
          </a:lstStyle>
          <a:p>
            <a:pPr lvl="0"/>
            <a:r>
              <a:rPr lang="en-US" smtClean="0"/>
              <a:t>Click to edit Master text styles</a:t>
            </a:r>
          </a:p>
        </p:txBody>
      </p:sp>
      <p:sp>
        <p:nvSpPr>
          <p:cNvPr id="4" name="Content Placeholder 2"/>
          <p:cNvSpPr>
            <a:spLocks noGrp="1"/>
          </p:cNvSpPr>
          <p:nvPr>
            <p:ph idx="10"/>
          </p:nvPr>
        </p:nvSpPr>
        <p:spPr>
          <a:xfrm>
            <a:off x="457200" y="5373590"/>
            <a:ext cx="8229600" cy="838724"/>
          </a:xfrm>
          <a:prstGeom prst="rect">
            <a:avLst/>
          </a:prstGeom>
        </p:spPr>
        <p:txBody>
          <a:bodyPr/>
          <a:lstStyle>
            <a:lvl1pPr marL="0" indent="0">
              <a:buSzPct val="80000"/>
              <a:buFontTx/>
              <a:buNone/>
              <a:defRPr sz="1800" baseline="0">
                <a:latin typeface="Verdana"/>
                <a:cs typeface="Verdana"/>
              </a:defRPr>
            </a:lvl1pPr>
            <a:lvl2pPr marL="742950" indent="-285750">
              <a:buFont typeface="Wingdings" charset="2"/>
              <a:buChar char="§"/>
              <a:defRPr sz="2000">
                <a:latin typeface="Verdana"/>
                <a:cs typeface="Verdana"/>
              </a:defRPr>
            </a:lvl2pPr>
          </a:lstStyle>
          <a:p>
            <a:pPr lvl="0"/>
            <a:r>
              <a:rPr lang="en-US" smtClean="0"/>
              <a:t>Click to edit Master text styles</a:t>
            </a:r>
          </a:p>
        </p:txBody>
      </p:sp>
    </p:spTree>
    <p:extLst>
      <p:ext uri="{BB962C8B-B14F-4D97-AF65-F5344CB8AC3E}">
        <p14:creationId xmlns:p14="http://schemas.microsoft.com/office/powerpoint/2010/main" val="19856357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16_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57847"/>
            <a:ext cx="8229600" cy="695071"/>
          </a:xfrm>
          <a:prstGeom prst="rect">
            <a:avLst/>
          </a:prstGeom>
        </p:spPr>
        <p:txBody>
          <a:bodyPr/>
          <a:lstStyle>
            <a:lvl1pPr algn="l">
              <a:defRPr sz="3200"/>
            </a:lvl1p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3651093"/>
          </a:xfrm>
          <a:prstGeom prst="rect">
            <a:avLst/>
          </a:prstGeom>
        </p:spPr>
        <p:txBody>
          <a:bodyPr/>
          <a:lstStyle>
            <a:lvl1pPr marL="0" indent="0">
              <a:buSzPct val="80000"/>
              <a:buFontTx/>
              <a:buNone/>
              <a:defRPr sz="2200" baseline="0">
                <a:latin typeface="Verdana"/>
                <a:cs typeface="Verdana"/>
              </a:defRPr>
            </a:lvl1pPr>
            <a:lvl2pPr marL="742950" indent="-285750">
              <a:buFont typeface="Wingdings" charset="2"/>
              <a:buChar char="§"/>
              <a:defRPr sz="2000">
                <a:latin typeface="Verdana"/>
                <a:cs typeface="Verdana"/>
              </a:defRPr>
            </a:lvl2pPr>
          </a:lstStyle>
          <a:p>
            <a:pPr lvl="0"/>
            <a:r>
              <a:rPr lang="en-US" smtClean="0"/>
              <a:t>Click to edit Master text styles</a:t>
            </a:r>
          </a:p>
        </p:txBody>
      </p:sp>
      <p:sp>
        <p:nvSpPr>
          <p:cNvPr id="4" name="Content Placeholder 2"/>
          <p:cNvSpPr>
            <a:spLocks noGrp="1"/>
          </p:cNvSpPr>
          <p:nvPr>
            <p:ph idx="10"/>
          </p:nvPr>
        </p:nvSpPr>
        <p:spPr>
          <a:xfrm>
            <a:off x="457200" y="5373590"/>
            <a:ext cx="8229600" cy="838724"/>
          </a:xfrm>
          <a:prstGeom prst="rect">
            <a:avLst/>
          </a:prstGeom>
        </p:spPr>
        <p:txBody>
          <a:bodyPr/>
          <a:lstStyle>
            <a:lvl1pPr marL="0" indent="0">
              <a:buSzPct val="80000"/>
              <a:buFontTx/>
              <a:buNone/>
              <a:defRPr sz="1800" baseline="0">
                <a:latin typeface="Verdana"/>
                <a:cs typeface="Verdana"/>
              </a:defRPr>
            </a:lvl1pPr>
            <a:lvl2pPr marL="742950" indent="-285750">
              <a:buFont typeface="Wingdings" charset="2"/>
              <a:buChar char="§"/>
              <a:defRPr sz="2000">
                <a:latin typeface="Verdana"/>
                <a:cs typeface="Verdana"/>
              </a:defRPr>
            </a:lvl2pPr>
          </a:lstStyle>
          <a:p>
            <a:pPr lvl="0"/>
            <a:r>
              <a:rPr lang="en-US" smtClean="0"/>
              <a:t>Click to edit Master text styles</a:t>
            </a:r>
          </a:p>
        </p:txBody>
      </p:sp>
    </p:spTree>
    <p:extLst>
      <p:ext uri="{BB962C8B-B14F-4D97-AF65-F5344CB8AC3E}">
        <p14:creationId xmlns:p14="http://schemas.microsoft.com/office/powerpoint/2010/main" val="19856357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17_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57847"/>
            <a:ext cx="8229600" cy="695071"/>
          </a:xfrm>
          <a:prstGeom prst="rect">
            <a:avLst/>
          </a:prstGeom>
        </p:spPr>
        <p:txBody>
          <a:bodyPr/>
          <a:lstStyle>
            <a:lvl1pPr algn="l">
              <a:defRPr sz="3200"/>
            </a:lvl1p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3651093"/>
          </a:xfrm>
          <a:prstGeom prst="rect">
            <a:avLst/>
          </a:prstGeom>
        </p:spPr>
        <p:txBody>
          <a:bodyPr/>
          <a:lstStyle>
            <a:lvl1pPr marL="0" indent="0">
              <a:buSzPct val="80000"/>
              <a:buFontTx/>
              <a:buNone/>
              <a:defRPr sz="2200" baseline="0">
                <a:latin typeface="Verdana"/>
                <a:cs typeface="Verdana"/>
              </a:defRPr>
            </a:lvl1pPr>
            <a:lvl2pPr marL="742950" indent="-285750">
              <a:buFont typeface="Wingdings" charset="2"/>
              <a:buChar char="§"/>
              <a:defRPr sz="2000">
                <a:latin typeface="Verdana"/>
                <a:cs typeface="Verdana"/>
              </a:defRPr>
            </a:lvl2pPr>
          </a:lstStyle>
          <a:p>
            <a:pPr lvl="0"/>
            <a:r>
              <a:rPr lang="en-US" smtClean="0"/>
              <a:t>Click to edit Master text styles</a:t>
            </a:r>
          </a:p>
        </p:txBody>
      </p:sp>
      <p:sp>
        <p:nvSpPr>
          <p:cNvPr id="4" name="Content Placeholder 2"/>
          <p:cNvSpPr>
            <a:spLocks noGrp="1"/>
          </p:cNvSpPr>
          <p:nvPr>
            <p:ph idx="10"/>
          </p:nvPr>
        </p:nvSpPr>
        <p:spPr>
          <a:xfrm>
            <a:off x="457200" y="5373590"/>
            <a:ext cx="8229600" cy="838724"/>
          </a:xfrm>
          <a:prstGeom prst="rect">
            <a:avLst/>
          </a:prstGeom>
        </p:spPr>
        <p:txBody>
          <a:bodyPr/>
          <a:lstStyle>
            <a:lvl1pPr marL="0" indent="0">
              <a:buSzPct val="80000"/>
              <a:buFontTx/>
              <a:buNone/>
              <a:defRPr sz="1800" baseline="0">
                <a:latin typeface="Verdana"/>
                <a:cs typeface="Verdana"/>
              </a:defRPr>
            </a:lvl1pPr>
            <a:lvl2pPr marL="742950" indent="-285750">
              <a:buFont typeface="Wingdings" charset="2"/>
              <a:buChar char="§"/>
              <a:defRPr sz="2000">
                <a:latin typeface="Verdana"/>
                <a:cs typeface="Verdana"/>
              </a:defRPr>
            </a:lvl2pPr>
          </a:lstStyle>
          <a:p>
            <a:pPr lvl="0"/>
            <a:r>
              <a:rPr lang="en-US" smtClean="0"/>
              <a:t>Click to edit Master text styles</a:t>
            </a:r>
          </a:p>
        </p:txBody>
      </p:sp>
    </p:spTree>
    <p:extLst>
      <p:ext uri="{BB962C8B-B14F-4D97-AF65-F5344CB8AC3E}">
        <p14:creationId xmlns:p14="http://schemas.microsoft.com/office/powerpoint/2010/main" val="19856357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18_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57847"/>
            <a:ext cx="8229600" cy="695071"/>
          </a:xfrm>
          <a:prstGeom prst="rect">
            <a:avLst/>
          </a:prstGeom>
        </p:spPr>
        <p:txBody>
          <a:bodyPr/>
          <a:lstStyle>
            <a:lvl1pPr algn="l">
              <a:defRPr sz="3200"/>
            </a:lvl1p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3651093"/>
          </a:xfrm>
          <a:prstGeom prst="rect">
            <a:avLst/>
          </a:prstGeom>
        </p:spPr>
        <p:txBody>
          <a:bodyPr/>
          <a:lstStyle>
            <a:lvl1pPr marL="0" indent="0">
              <a:buSzPct val="80000"/>
              <a:buFontTx/>
              <a:buNone/>
              <a:defRPr sz="2200" baseline="0">
                <a:latin typeface="Verdana"/>
                <a:cs typeface="Verdana"/>
              </a:defRPr>
            </a:lvl1pPr>
            <a:lvl2pPr marL="742950" indent="-285750">
              <a:buFont typeface="Wingdings" charset="2"/>
              <a:buChar char="§"/>
              <a:defRPr sz="2000">
                <a:latin typeface="Verdana"/>
                <a:cs typeface="Verdana"/>
              </a:defRPr>
            </a:lvl2pPr>
          </a:lstStyle>
          <a:p>
            <a:pPr lvl="0"/>
            <a:r>
              <a:rPr lang="en-US" smtClean="0"/>
              <a:t>Click to edit Master text styles</a:t>
            </a:r>
          </a:p>
        </p:txBody>
      </p:sp>
      <p:sp>
        <p:nvSpPr>
          <p:cNvPr id="4" name="Content Placeholder 2"/>
          <p:cNvSpPr>
            <a:spLocks noGrp="1"/>
          </p:cNvSpPr>
          <p:nvPr>
            <p:ph idx="10"/>
          </p:nvPr>
        </p:nvSpPr>
        <p:spPr>
          <a:xfrm>
            <a:off x="457200" y="5373590"/>
            <a:ext cx="8229600" cy="838724"/>
          </a:xfrm>
          <a:prstGeom prst="rect">
            <a:avLst/>
          </a:prstGeom>
        </p:spPr>
        <p:txBody>
          <a:bodyPr/>
          <a:lstStyle>
            <a:lvl1pPr marL="0" indent="0">
              <a:buSzPct val="80000"/>
              <a:buFontTx/>
              <a:buNone/>
              <a:defRPr sz="1800" baseline="0">
                <a:latin typeface="Verdana"/>
                <a:cs typeface="Verdana"/>
              </a:defRPr>
            </a:lvl1pPr>
            <a:lvl2pPr marL="742950" indent="-285750">
              <a:buFont typeface="Wingdings" charset="2"/>
              <a:buChar char="§"/>
              <a:defRPr sz="2000">
                <a:latin typeface="Verdana"/>
                <a:cs typeface="Verdana"/>
              </a:defRPr>
            </a:lvl2pPr>
          </a:lstStyle>
          <a:p>
            <a:pPr lvl="0"/>
            <a:r>
              <a:rPr lang="en-US" smtClean="0"/>
              <a:t>Click to edit Master text styles</a:t>
            </a:r>
          </a:p>
        </p:txBody>
      </p:sp>
    </p:spTree>
    <p:extLst>
      <p:ext uri="{BB962C8B-B14F-4D97-AF65-F5344CB8AC3E}">
        <p14:creationId xmlns:p14="http://schemas.microsoft.com/office/powerpoint/2010/main" val="19856357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19_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57847"/>
            <a:ext cx="8229600" cy="695071"/>
          </a:xfrm>
          <a:prstGeom prst="rect">
            <a:avLst/>
          </a:prstGeom>
        </p:spPr>
        <p:txBody>
          <a:bodyPr/>
          <a:lstStyle>
            <a:lvl1pPr algn="l">
              <a:defRPr sz="3200"/>
            </a:lvl1p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3651093"/>
          </a:xfrm>
          <a:prstGeom prst="rect">
            <a:avLst/>
          </a:prstGeom>
        </p:spPr>
        <p:txBody>
          <a:bodyPr/>
          <a:lstStyle>
            <a:lvl1pPr marL="0" indent="0">
              <a:buSzPct val="80000"/>
              <a:buFontTx/>
              <a:buNone/>
              <a:defRPr sz="2200" baseline="0">
                <a:latin typeface="Verdana"/>
                <a:cs typeface="Verdana"/>
              </a:defRPr>
            </a:lvl1pPr>
            <a:lvl2pPr marL="742950" indent="-285750">
              <a:buFont typeface="Wingdings" charset="2"/>
              <a:buChar char="§"/>
              <a:defRPr sz="2000">
                <a:latin typeface="Verdana"/>
                <a:cs typeface="Verdana"/>
              </a:defRPr>
            </a:lvl2pPr>
          </a:lstStyle>
          <a:p>
            <a:pPr lvl="0"/>
            <a:r>
              <a:rPr lang="en-US" smtClean="0"/>
              <a:t>Click to edit Master text styles</a:t>
            </a:r>
          </a:p>
        </p:txBody>
      </p:sp>
      <p:sp>
        <p:nvSpPr>
          <p:cNvPr id="4" name="Content Placeholder 2"/>
          <p:cNvSpPr>
            <a:spLocks noGrp="1"/>
          </p:cNvSpPr>
          <p:nvPr>
            <p:ph idx="10"/>
          </p:nvPr>
        </p:nvSpPr>
        <p:spPr>
          <a:xfrm>
            <a:off x="457200" y="5373590"/>
            <a:ext cx="8229600" cy="838724"/>
          </a:xfrm>
          <a:prstGeom prst="rect">
            <a:avLst/>
          </a:prstGeom>
        </p:spPr>
        <p:txBody>
          <a:bodyPr/>
          <a:lstStyle>
            <a:lvl1pPr marL="0" indent="0">
              <a:buSzPct val="80000"/>
              <a:buFontTx/>
              <a:buNone/>
              <a:defRPr sz="1800" baseline="0">
                <a:latin typeface="Verdana"/>
                <a:cs typeface="Verdana"/>
              </a:defRPr>
            </a:lvl1pPr>
            <a:lvl2pPr marL="742950" indent="-285750">
              <a:buFont typeface="Wingdings" charset="2"/>
              <a:buChar char="§"/>
              <a:defRPr sz="2000">
                <a:latin typeface="Verdana"/>
                <a:cs typeface="Verdana"/>
              </a:defRPr>
            </a:lvl2pPr>
          </a:lstStyle>
          <a:p>
            <a:pPr lvl="0"/>
            <a:r>
              <a:rPr lang="en-US" smtClean="0"/>
              <a:t>Click to edit Master text styles</a:t>
            </a:r>
          </a:p>
        </p:txBody>
      </p:sp>
    </p:spTree>
    <p:extLst>
      <p:ext uri="{BB962C8B-B14F-4D97-AF65-F5344CB8AC3E}">
        <p14:creationId xmlns:p14="http://schemas.microsoft.com/office/powerpoint/2010/main" val="19856357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22_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57847"/>
            <a:ext cx="8229600" cy="695071"/>
          </a:xfrm>
          <a:prstGeom prst="rect">
            <a:avLst/>
          </a:prstGeom>
        </p:spPr>
        <p:txBody>
          <a:bodyPr/>
          <a:lstStyle>
            <a:lvl1pPr algn="l">
              <a:defRPr sz="3200"/>
            </a:lvl1p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3651093"/>
          </a:xfrm>
          <a:prstGeom prst="rect">
            <a:avLst/>
          </a:prstGeom>
        </p:spPr>
        <p:txBody>
          <a:bodyPr/>
          <a:lstStyle>
            <a:lvl1pPr marL="0" indent="0">
              <a:buSzPct val="80000"/>
              <a:buFontTx/>
              <a:buNone/>
              <a:defRPr sz="2200" baseline="0">
                <a:latin typeface="Verdana"/>
                <a:cs typeface="Verdana"/>
              </a:defRPr>
            </a:lvl1pPr>
            <a:lvl2pPr marL="742950" indent="-285750">
              <a:buFont typeface="Wingdings" charset="2"/>
              <a:buChar char="§"/>
              <a:defRPr sz="2000">
                <a:latin typeface="Verdana"/>
                <a:cs typeface="Verdana"/>
              </a:defRPr>
            </a:lvl2pPr>
          </a:lstStyle>
          <a:p>
            <a:pPr lvl="0"/>
            <a:r>
              <a:rPr lang="en-US" smtClean="0"/>
              <a:t>Click to edit Master text styles</a:t>
            </a:r>
          </a:p>
        </p:txBody>
      </p:sp>
      <p:sp>
        <p:nvSpPr>
          <p:cNvPr id="4" name="Content Placeholder 2"/>
          <p:cNvSpPr>
            <a:spLocks noGrp="1"/>
          </p:cNvSpPr>
          <p:nvPr>
            <p:ph idx="10"/>
          </p:nvPr>
        </p:nvSpPr>
        <p:spPr>
          <a:xfrm>
            <a:off x="457200" y="5373590"/>
            <a:ext cx="8229600" cy="838724"/>
          </a:xfrm>
          <a:prstGeom prst="rect">
            <a:avLst/>
          </a:prstGeom>
        </p:spPr>
        <p:txBody>
          <a:bodyPr/>
          <a:lstStyle>
            <a:lvl1pPr marL="0" indent="0">
              <a:buSzPct val="80000"/>
              <a:buFontTx/>
              <a:buNone/>
              <a:defRPr sz="1800" baseline="0">
                <a:latin typeface="Verdana"/>
                <a:cs typeface="Verdana"/>
              </a:defRPr>
            </a:lvl1pPr>
            <a:lvl2pPr marL="742950" indent="-285750">
              <a:buFont typeface="Wingdings" charset="2"/>
              <a:buChar char="§"/>
              <a:defRPr sz="2000">
                <a:latin typeface="Verdana"/>
                <a:cs typeface="Verdana"/>
              </a:defRPr>
            </a:lvl2pPr>
          </a:lstStyle>
          <a:p>
            <a:pPr lvl="0"/>
            <a:r>
              <a:rPr lang="en-US" smtClean="0"/>
              <a:t>Click to edit Master text styles</a:t>
            </a:r>
          </a:p>
        </p:txBody>
      </p:sp>
    </p:spTree>
    <p:extLst>
      <p:ext uri="{BB962C8B-B14F-4D97-AF65-F5344CB8AC3E}">
        <p14:creationId xmlns:p14="http://schemas.microsoft.com/office/powerpoint/2010/main" val="19856357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23_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57847"/>
            <a:ext cx="8229600" cy="695071"/>
          </a:xfrm>
          <a:prstGeom prst="rect">
            <a:avLst/>
          </a:prstGeom>
        </p:spPr>
        <p:txBody>
          <a:bodyPr/>
          <a:lstStyle>
            <a:lvl1pPr algn="l">
              <a:defRPr sz="3200"/>
            </a:lvl1p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3651093"/>
          </a:xfrm>
          <a:prstGeom prst="rect">
            <a:avLst/>
          </a:prstGeom>
        </p:spPr>
        <p:txBody>
          <a:bodyPr/>
          <a:lstStyle>
            <a:lvl1pPr marL="0" indent="0">
              <a:buSzPct val="80000"/>
              <a:buFontTx/>
              <a:buNone/>
              <a:defRPr sz="2200" baseline="0">
                <a:latin typeface="Verdana"/>
                <a:cs typeface="Verdana"/>
              </a:defRPr>
            </a:lvl1pPr>
            <a:lvl2pPr marL="742950" indent="-285750">
              <a:buFont typeface="Wingdings" charset="2"/>
              <a:buChar char="§"/>
              <a:defRPr sz="2000">
                <a:latin typeface="Verdana"/>
                <a:cs typeface="Verdana"/>
              </a:defRPr>
            </a:lvl2pPr>
          </a:lstStyle>
          <a:p>
            <a:pPr lvl="0"/>
            <a:r>
              <a:rPr lang="en-US" smtClean="0"/>
              <a:t>Click to edit Master text styles</a:t>
            </a:r>
          </a:p>
        </p:txBody>
      </p:sp>
      <p:sp>
        <p:nvSpPr>
          <p:cNvPr id="4" name="Content Placeholder 2"/>
          <p:cNvSpPr>
            <a:spLocks noGrp="1"/>
          </p:cNvSpPr>
          <p:nvPr>
            <p:ph idx="10"/>
          </p:nvPr>
        </p:nvSpPr>
        <p:spPr>
          <a:xfrm>
            <a:off x="457200" y="5373590"/>
            <a:ext cx="8229600" cy="838724"/>
          </a:xfrm>
          <a:prstGeom prst="rect">
            <a:avLst/>
          </a:prstGeom>
        </p:spPr>
        <p:txBody>
          <a:bodyPr/>
          <a:lstStyle>
            <a:lvl1pPr marL="0" indent="0">
              <a:buSzPct val="80000"/>
              <a:buFontTx/>
              <a:buNone/>
              <a:defRPr sz="1800" baseline="0">
                <a:latin typeface="Verdana"/>
                <a:cs typeface="Verdana"/>
              </a:defRPr>
            </a:lvl1pPr>
            <a:lvl2pPr marL="742950" indent="-285750">
              <a:buFont typeface="Wingdings" charset="2"/>
              <a:buChar char="§"/>
              <a:defRPr sz="2000">
                <a:latin typeface="Verdana"/>
                <a:cs typeface="Verdana"/>
              </a:defRPr>
            </a:lvl2pPr>
          </a:lstStyle>
          <a:p>
            <a:pPr lvl="0"/>
            <a:r>
              <a:rPr lang="en-US" smtClean="0"/>
              <a:t>Click to edit Master text styles</a:t>
            </a:r>
          </a:p>
        </p:txBody>
      </p:sp>
    </p:spTree>
    <p:extLst>
      <p:ext uri="{BB962C8B-B14F-4D97-AF65-F5344CB8AC3E}">
        <p14:creationId xmlns:p14="http://schemas.microsoft.com/office/powerpoint/2010/main" val="1985635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Architecture Diagra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3A1EFB8B-DBDB-A54E-A5A1-DDD955ECEF68}" type="slidenum">
              <a:rPr lang="en-US" smtClean="0"/>
              <a:t>‹#›</a:t>
            </a:fld>
            <a:endParaRPr lang="en-US"/>
          </a:p>
        </p:txBody>
      </p:sp>
    </p:spTree>
    <p:extLst>
      <p:ext uri="{BB962C8B-B14F-4D97-AF65-F5344CB8AC3E}">
        <p14:creationId xmlns:p14="http://schemas.microsoft.com/office/powerpoint/2010/main" val="14678045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24_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57847"/>
            <a:ext cx="8229600" cy="695071"/>
          </a:xfrm>
          <a:prstGeom prst="rect">
            <a:avLst/>
          </a:prstGeom>
        </p:spPr>
        <p:txBody>
          <a:bodyPr/>
          <a:lstStyle>
            <a:lvl1pPr algn="l">
              <a:defRPr sz="3200"/>
            </a:lvl1p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3651093"/>
          </a:xfrm>
          <a:prstGeom prst="rect">
            <a:avLst/>
          </a:prstGeom>
        </p:spPr>
        <p:txBody>
          <a:bodyPr/>
          <a:lstStyle>
            <a:lvl1pPr marL="0" indent="0">
              <a:buSzPct val="80000"/>
              <a:buFontTx/>
              <a:buNone/>
              <a:defRPr sz="2200" baseline="0">
                <a:latin typeface="Verdana"/>
                <a:cs typeface="Verdana"/>
              </a:defRPr>
            </a:lvl1pPr>
            <a:lvl2pPr marL="742950" indent="-285750">
              <a:buFont typeface="Wingdings" charset="2"/>
              <a:buChar char="§"/>
              <a:defRPr sz="2000">
                <a:latin typeface="Verdana"/>
                <a:cs typeface="Verdana"/>
              </a:defRPr>
            </a:lvl2pPr>
          </a:lstStyle>
          <a:p>
            <a:pPr lvl="0"/>
            <a:r>
              <a:rPr lang="en-US" smtClean="0"/>
              <a:t>Click to edit Master text styles</a:t>
            </a:r>
          </a:p>
        </p:txBody>
      </p:sp>
      <p:sp>
        <p:nvSpPr>
          <p:cNvPr id="4" name="Content Placeholder 2"/>
          <p:cNvSpPr>
            <a:spLocks noGrp="1"/>
          </p:cNvSpPr>
          <p:nvPr>
            <p:ph idx="10"/>
          </p:nvPr>
        </p:nvSpPr>
        <p:spPr>
          <a:xfrm>
            <a:off x="457200" y="5373590"/>
            <a:ext cx="8229600" cy="838724"/>
          </a:xfrm>
          <a:prstGeom prst="rect">
            <a:avLst/>
          </a:prstGeom>
        </p:spPr>
        <p:txBody>
          <a:bodyPr/>
          <a:lstStyle>
            <a:lvl1pPr marL="0" indent="0">
              <a:buSzPct val="80000"/>
              <a:buFontTx/>
              <a:buNone/>
              <a:defRPr sz="1800" baseline="0">
                <a:latin typeface="Verdana"/>
                <a:cs typeface="Verdana"/>
              </a:defRPr>
            </a:lvl1pPr>
            <a:lvl2pPr marL="742950" indent="-285750">
              <a:buFont typeface="Wingdings" charset="2"/>
              <a:buChar char="§"/>
              <a:defRPr sz="2000">
                <a:latin typeface="Verdana"/>
                <a:cs typeface="Verdana"/>
              </a:defRPr>
            </a:lvl2pPr>
          </a:lstStyle>
          <a:p>
            <a:pPr lvl="0"/>
            <a:r>
              <a:rPr lang="en-US" smtClean="0"/>
              <a:t>Click to edit Master text styles</a:t>
            </a:r>
          </a:p>
        </p:txBody>
      </p:sp>
    </p:spTree>
    <p:extLst>
      <p:ext uri="{BB962C8B-B14F-4D97-AF65-F5344CB8AC3E}">
        <p14:creationId xmlns:p14="http://schemas.microsoft.com/office/powerpoint/2010/main" val="19856357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25_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57847"/>
            <a:ext cx="8229600" cy="695071"/>
          </a:xfrm>
          <a:prstGeom prst="rect">
            <a:avLst/>
          </a:prstGeom>
        </p:spPr>
        <p:txBody>
          <a:bodyPr/>
          <a:lstStyle>
            <a:lvl1pPr algn="l">
              <a:defRPr sz="3200"/>
            </a:lvl1p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3651093"/>
          </a:xfrm>
          <a:prstGeom prst="rect">
            <a:avLst/>
          </a:prstGeom>
        </p:spPr>
        <p:txBody>
          <a:bodyPr/>
          <a:lstStyle>
            <a:lvl1pPr marL="0" indent="0">
              <a:buSzPct val="80000"/>
              <a:buFontTx/>
              <a:buNone/>
              <a:defRPr sz="2200" baseline="0">
                <a:latin typeface="Verdana"/>
                <a:cs typeface="Verdana"/>
              </a:defRPr>
            </a:lvl1pPr>
            <a:lvl2pPr marL="742950" indent="-285750">
              <a:buFont typeface="Wingdings" charset="2"/>
              <a:buChar char="§"/>
              <a:defRPr sz="2000">
                <a:latin typeface="Verdana"/>
                <a:cs typeface="Verdana"/>
              </a:defRPr>
            </a:lvl2pPr>
          </a:lstStyle>
          <a:p>
            <a:pPr lvl="0"/>
            <a:r>
              <a:rPr lang="en-US" smtClean="0"/>
              <a:t>Click to edit Master text styles</a:t>
            </a:r>
          </a:p>
        </p:txBody>
      </p:sp>
      <p:sp>
        <p:nvSpPr>
          <p:cNvPr id="4" name="Content Placeholder 2"/>
          <p:cNvSpPr>
            <a:spLocks noGrp="1"/>
          </p:cNvSpPr>
          <p:nvPr>
            <p:ph idx="10"/>
          </p:nvPr>
        </p:nvSpPr>
        <p:spPr>
          <a:xfrm>
            <a:off x="457200" y="5373590"/>
            <a:ext cx="8229600" cy="838724"/>
          </a:xfrm>
          <a:prstGeom prst="rect">
            <a:avLst/>
          </a:prstGeom>
        </p:spPr>
        <p:txBody>
          <a:bodyPr/>
          <a:lstStyle>
            <a:lvl1pPr marL="0" indent="0">
              <a:buSzPct val="80000"/>
              <a:buFontTx/>
              <a:buNone/>
              <a:defRPr sz="1800" baseline="0">
                <a:latin typeface="Verdana"/>
                <a:cs typeface="Verdana"/>
              </a:defRPr>
            </a:lvl1pPr>
            <a:lvl2pPr marL="742950" indent="-285750">
              <a:buFont typeface="Wingdings" charset="2"/>
              <a:buChar char="§"/>
              <a:defRPr sz="2000">
                <a:latin typeface="Verdana"/>
                <a:cs typeface="Verdana"/>
              </a:defRPr>
            </a:lvl2pPr>
          </a:lstStyle>
          <a:p>
            <a:pPr lvl="0"/>
            <a:r>
              <a:rPr lang="en-US" smtClean="0"/>
              <a:t>Click to edit Master text styles</a:t>
            </a:r>
          </a:p>
        </p:txBody>
      </p:sp>
    </p:spTree>
    <p:extLst>
      <p:ext uri="{BB962C8B-B14F-4D97-AF65-F5344CB8AC3E}">
        <p14:creationId xmlns:p14="http://schemas.microsoft.com/office/powerpoint/2010/main" val="19856357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27_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57847"/>
            <a:ext cx="8229600" cy="695071"/>
          </a:xfrm>
          <a:prstGeom prst="rect">
            <a:avLst/>
          </a:prstGeom>
        </p:spPr>
        <p:txBody>
          <a:bodyPr/>
          <a:lstStyle>
            <a:lvl1pPr algn="l">
              <a:defRPr sz="3200"/>
            </a:lvl1p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3651093"/>
          </a:xfrm>
          <a:prstGeom prst="rect">
            <a:avLst/>
          </a:prstGeom>
        </p:spPr>
        <p:txBody>
          <a:bodyPr/>
          <a:lstStyle>
            <a:lvl1pPr marL="0" indent="0">
              <a:buSzPct val="80000"/>
              <a:buFontTx/>
              <a:buNone/>
              <a:defRPr sz="2200" baseline="0">
                <a:latin typeface="Verdana"/>
                <a:cs typeface="Verdana"/>
              </a:defRPr>
            </a:lvl1pPr>
            <a:lvl2pPr marL="742950" indent="-285750">
              <a:buFont typeface="Wingdings" charset="2"/>
              <a:buChar char="§"/>
              <a:defRPr sz="2000">
                <a:latin typeface="Verdana"/>
                <a:cs typeface="Verdana"/>
              </a:defRPr>
            </a:lvl2pPr>
          </a:lstStyle>
          <a:p>
            <a:pPr lvl="0"/>
            <a:r>
              <a:rPr lang="en-US" smtClean="0"/>
              <a:t>Click to edit Master text styles</a:t>
            </a:r>
          </a:p>
        </p:txBody>
      </p:sp>
      <p:sp>
        <p:nvSpPr>
          <p:cNvPr id="4" name="Content Placeholder 2"/>
          <p:cNvSpPr>
            <a:spLocks noGrp="1"/>
          </p:cNvSpPr>
          <p:nvPr>
            <p:ph idx="10"/>
          </p:nvPr>
        </p:nvSpPr>
        <p:spPr>
          <a:xfrm>
            <a:off x="457200" y="5373590"/>
            <a:ext cx="8229600" cy="838724"/>
          </a:xfrm>
          <a:prstGeom prst="rect">
            <a:avLst/>
          </a:prstGeom>
        </p:spPr>
        <p:txBody>
          <a:bodyPr/>
          <a:lstStyle>
            <a:lvl1pPr marL="0" indent="0">
              <a:buSzPct val="80000"/>
              <a:buFontTx/>
              <a:buNone/>
              <a:defRPr sz="1800" baseline="0">
                <a:latin typeface="Verdana"/>
                <a:cs typeface="Verdana"/>
              </a:defRPr>
            </a:lvl1pPr>
            <a:lvl2pPr marL="742950" indent="-285750">
              <a:buFont typeface="Wingdings" charset="2"/>
              <a:buChar char="§"/>
              <a:defRPr sz="2000">
                <a:latin typeface="Verdana"/>
                <a:cs typeface="Verdana"/>
              </a:defRPr>
            </a:lvl2pPr>
          </a:lstStyle>
          <a:p>
            <a:pPr lvl="0"/>
            <a:r>
              <a:rPr lang="en-US" smtClean="0"/>
              <a:t>Click to edit Master text styles</a:t>
            </a:r>
          </a:p>
        </p:txBody>
      </p:sp>
    </p:spTree>
    <p:extLst>
      <p:ext uri="{BB962C8B-B14F-4D97-AF65-F5344CB8AC3E}">
        <p14:creationId xmlns:p14="http://schemas.microsoft.com/office/powerpoint/2010/main" val="36166999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White 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57849"/>
            <a:ext cx="8229600" cy="695071"/>
          </a:xfrm>
          <a:prstGeom prst="rect">
            <a:avLst/>
          </a:prstGeom>
        </p:spPr>
        <p:txBody>
          <a:bodyPr/>
          <a:lstStyle>
            <a:lvl1pPr algn="l">
              <a:defRPr sz="3200" b="1"/>
            </a:lvl1pPr>
          </a:lstStyle>
          <a:p>
            <a:r>
              <a:rPr lang="en-US" dirty="0" smtClean="0"/>
              <a:t>Click to edit Master title style</a:t>
            </a:r>
            <a:endParaRPr lang="en-US" dirty="0"/>
          </a:p>
        </p:txBody>
      </p:sp>
    </p:spTree>
    <p:extLst>
      <p:ext uri="{BB962C8B-B14F-4D97-AF65-F5344CB8AC3E}">
        <p14:creationId xmlns:p14="http://schemas.microsoft.com/office/powerpoint/2010/main" val="625831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01"/>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4" y="2906713"/>
            <a:ext cx="7772400" cy="1500187"/>
          </a:xfrm>
        </p:spPr>
        <p:txBody>
          <a:bodyPr anchor="b"/>
          <a:lstStyle>
            <a:lvl1pPr marL="0" indent="0">
              <a:buNone/>
              <a:defRPr sz="2000">
                <a:solidFill>
                  <a:srgbClr val="64636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p>
            <a:fld id="{3A1EFB8B-DBDB-A54E-A5A1-DDD955ECEF68}" type="slidenum">
              <a:rPr lang="en-US" smtClean="0"/>
              <a:t>‹#›</a:t>
            </a:fld>
            <a:endParaRPr lang="en-US"/>
          </a:p>
        </p:txBody>
      </p:sp>
    </p:spTree>
    <p:extLst>
      <p:ext uri="{BB962C8B-B14F-4D97-AF65-F5344CB8AC3E}">
        <p14:creationId xmlns:p14="http://schemas.microsoft.com/office/powerpoint/2010/main" val="3684190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4" y="1600201"/>
            <a:ext cx="40386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600201"/>
            <a:ext cx="40386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3A1EFB8B-DBDB-A54E-A5A1-DDD955ECEF68}" type="slidenum">
              <a:rPr lang="en-US" smtClean="0"/>
              <a:t>‹#›</a:t>
            </a:fld>
            <a:endParaRPr lang="en-US"/>
          </a:p>
        </p:txBody>
      </p:sp>
    </p:spTree>
    <p:extLst>
      <p:ext uri="{BB962C8B-B14F-4D97-AF65-F5344CB8AC3E}">
        <p14:creationId xmlns:p14="http://schemas.microsoft.com/office/powerpoint/2010/main" val="3186890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4"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fld id="{3A1EFB8B-DBDB-A54E-A5A1-DDD955ECEF68}" type="slidenum">
              <a:rPr lang="en-US" smtClean="0"/>
              <a:t>‹#›</a:t>
            </a:fld>
            <a:endParaRPr lang="en-US"/>
          </a:p>
        </p:txBody>
      </p:sp>
    </p:spTree>
    <p:extLst>
      <p:ext uri="{BB962C8B-B14F-4D97-AF65-F5344CB8AC3E}">
        <p14:creationId xmlns:p14="http://schemas.microsoft.com/office/powerpoint/2010/main" val="3727541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3A1EFB8B-DBDB-A54E-A5A1-DDD955ECEF68}" type="slidenum">
              <a:rPr lang="en-US" smtClean="0"/>
              <a:t>‹#›</a:t>
            </a:fld>
            <a:endParaRPr lang="en-US"/>
          </a:p>
        </p:txBody>
      </p:sp>
    </p:spTree>
    <p:extLst>
      <p:ext uri="{BB962C8B-B14F-4D97-AF65-F5344CB8AC3E}">
        <p14:creationId xmlns:p14="http://schemas.microsoft.com/office/powerpoint/2010/main" val="33109340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A1EFB8B-DBDB-A54E-A5A1-DDD955ECEF68}" type="slidenum">
              <a:rPr lang="en-US" smtClean="0"/>
              <a:t>‹#›</a:t>
            </a:fld>
            <a:endParaRPr lang="en-US"/>
          </a:p>
        </p:txBody>
      </p:sp>
    </p:spTree>
    <p:extLst>
      <p:ext uri="{BB962C8B-B14F-4D97-AF65-F5344CB8AC3E}">
        <p14:creationId xmlns:p14="http://schemas.microsoft.com/office/powerpoint/2010/main" val="2951362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5" y="273056"/>
            <a:ext cx="511174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6" y="1435104"/>
            <a:ext cx="3008313" cy="4691063"/>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7" name="Slide Number Placeholder 6"/>
          <p:cNvSpPr>
            <a:spLocks noGrp="1"/>
          </p:cNvSpPr>
          <p:nvPr>
            <p:ph type="sldNum" sz="quarter" idx="12"/>
          </p:nvPr>
        </p:nvSpPr>
        <p:spPr/>
        <p:txBody>
          <a:bodyPr/>
          <a:lstStyle/>
          <a:p>
            <a:fld id="{3A1EFB8B-DBDB-A54E-A5A1-DDD955ECEF68}" type="slidenum">
              <a:rPr lang="en-US" smtClean="0"/>
              <a:t>‹#›</a:t>
            </a:fld>
            <a:endParaRPr lang="en-US"/>
          </a:p>
        </p:txBody>
      </p:sp>
    </p:spTree>
    <p:extLst>
      <p:ext uri="{BB962C8B-B14F-4D97-AF65-F5344CB8AC3E}">
        <p14:creationId xmlns:p14="http://schemas.microsoft.com/office/powerpoint/2010/main" val="3450742043"/>
      </p:ext>
    </p:extLst>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slideLayout" Target="../slideLayouts/slideLayout33.xml"/><Relationship Id="rId34" Type="http://schemas.openxmlformats.org/officeDocument/2006/relationships/theme" Target="../theme/theme1.xml"/><Relationship Id="rId35" Type="http://schemas.openxmlformats.org/officeDocument/2006/relationships/image" Target="../media/image1.png"/><Relationship Id="rId36" Type="http://schemas.openxmlformats.org/officeDocument/2006/relationships/image" Target="../media/image2.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Screen Shot 2013-01-24 at 8.37.03 AM.png"/>
          <p:cNvPicPr>
            <a:picLocks noChangeAspect="1"/>
          </p:cNvPicPr>
          <p:nvPr userDrawn="1"/>
        </p:nvPicPr>
        <p:blipFill>
          <a:blip r:embed="rId35">
            <a:extLst>
              <a:ext uri="{28A0092B-C50C-407E-A947-70E740481C1C}">
                <a14:useLocalDpi xmlns:a14="http://schemas.microsoft.com/office/drawing/2010/main" val="0"/>
              </a:ext>
            </a:extLst>
          </a:blip>
          <a:stretch>
            <a:fillRect/>
          </a:stretch>
        </p:blipFill>
        <p:spPr>
          <a:xfrm>
            <a:off x="0" y="0"/>
            <a:ext cx="9136998" cy="6858000"/>
          </a:xfrm>
          <a:prstGeom prst="rect">
            <a:avLst/>
          </a:prstGeom>
        </p:spPr>
      </p:pic>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7611247" y="6356352"/>
            <a:ext cx="107555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1EFB8B-DBDB-A54E-A5A1-DDD955ECEF68}" type="slidenum">
              <a:rPr lang="en-US" smtClean="0"/>
              <a:t>‹#›</a:t>
            </a:fld>
            <a:endParaRPr lang="en-US" dirty="0"/>
          </a:p>
        </p:txBody>
      </p:sp>
    </p:spTree>
    <p:extLst>
      <p:ext uri="{BB962C8B-B14F-4D97-AF65-F5344CB8AC3E}">
        <p14:creationId xmlns:p14="http://schemas.microsoft.com/office/powerpoint/2010/main" val="13163821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8" r:id="rId3"/>
    <p:sldLayoutId id="2147483651" r:id="rId4"/>
    <p:sldLayoutId id="2147483652" r:id="rId5"/>
    <p:sldLayoutId id="2147483653" r:id="rId6"/>
    <p:sldLayoutId id="2147483654" r:id="rId7"/>
    <p:sldLayoutId id="2147483655" r:id="rId8"/>
    <p:sldLayoutId id="2147483656" r:id="rId9"/>
    <p:sldLayoutId id="2147483657" r:id="rId10"/>
    <p:sldLayoutId id="2147483659" r:id="rId11"/>
    <p:sldLayoutId id="2147483661" r:id="rId12"/>
    <p:sldLayoutId id="2147483663" r:id="rId13"/>
    <p:sldLayoutId id="2147483664" r:id="rId14"/>
    <p:sldLayoutId id="2147483665" r:id="rId15"/>
    <p:sldLayoutId id="2147483666" r:id="rId16"/>
    <p:sldLayoutId id="2147483667" r:id="rId17"/>
    <p:sldLayoutId id="2147483668" r:id="rId18"/>
    <p:sldLayoutId id="2147483672" r:id="rId19"/>
    <p:sldLayoutId id="2147483673" r:id="rId20"/>
    <p:sldLayoutId id="2147483674" r:id="rId21"/>
    <p:sldLayoutId id="2147483675" r:id="rId22"/>
    <p:sldLayoutId id="2147483676" r:id="rId23"/>
    <p:sldLayoutId id="2147483677" r:id="rId24"/>
    <p:sldLayoutId id="2147483678" r:id="rId25"/>
    <p:sldLayoutId id="2147483679" r:id="rId26"/>
    <p:sldLayoutId id="2147483680" r:id="rId27"/>
    <p:sldLayoutId id="2147483683" r:id="rId28"/>
    <p:sldLayoutId id="2147483684" r:id="rId29"/>
    <p:sldLayoutId id="2147483685" r:id="rId30"/>
    <p:sldLayoutId id="2147483686" r:id="rId31"/>
    <p:sldLayoutId id="2147483688" r:id="rId32"/>
    <p:sldLayoutId id="2147483689" r:id="rId33"/>
  </p:sldLayoutIdLst>
  <p:txStyles>
    <p:titleStyle>
      <a:lvl1pPr algn="l" defTabSz="457200" rtl="0" eaLnBrk="1" latinLnBrk="0" hangingPunct="1">
        <a:spcBef>
          <a:spcPct val="0"/>
        </a:spcBef>
        <a:buNone/>
        <a:defRPr sz="3200" b="1" kern="1200">
          <a:solidFill>
            <a:srgbClr val="FFAA02"/>
          </a:solidFill>
          <a:latin typeface="Calibri" pitchFamily="34" charset="0"/>
          <a:ea typeface="+mj-ea"/>
          <a:cs typeface="Calibri" pitchFamily="34" charset="0"/>
        </a:defRPr>
      </a:lvl1pPr>
    </p:titleStyle>
    <p:bodyStyle>
      <a:lvl1pPr marL="342900" indent="-342900" algn="l" defTabSz="457200" rtl="0" eaLnBrk="1" latinLnBrk="0" hangingPunct="1">
        <a:spcBef>
          <a:spcPct val="20000"/>
        </a:spcBef>
        <a:buSzPct val="100000"/>
        <a:buFontTx/>
        <a:buBlip>
          <a:blip r:embed="rId36"/>
        </a:buBlip>
        <a:defRPr sz="2400" kern="1200">
          <a:solidFill>
            <a:schemeClr val="bg1"/>
          </a:solidFill>
          <a:latin typeface="Calibri" pitchFamily="34" charset="0"/>
          <a:ea typeface="+mn-ea"/>
          <a:cs typeface="Calibri" pitchFamily="34" charset="0"/>
        </a:defRPr>
      </a:lvl1pPr>
      <a:lvl2pPr marL="742950" indent="-285750" algn="l" defTabSz="457200" rtl="0" eaLnBrk="1" latinLnBrk="0" hangingPunct="1">
        <a:spcBef>
          <a:spcPct val="20000"/>
        </a:spcBef>
        <a:buFont typeface="Arial"/>
        <a:buChar char="•"/>
        <a:defRPr sz="2000" kern="1200">
          <a:solidFill>
            <a:schemeClr val="bg1"/>
          </a:solidFill>
          <a:latin typeface="Calibri" pitchFamily="34" charset="0"/>
          <a:ea typeface="+mn-ea"/>
          <a:cs typeface="Calibri" pitchFamily="34" charset="0"/>
        </a:defRPr>
      </a:lvl2pPr>
      <a:lvl3pPr marL="1143000" indent="-228600" algn="l" defTabSz="457200" rtl="0" eaLnBrk="1" latinLnBrk="0" hangingPunct="1">
        <a:spcBef>
          <a:spcPct val="20000"/>
        </a:spcBef>
        <a:buFont typeface="Arial"/>
        <a:buChar char="•"/>
        <a:defRPr sz="1800" kern="1200">
          <a:solidFill>
            <a:schemeClr val="bg1"/>
          </a:solidFill>
          <a:latin typeface="Calibri" pitchFamily="34" charset="0"/>
          <a:ea typeface="+mn-ea"/>
          <a:cs typeface="Calibri" pitchFamily="34" charset="0"/>
        </a:defRPr>
      </a:lvl3pPr>
      <a:lvl4pPr marL="1600200" indent="-228600" algn="l" defTabSz="457200" rtl="0" eaLnBrk="1" latinLnBrk="0" hangingPunct="1">
        <a:spcBef>
          <a:spcPct val="20000"/>
        </a:spcBef>
        <a:buFont typeface="Arial"/>
        <a:buChar char="–"/>
        <a:defRPr sz="1600" kern="1200">
          <a:solidFill>
            <a:schemeClr val="bg1"/>
          </a:solidFill>
          <a:latin typeface="Calibri" pitchFamily="34" charset="0"/>
          <a:ea typeface="+mn-ea"/>
          <a:cs typeface="Calibri" pitchFamily="34" charset="0"/>
        </a:defRPr>
      </a:lvl4pPr>
      <a:lvl5pPr marL="2057400" indent="-228600" algn="l" defTabSz="457200" rtl="0" eaLnBrk="1" latinLnBrk="0" hangingPunct="1">
        <a:spcBef>
          <a:spcPct val="20000"/>
        </a:spcBef>
        <a:buFont typeface="Arial"/>
        <a:buChar char="»"/>
        <a:defRPr sz="1600" kern="1200">
          <a:solidFill>
            <a:schemeClr val="bg1"/>
          </a:solidFill>
          <a:latin typeface="Calibri" pitchFamily="34" charset="0"/>
          <a:ea typeface="+mn-ea"/>
          <a:cs typeface="Calibri"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5.em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chart" Target="../charts/chart3.xml"/><Relationship Id="rId1" Type="http://schemas.openxmlformats.org/officeDocument/2006/relationships/tags" Target="../tags/tag3.xml"/><Relationship Id="rId2"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4" Type="http://schemas.microsoft.com/office/2007/relationships/hdphoto" Target="../media/hdphoto1.wdp"/><Relationship Id="rId1" Type="http://schemas.openxmlformats.org/officeDocument/2006/relationships/slideLayout" Target="../slideLayouts/slideLayout8.xml"/><Relationship Id="rId2" Type="http://schemas.openxmlformats.org/officeDocument/2006/relationships/hyperlink" Target="sdf"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7" Type="http://schemas.openxmlformats.org/officeDocument/2006/relationships/diagramData" Target="../diagrams/data2.xml"/><Relationship Id="rId8" Type="http://schemas.openxmlformats.org/officeDocument/2006/relationships/diagramLayout" Target="../diagrams/layout2.xml"/><Relationship Id="rId9" Type="http://schemas.openxmlformats.org/officeDocument/2006/relationships/diagramQuickStyle" Target="../diagrams/quickStyle2.xml"/><Relationship Id="rId10" Type="http://schemas.openxmlformats.org/officeDocument/2006/relationships/diagramColors" Target="../diagrams/colors2.xml"/><Relationship Id="rId11" Type="http://schemas.microsoft.com/office/2007/relationships/diagramDrawing" Target="../diagrams/drawing2.xml"/><Relationship Id="rId1" Type="http://schemas.openxmlformats.org/officeDocument/2006/relationships/slideLayout" Target="../slideLayouts/slideLayout8.xml"/><Relationship Id="rId2" Type="http://schemas.openxmlformats.org/officeDocument/2006/relationships/diagramData" Target="../diagrams/data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chart" Target="../charts/char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hyperlink" Target="http://calculator.s3.amazonaws.com/calc5.html?key=calc-1C64DBE0-0301-4698-AB4C-EBCEEDF53B86" TargetMode="External"/><Relationship Id="rId4" Type="http://schemas.openxmlformats.org/officeDocument/2006/relationships/hyperlink" Target="http://calculator.s3.amazonaws.com/calc5.html?key=calc-B4B87AD7-48F4-4D58-B900-8CD3CF82C975" TargetMode="External"/><Relationship Id="rId5" Type="http://schemas.openxmlformats.org/officeDocument/2006/relationships/hyperlink" Target="http://calculator.s3.amazonaws.com/calc5.html?key=calc-20399300-8604-4555-A7A1-84308E837EA8" TargetMode="External"/><Relationship Id="rId1" Type="http://schemas.openxmlformats.org/officeDocument/2006/relationships/slideLayout" Target="../slideLayouts/slideLayout8.xml"/><Relationship Id="rId2" Type="http://schemas.openxmlformats.org/officeDocument/2006/relationships/hyperlink" Target="http://calculator.s3.amazonaws.com/calc5.html?key=calc-A358B9F9-9246-4B4B-B14D-3A873960A01D"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7" Type="http://schemas.openxmlformats.org/officeDocument/2006/relationships/diagramData" Target="../diagrams/data4.xml"/><Relationship Id="rId8" Type="http://schemas.openxmlformats.org/officeDocument/2006/relationships/diagramLayout" Target="../diagrams/layout4.xml"/><Relationship Id="rId9" Type="http://schemas.openxmlformats.org/officeDocument/2006/relationships/diagramQuickStyle" Target="../diagrams/quickStyle4.xml"/><Relationship Id="rId10" Type="http://schemas.openxmlformats.org/officeDocument/2006/relationships/diagramColors" Target="../diagrams/colors4.xml"/><Relationship Id="rId11" Type="http://schemas.microsoft.com/office/2007/relationships/diagramDrawing" Target="../diagrams/drawing4.xml"/><Relationship Id="rId1" Type="http://schemas.openxmlformats.org/officeDocument/2006/relationships/slideLayout" Target="../slideLayouts/slideLayout8.xml"/><Relationship Id="rId2" Type="http://schemas.openxmlformats.org/officeDocument/2006/relationships/diagramData" Target="../diagrams/data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1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9.png"/><Relationship Id="rId1" Type="http://schemas.openxmlformats.org/officeDocument/2006/relationships/slideLayout" Target="../slideLayouts/slideLayout8.xml"/><Relationship Id="rId2" Type="http://schemas.openxmlformats.org/officeDocument/2006/relationships/notesSlide" Target="../notesSlides/notesSlide12.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8.xml"/><Relationship Id="rId2" Type="http://schemas.openxmlformats.org/officeDocument/2006/relationships/image" Target="../media/image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5.emf"/><Relationship Id="rId1" Type="http://schemas.openxmlformats.org/officeDocument/2006/relationships/slideLayout" Target="../slideLayouts/slideLayout14.xml"/><Relationship Id="rId2" Type="http://schemas.openxmlformats.org/officeDocument/2006/relationships/image" Target="../media/image2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chart" Target="../charts/chart1.xml"/><Relationship Id="rId1" Type="http://schemas.openxmlformats.org/officeDocument/2006/relationships/tags" Target="../tags/tag1.xml"/><Relationship Id="rId2"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chart" Target="../charts/chart2.xml"/><Relationship Id="rId1" Type="http://schemas.openxmlformats.org/officeDocument/2006/relationships/tags" Target="../tags/tag2.xml"/><Relationship Id="rId2"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ctr"/>
            <a:r>
              <a:rPr lang="en-US" sz="4400" b="0" dirty="0"/>
              <a:t>Optimizing for Cost in the Cloud</a:t>
            </a:r>
          </a:p>
        </p:txBody>
      </p:sp>
      <p:sp>
        <p:nvSpPr>
          <p:cNvPr id="3" name="Subtitle 2"/>
          <p:cNvSpPr>
            <a:spLocks noGrp="1"/>
          </p:cNvSpPr>
          <p:nvPr>
            <p:ph type="subTitle" idx="1"/>
          </p:nvPr>
        </p:nvSpPr>
        <p:spPr>
          <a:xfrm>
            <a:off x="143104" y="5716569"/>
            <a:ext cx="8836555" cy="2282861"/>
          </a:xfrm>
        </p:spPr>
        <p:txBody>
          <a:bodyPr>
            <a:normAutofit/>
          </a:bodyPr>
          <a:lstStyle/>
          <a:p>
            <a:r>
              <a:rPr lang="en-US" b="1" dirty="0" smtClean="0"/>
              <a:t>Miles </a:t>
            </a:r>
            <a:r>
              <a:rPr lang="en-US" b="1" dirty="0" smtClean="0"/>
              <a:t>Ward  -  </a:t>
            </a:r>
            <a:r>
              <a:rPr lang="en-US" dirty="0"/>
              <a:t>Solutions </a:t>
            </a:r>
            <a:r>
              <a:rPr lang="en-US" dirty="0" smtClean="0"/>
              <a:t>Architect</a:t>
            </a:r>
            <a:endParaRPr lang="en-US" b="1" dirty="0" smtClean="0"/>
          </a:p>
          <a:p>
            <a:r>
              <a:rPr lang="en-US" dirty="0" smtClean="0"/>
              <a:t>     @</a:t>
            </a:r>
            <a:r>
              <a:rPr lang="en-US" dirty="0" err="1" smtClean="0"/>
              <a:t>milesward</a:t>
            </a:r>
            <a:endParaRPr lang="en-US" dirty="0" smtClean="0"/>
          </a:p>
        </p:txBody>
      </p:sp>
      <p:pic>
        <p:nvPicPr>
          <p:cNvPr id="4" name="Picture 3"/>
          <p:cNvPicPr>
            <a:picLocks noChangeAspect="1"/>
          </p:cNvPicPr>
          <p:nvPr/>
        </p:nvPicPr>
        <p:blipFill>
          <a:blip r:embed="rId3"/>
          <a:stretch>
            <a:fillRect/>
          </a:stretch>
        </p:blipFill>
        <p:spPr>
          <a:xfrm>
            <a:off x="3479984" y="143801"/>
            <a:ext cx="1772930" cy="734394"/>
          </a:xfrm>
          <a:prstGeom prst="rect">
            <a:avLst/>
          </a:prstGeom>
        </p:spPr>
      </p:pic>
      <p:pic>
        <p:nvPicPr>
          <p:cNvPr id="5" name="Picture 4"/>
          <p:cNvPicPr>
            <a:picLocks noChangeAspect="1"/>
          </p:cNvPicPr>
          <p:nvPr/>
        </p:nvPicPr>
        <p:blipFill>
          <a:blip r:embed="rId4"/>
          <a:stretch>
            <a:fillRect/>
          </a:stretch>
        </p:blipFill>
        <p:spPr>
          <a:xfrm>
            <a:off x="3404265" y="6078797"/>
            <a:ext cx="580457" cy="580457"/>
          </a:xfrm>
          <a:prstGeom prst="rect">
            <a:avLst/>
          </a:prstGeom>
        </p:spPr>
      </p:pic>
    </p:spTree>
    <p:extLst>
      <p:ext uri="{BB962C8B-B14F-4D97-AF65-F5344CB8AC3E}">
        <p14:creationId xmlns:p14="http://schemas.microsoft.com/office/powerpoint/2010/main" val="68875915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25588" y="1809750"/>
            <a:ext cx="6934200" cy="2895600"/>
          </a:xfrm>
          <a:prstGeom prst="rect">
            <a:avLst/>
          </a:prstGeom>
          <a:solidFill>
            <a:schemeClr val="accent6">
              <a:lumMod val="20000"/>
              <a:lumOff val="80000"/>
            </a:schemeClr>
          </a:solidFill>
          <a:ln>
            <a:solidFill>
              <a:schemeClr val="accent6">
                <a:lumMod val="20000"/>
                <a:lumOff val="80000"/>
              </a:schemeClr>
            </a:solidFill>
          </a:ln>
        </p:spPr>
        <p:style>
          <a:lnRef idx="1">
            <a:schemeClr val="dk1"/>
          </a:lnRef>
          <a:fillRef idx="2">
            <a:schemeClr val="dk1"/>
          </a:fillRef>
          <a:effectRef idx="1">
            <a:schemeClr val="dk1"/>
          </a:effectRef>
          <a:fontRef idx="minor">
            <a:schemeClr val="dk1"/>
          </a:fontRef>
        </p:style>
        <p:txBody>
          <a:bodyPr anchor="ctr"/>
          <a:lstStyle/>
          <a:p>
            <a:pPr algn="ctr">
              <a:defRPr/>
            </a:pPr>
            <a:endParaRPr lang="en-US">
              <a:solidFill>
                <a:prstClr val="black"/>
              </a:solidFill>
            </a:endParaRPr>
          </a:p>
        </p:txBody>
      </p:sp>
      <p:sp>
        <p:nvSpPr>
          <p:cNvPr id="8" name="Rectangle 7"/>
          <p:cNvSpPr/>
          <p:nvPr/>
        </p:nvSpPr>
        <p:spPr>
          <a:xfrm>
            <a:off x="1525588" y="4229100"/>
            <a:ext cx="4999037" cy="47625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 name="Rectangle 8"/>
          <p:cNvSpPr/>
          <p:nvPr/>
        </p:nvSpPr>
        <p:spPr>
          <a:xfrm>
            <a:off x="7240588" y="4229100"/>
            <a:ext cx="1219200" cy="47625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Rectangle 9"/>
          <p:cNvSpPr/>
          <p:nvPr/>
        </p:nvSpPr>
        <p:spPr>
          <a:xfrm>
            <a:off x="6365875" y="1809750"/>
            <a:ext cx="1182688" cy="2895600"/>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12" name="Straight Connector 11"/>
          <p:cNvCxnSpPr/>
          <p:nvPr/>
        </p:nvCxnSpPr>
        <p:spPr>
          <a:xfrm>
            <a:off x="1525588" y="1809750"/>
            <a:ext cx="6934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15" name="Chart 14"/>
          <p:cNvGraphicFramePr>
            <a:graphicFrameLocks/>
          </p:cNvGraphicFramePr>
          <p:nvPr>
            <p:extLst>
              <p:ext uri="{D42A27DB-BD31-4B8C-83A1-F6EECF244321}">
                <p14:modId xmlns:p14="http://schemas.microsoft.com/office/powerpoint/2010/main" val="3793322471"/>
              </p:ext>
            </p:extLst>
          </p:nvPr>
        </p:nvGraphicFramePr>
        <p:xfrm>
          <a:off x="755576" y="768896"/>
          <a:ext cx="7817167" cy="4976648"/>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p:cNvSpPr txBox="1">
            <a:spLocks noChangeArrowheads="1"/>
          </p:cNvSpPr>
          <p:nvPr/>
        </p:nvSpPr>
        <p:spPr bwMode="auto">
          <a:xfrm>
            <a:off x="3659188" y="530225"/>
            <a:ext cx="2667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4400" b="1">
                <a:solidFill>
                  <a:srgbClr val="FFFFFF"/>
                </a:solidFill>
                <a:latin typeface="Calibri" pitchFamily="34" charset="0"/>
                <a:cs typeface="Calibri" pitchFamily="34" charset="0"/>
              </a:rPr>
              <a:t>75</a:t>
            </a:r>
            <a:r>
              <a:rPr lang="en-US" sz="3200" b="1">
                <a:solidFill>
                  <a:srgbClr val="FFFFFF"/>
                </a:solidFill>
                <a:latin typeface="Calibri" pitchFamily="34" charset="0"/>
                <a:cs typeface="Calibri" pitchFamily="34" charset="0"/>
              </a:rPr>
              <a:t>%</a:t>
            </a:r>
            <a:r>
              <a:rPr lang="en-US" sz="3200">
                <a:solidFill>
                  <a:srgbClr val="FFFFFF"/>
                </a:solidFill>
                <a:latin typeface="Calibri" pitchFamily="34" charset="0"/>
                <a:cs typeface="Calibri" pitchFamily="34" charset="0"/>
              </a:rPr>
              <a:t> Savings</a:t>
            </a:r>
          </a:p>
        </p:txBody>
      </p:sp>
      <p:cxnSp>
        <p:nvCxnSpPr>
          <p:cNvPr id="14" name="Straight Arrow Connector 13"/>
          <p:cNvCxnSpPr/>
          <p:nvPr/>
        </p:nvCxnSpPr>
        <p:spPr>
          <a:xfrm flipH="1">
            <a:off x="2530475" y="1196975"/>
            <a:ext cx="1128713" cy="1100138"/>
          </a:xfrm>
          <a:prstGeom prst="straightConnector1">
            <a:avLst/>
          </a:prstGeom>
          <a:ln>
            <a:solidFill>
              <a:srgbClr val="FFFFFF"/>
            </a:solidFill>
            <a:headEnd type="none" w="med" len="med"/>
            <a:tailEnd type="triangle" w="med" len="med"/>
          </a:ln>
        </p:spPr>
        <p:style>
          <a:lnRef idx="3">
            <a:schemeClr val="dk1"/>
          </a:lnRef>
          <a:fillRef idx="0">
            <a:schemeClr val="dk1"/>
          </a:fillRef>
          <a:effectRef idx="2">
            <a:schemeClr val="dk1"/>
          </a:effectRef>
          <a:fontRef idx="minor">
            <a:schemeClr val="tx1"/>
          </a:fontRef>
        </p:style>
      </p:cxnSp>
      <p:cxnSp>
        <p:nvCxnSpPr>
          <p:cNvPr id="16" name="Straight Arrow Connector 15"/>
          <p:cNvCxnSpPr/>
          <p:nvPr/>
        </p:nvCxnSpPr>
        <p:spPr>
          <a:xfrm>
            <a:off x="6326188" y="1196975"/>
            <a:ext cx="1524000" cy="1374775"/>
          </a:xfrm>
          <a:prstGeom prst="straightConnector1">
            <a:avLst/>
          </a:prstGeom>
          <a:ln>
            <a:solidFill>
              <a:srgbClr val="FFFFFF"/>
            </a:solidFill>
            <a:headEnd type="none" w="med" len="med"/>
            <a:tailEnd type="triangle" w="med" len="med"/>
          </a:ln>
        </p:spPr>
        <p:style>
          <a:lnRef idx="3">
            <a:schemeClr val="dk1"/>
          </a:lnRef>
          <a:fillRef idx="0">
            <a:schemeClr val="dk1"/>
          </a:fillRef>
          <a:effectRef idx="2">
            <a:schemeClr val="dk1"/>
          </a:effectRef>
          <a:fontRef idx="minor">
            <a:schemeClr val="tx1"/>
          </a:fontRef>
        </p:style>
      </p:cxnSp>
      <p:sp>
        <p:nvSpPr>
          <p:cNvPr id="91147" name="TextBox 16"/>
          <p:cNvSpPr txBox="1">
            <a:spLocks noChangeArrowheads="1"/>
          </p:cNvSpPr>
          <p:nvPr/>
        </p:nvSpPr>
        <p:spPr bwMode="auto">
          <a:xfrm>
            <a:off x="0" y="5715000"/>
            <a:ext cx="4660900" cy="648997"/>
          </a:xfrm>
          <a:prstGeom prst="rect">
            <a:avLst/>
          </a:prstGeom>
          <a:solidFill>
            <a:srgbClr val="F5B72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80000" tIns="108000" rIns="180000" bIns="10800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GB" sz="2800" dirty="0" smtClean="0">
                <a:solidFill>
                  <a:srgbClr val="FFFFFF"/>
                </a:solidFill>
                <a:latin typeface="Calibri" pitchFamily="34" charset="0"/>
                <a:cs typeface="Calibri" pitchFamily="34" charset="0"/>
              </a:rPr>
              <a:t>Optimize during </a:t>
            </a:r>
            <a:r>
              <a:rPr lang="en-GB" sz="2800" dirty="0">
                <a:solidFill>
                  <a:srgbClr val="FFFFFF"/>
                </a:solidFill>
                <a:latin typeface="Calibri" pitchFamily="34" charset="0"/>
                <a:cs typeface="Calibri" pitchFamily="34" charset="0"/>
              </a:rPr>
              <a:t>a month</a:t>
            </a:r>
            <a:endParaRPr lang="en-US" sz="2800" dirty="0">
              <a:solidFill>
                <a:srgbClr val="FFFFFF"/>
              </a:solidFill>
              <a:latin typeface="Calibri" pitchFamily="34" charset="0"/>
              <a:cs typeface="Calibri" pitchFamily="34" charset="0"/>
            </a:endParaRPr>
          </a:p>
        </p:txBody>
      </p:sp>
      <p:sp>
        <p:nvSpPr>
          <p:cNvPr id="18" name="TextBox 17"/>
          <p:cNvSpPr txBox="1"/>
          <p:nvPr/>
        </p:nvSpPr>
        <p:spPr>
          <a:xfrm>
            <a:off x="6547014" y="1084525"/>
            <a:ext cx="1903398" cy="369332"/>
          </a:xfrm>
          <a:prstGeom prst="rect">
            <a:avLst/>
          </a:prstGeom>
          <a:noFill/>
        </p:spPr>
        <p:txBody>
          <a:bodyPr wrap="none" rtlCol="0">
            <a:spAutoFit/>
          </a:bodyPr>
          <a:lstStyle/>
          <a:p>
            <a:r>
              <a:rPr lang="en-US" b="1" dirty="0" smtClean="0">
                <a:solidFill>
                  <a:srgbClr val="FFFFFF"/>
                </a:solidFill>
              </a:rPr>
              <a:t>Daily CPU Load</a:t>
            </a:r>
            <a:endParaRPr lang="en-US" b="1" dirty="0">
              <a:solidFill>
                <a:srgbClr val="FFFFFF"/>
              </a:solidFill>
            </a:endParaRPr>
          </a:p>
        </p:txBody>
      </p:sp>
    </p:spTree>
    <p:custDataLst>
      <p:tags r:id="rId1"/>
    </p:custDataLst>
    <p:extLst>
      <p:ext uri="{BB962C8B-B14F-4D97-AF65-F5344CB8AC3E}">
        <p14:creationId xmlns:p14="http://schemas.microsoft.com/office/powerpoint/2010/main" val="3805101294"/>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1"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xit"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10" presetClass="entr" presetSubtype="0"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par>
                                <p:cTn id="31" presetID="10"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9" grpId="0" animBg="1"/>
      <p:bldP spid="10" grpId="0" animBg="1"/>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85248"/>
            <a:ext cx="6350000" cy="648997"/>
          </a:xfrm>
          <a:solidFill>
            <a:srgbClr val="F5B72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80000" tIns="108000" rIns="180000" bIns="108000">
            <a:spAutoFit/>
          </a:bodyPr>
          <a:lstStyle/>
          <a:p>
            <a:pPr marL="742950" lvl="1" indent="-285750" algn="l" defTabSz="457200" rtl="0" eaLnBrk="0" hangingPunct="0"/>
            <a:r>
              <a:rPr lang="en-US" sz="2800" b="1" kern="1200" dirty="0">
                <a:solidFill>
                  <a:schemeClr val="bg1"/>
                </a:solidFill>
                <a:latin typeface="Calibri" pitchFamily="34" charset="0"/>
                <a:ea typeface="+mn-ea"/>
                <a:cs typeface="Calibri" pitchFamily="34" charset="0"/>
              </a:rPr>
              <a:t>Optimize by using </a:t>
            </a:r>
            <a:r>
              <a:rPr lang="en-US" sz="2800" b="1" kern="1200" dirty="0" smtClean="0">
                <a:solidFill>
                  <a:schemeClr val="bg1"/>
                </a:solidFill>
                <a:latin typeface="Calibri" pitchFamily="34" charset="0"/>
                <a:ea typeface="+mn-ea"/>
                <a:cs typeface="Calibri" pitchFamily="34" charset="0"/>
              </a:rPr>
              <a:t>“Reminder scripts”</a:t>
            </a:r>
            <a:endParaRPr lang="en-US" sz="2800" b="1" kern="1200" dirty="0">
              <a:solidFill>
                <a:schemeClr val="bg1"/>
              </a:solidFill>
              <a:latin typeface="Calibri" pitchFamily="34" charset="0"/>
              <a:ea typeface="+mn-ea"/>
              <a:cs typeface="Calibri" pitchFamily="34" charset="0"/>
            </a:endParaRPr>
          </a:p>
        </p:txBody>
      </p:sp>
      <p:sp>
        <p:nvSpPr>
          <p:cNvPr id="5" name="Text Placeholder 4"/>
          <p:cNvSpPr>
            <a:spLocks noGrp="1"/>
          </p:cNvSpPr>
          <p:nvPr>
            <p:ph idx="1"/>
          </p:nvPr>
        </p:nvSpPr>
        <p:spPr>
          <a:xfrm>
            <a:off x="0" y="2907573"/>
            <a:ext cx="4686300" cy="1695437"/>
          </a:xfrm>
          <a:solidFill>
            <a:srgbClr val="F5B7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0000" tIns="108000" rIns="180000" bIns="108000" rtlCol="0" anchor="ctr">
            <a:spAutoFit/>
          </a:bodyPr>
          <a:lstStyle/>
          <a:p>
            <a:pPr>
              <a:spcBef>
                <a:spcPct val="0"/>
              </a:spcBef>
              <a:buNone/>
            </a:pPr>
            <a:r>
              <a:rPr lang="en-US" dirty="0" smtClean="0">
                <a:solidFill>
                  <a:schemeClr val="bg1"/>
                </a:solidFill>
                <a:ea typeface="+mj-ea"/>
              </a:rPr>
              <a:t>Disassociate your </a:t>
            </a:r>
            <a:r>
              <a:rPr lang="en-US" dirty="0">
                <a:solidFill>
                  <a:schemeClr val="bg1"/>
                </a:solidFill>
                <a:ea typeface="+mj-ea"/>
              </a:rPr>
              <a:t>unused </a:t>
            </a:r>
            <a:r>
              <a:rPr lang="en-US" dirty="0" smtClean="0">
                <a:solidFill>
                  <a:schemeClr val="bg1"/>
                </a:solidFill>
                <a:ea typeface="+mj-ea"/>
              </a:rPr>
              <a:t>EIPs</a:t>
            </a:r>
          </a:p>
          <a:p>
            <a:pPr>
              <a:spcBef>
                <a:spcPct val="0"/>
              </a:spcBef>
              <a:buNone/>
            </a:pPr>
            <a:r>
              <a:rPr lang="en-US" dirty="0" smtClean="0">
                <a:solidFill>
                  <a:schemeClr val="bg1"/>
                </a:solidFill>
                <a:ea typeface="+mj-ea"/>
              </a:rPr>
              <a:t>Delete unassociated </a:t>
            </a:r>
            <a:r>
              <a:rPr lang="en-US" dirty="0">
                <a:solidFill>
                  <a:schemeClr val="bg1"/>
                </a:solidFill>
                <a:ea typeface="+mj-ea"/>
              </a:rPr>
              <a:t>EBS </a:t>
            </a:r>
            <a:r>
              <a:rPr lang="en-US" dirty="0" smtClean="0">
                <a:solidFill>
                  <a:schemeClr val="bg1"/>
                </a:solidFill>
                <a:ea typeface="+mj-ea"/>
              </a:rPr>
              <a:t>volumes</a:t>
            </a:r>
          </a:p>
          <a:p>
            <a:pPr>
              <a:spcBef>
                <a:spcPct val="0"/>
              </a:spcBef>
              <a:buNone/>
            </a:pPr>
            <a:r>
              <a:rPr lang="en-US" dirty="0" smtClean="0">
                <a:solidFill>
                  <a:schemeClr val="bg1"/>
                </a:solidFill>
                <a:ea typeface="+mj-ea"/>
              </a:rPr>
              <a:t>Delete older EBS snapshots</a:t>
            </a:r>
          </a:p>
          <a:p>
            <a:pPr>
              <a:spcBef>
                <a:spcPct val="0"/>
              </a:spcBef>
              <a:buNone/>
            </a:pPr>
            <a:r>
              <a:rPr lang="en-US" dirty="0" smtClean="0">
                <a:solidFill>
                  <a:schemeClr val="bg1"/>
                </a:solidFill>
                <a:ea typeface="+mj-ea"/>
              </a:rPr>
              <a:t>Leverage S3 Object expiration</a:t>
            </a:r>
          </a:p>
        </p:txBody>
      </p:sp>
      <p:pic>
        <p:nvPicPr>
          <p:cNvPr id="3074" name="Picture 2" descr="http://www.directpaypayroll.com/blog/wp-content/uploads/2012/03/quarter-end-reminder-payroll-tax-filing-charlotte-directpay-direct-deposit-online-payroll-entry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3246" y="1739900"/>
            <a:ext cx="3408654" cy="5118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907219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449587"/>
            <a:ext cx="5539366" cy="710552"/>
          </a:xfrm>
          <a:solidFill>
            <a:srgbClr val="F5B7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0000" tIns="108000" rIns="180000" bIns="108000" rtlCol="0" anchor="ctr">
            <a:spAutoFit/>
          </a:bodyPr>
          <a:lstStyle/>
          <a:p>
            <a:pPr algn="r"/>
            <a:r>
              <a:rPr lang="en-US" dirty="0">
                <a:solidFill>
                  <a:srgbClr val="FFFFFF"/>
                </a:solidFill>
              </a:rPr>
              <a:t>Tip – Instance Optimizer</a:t>
            </a:r>
          </a:p>
        </p:txBody>
      </p:sp>
      <p:sp>
        <p:nvSpPr>
          <p:cNvPr id="7" name="TextBox 8"/>
          <p:cNvSpPr txBox="1">
            <a:spLocks noChangeArrowheads="1"/>
          </p:cNvSpPr>
          <p:nvPr/>
        </p:nvSpPr>
        <p:spPr bwMode="auto">
          <a:xfrm>
            <a:off x="683397" y="3003153"/>
            <a:ext cx="1069957" cy="338554"/>
          </a:xfrm>
          <a:prstGeom prst="rect">
            <a:avLst/>
          </a:prstGeom>
          <a:noFill/>
          <a:ln w="9525">
            <a:noFill/>
            <a:miter lim="800000"/>
            <a:headEnd/>
            <a:tailEnd/>
          </a:ln>
        </p:spPr>
        <p:txBody>
          <a:bodyPr wrap="square">
            <a:spAutoFit/>
          </a:bodyPr>
          <a:lstStyle/>
          <a:p>
            <a:pPr algn="r"/>
            <a:r>
              <a:rPr lang="en-US" sz="1600" dirty="0">
                <a:solidFill>
                  <a:srgbClr val="FFFFFF"/>
                </a:solidFill>
                <a:latin typeface="Verdana" pitchFamily="34" charset="0"/>
                <a:ea typeface="Verdana" pitchFamily="34" charset="0"/>
                <a:cs typeface="Verdana" pitchFamily="34" charset="0"/>
              </a:rPr>
              <a:t>Instance</a:t>
            </a:r>
          </a:p>
        </p:txBody>
      </p:sp>
      <p:sp>
        <p:nvSpPr>
          <p:cNvPr id="8" name="Freeform 18"/>
          <p:cNvSpPr>
            <a:spLocks/>
          </p:cNvSpPr>
          <p:nvPr/>
        </p:nvSpPr>
        <p:spPr bwMode="auto">
          <a:xfrm>
            <a:off x="715962" y="1970483"/>
            <a:ext cx="1023937" cy="1032670"/>
          </a:xfrm>
          <a:custGeom>
            <a:avLst/>
            <a:gdLst/>
            <a:ahLst/>
            <a:cxnLst>
              <a:cxn ang="0">
                <a:pos x="0" y="69"/>
              </a:cxn>
              <a:cxn ang="0">
                <a:pos x="6" y="76"/>
              </a:cxn>
              <a:cxn ang="0">
                <a:pos x="67" y="76"/>
              </a:cxn>
              <a:cxn ang="0">
                <a:pos x="74" y="69"/>
              </a:cxn>
              <a:cxn ang="0">
                <a:pos x="74" y="6"/>
              </a:cxn>
              <a:cxn ang="0">
                <a:pos x="67" y="0"/>
              </a:cxn>
              <a:cxn ang="0">
                <a:pos x="6" y="0"/>
              </a:cxn>
              <a:cxn ang="0">
                <a:pos x="0" y="6"/>
              </a:cxn>
              <a:cxn ang="0">
                <a:pos x="0" y="69"/>
              </a:cxn>
            </a:cxnLst>
            <a:rect l="0" t="0" r="r" b="b"/>
            <a:pathLst>
              <a:path w="74" h="76">
                <a:moveTo>
                  <a:pt x="0" y="69"/>
                </a:moveTo>
                <a:cubicBezTo>
                  <a:pt x="0" y="73"/>
                  <a:pt x="3" y="76"/>
                  <a:pt x="6" y="76"/>
                </a:cubicBezTo>
                <a:cubicBezTo>
                  <a:pt x="67" y="76"/>
                  <a:pt x="67" y="76"/>
                  <a:pt x="67" y="76"/>
                </a:cubicBezTo>
                <a:cubicBezTo>
                  <a:pt x="71" y="76"/>
                  <a:pt x="74" y="73"/>
                  <a:pt x="74" y="69"/>
                </a:cubicBezTo>
                <a:cubicBezTo>
                  <a:pt x="74" y="6"/>
                  <a:pt x="74" y="6"/>
                  <a:pt x="74" y="6"/>
                </a:cubicBezTo>
                <a:cubicBezTo>
                  <a:pt x="74" y="3"/>
                  <a:pt x="71" y="0"/>
                  <a:pt x="67" y="0"/>
                </a:cubicBezTo>
                <a:cubicBezTo>
                  <a:pt x="6" y="0"/>
                  <a:pt x="6" y="0"/>
                  <a:pt x="6" y="0"/>
                </a:cubicBezTo>
                <a:cubicBezTo>
                  <a:pt x="3" y="0"/>
                  <a:pt x="0" y="3"/>
                  <a:pt x="0" y="6"/>
                </a:cubicBezTo>
                <a:lnTo>
                  <a:pt x="0" y="69"/>
                </a:lnTo>
                <a:close/>
              </a:path>
            </a:pathLst>
          </a:custGeom>
          <a:solidFill>
            <a:srgbClr val="FF9900"/>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 name="TextBox 37"/>
          <p:cNvSpPr txBox="1">
            <a:spLocks noChangeArrowheads="1"/>
          </p:cNvSpPr>
          <p:nvPr/>
        </p:nvSpPr>
        <p:spPr bwMode="auto">
          <a:xfrm>
            <a:off x="5053593" y="2853171"/>
            <a:ext cx="1407318" cy="584776"/>
          </a:xfrm>
          <a:prstGeom prst="rect">
            <a:avLst/>
          </a:prstGeom>
          <a:noFill/>
          <a:ln w="9525">
            <a:noFill/>
            <a:miter lim="800000"/>
            <a:headEnd/>
            <a:tailEnd/>
          </a:ln>
        </p:spPr>
        <p:txBody>
          <a:bodyPr wrap="square">
            <a:spAutoFit/>
          </a:bodyPr>
          <a:lstStyle/>
          <a:p>
            <a:pPr algn="ctr"/>
            <a:r>
              <a:rPr lang="en-US" sz="1600" dirty="0" smtClean="0">
                <a:solidFill>
                  <a:srgbClr val="FFFFFF"/>
                </a:solidFill>
                <a:latin typeface="Verdana" pitchFamily="34" charset="0"/>
                <a:ea typeface="Verdana" pitchFamily="34" charset="0"/>
                <a:cs typeface="Verdana" pitchFamily="34" charset="0"/>
              </a:rPr>
              <a:t>Amazon </a:t>
            </a:r>
            <a:r>
              <a:rPr lang="en-US" sz="1600" dirty="0" err="1" smtClean="0">
                <a:solidFill>
                  <a:srgbClr val="FFFFFF"/>
                </a:solidFill>
                <a:latin typeface="Verdana" pitchFamily="34" charset="0"/>
                <a:ea typeface="Verdana" pitchFamily="34" charset="0"/>
                <a:cs typeface="Verdana" pitchFamily="34" charset="0"/>
              </a:rPr>
              <a:t>CloudWatch</a:t>
            </a:r>
            <a:endParaRPr lang="en-US" sz="1600" dirty="0">
              <a:solidFill>
                <a:srgbClr val="FFFFFF"/>
              </a:solidFill>
              <a:latin typeface="Verdana" pitchFamily="34" charset="0"/>
              <a:ea typeface="Verdana" pitchFamily="34" charset="0"/>
              <a:cs typeface="Verdana" pitchFamily="34" charset="0"/>
            </a:endParaRPr>
          </a:p>
        </p:txBody>
      </p:sp>
      <p:grpSp>
        <p:nvGrpSpPr>
          <p:cNvPr id="10" name="Group 9"/>
          <p:cNvGrpSpPr/>
          <p:nvPr/>
        </p:nvGrpSpPr>
        <p:grpSpPr>
          <a:xfrm>
            <a:off x="5372679" y="2040903"/>
            <a:ext cx="800100" cy="733425"/>
            <a:chOff x="5716587" y="970469"/>
            <a:chExt cx="800100" cy="733425"/>
          </a:xfrm>
        </p:grpSpPr>
        <p:sp>
          <p:nvSpPr>
            <p:cNvPr id="11" name="Rectangle 305"/>
            <p:cNvSpPr>
              <a:spLocks noChangeArrowheads="1"/>
            </p:cNvSpPr>
            <p:nvPr/>
          </p:nvSpPr>
          <p:spPr bwMode="auto">
            <a:xfrm>
              <a:off x="5792787" y="1189544"/>
              <a:ext cx="180975" cy="390525"/>
            </a:xfrm>
            <a:prstGeom prst="rect">
              <a:avLst/>
            </a:prstGeom>
            <a:solidFill>
              <a:srgbClr val="90BE3E"/>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2" name="Rectangle 306"/>
            <p:cNvSpPr>
              <a:spLocks noChangeArrowheads="1"/>
            </p:cNvSpPr>
            <p:nvPr/>
          </p:nvSpPr>
          <p:spPr bwMode="auto">
            <a:xfrm>
              <a:off x="6030912" y="970469"/>
              <a:ext cx="180975" cy="609600"/>
            </a:xfrm>
            <a:prstGeom prst="rect">
              <a:avLst/>
            </a:prstGeom>
            <a:solidFill>
              <a:srgbClr val="90BE3E"/>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 name="Rectangle 307"/>
            <p:cNvSpPr>
              <a:spLocks noChangeArrowheads="1"/>
            </p:cNvSpPr>
            <p:nvPr/>
          </p:nvSpPr>
          <p:spPr bwMode="auto">
            <a:xfrm>
              <a:off x="6259512" y="1332419"/>
              <a:ext cx="180975" cy="247650"/>
            </a:xfrm>
            <a:prstGeom prst="rect">
              <a:avLst/>
            </a:prstGeom>
            <a:solidFill>
              <a:srgbClr val="90BE3E"/>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 name="Freeform 308"/>
            <p:cNvSpPr>
              <a:spLocks/>
            </p:cNvSpPr>
            <p:nvPr/>
          </p:nvSpPr>
          <p:spPr bwMode="auto">
            <a:xfrm>
              <a:off x="5716587" y="1627694"/>
              <a:ext cx="800100" cy="76200"/>
            </a:xfrm>
            <a:custGeom>
              <a:avLst/>
              <a:gdLst/>
              <a:ahLst/>
              <a:cxnLst>
                <a:cxn ang="0">
                  <a:pos x="1" y="2"/>
                </a:cxn>
                <a:cxn ang="0">
                  <a:pos x="83" y="2"/>
                </a:cxn>
                <a:cxn ang="0">
                  <a:pos x="83" y="2"/>
                </a:cxn>
                <a:cxn ang="0">
                  <a:pos x="84" y="1"/>
                </a:cxn>
                <a:cxn ang="0">
                  <a:pos x="83" y="0"/>
                </a:cxn>
                <a:cxn ang="0">
                  <a:pos x="83" y="0"/>
                </a:cxn>
                <a:cxn ang="0">
                  <a:pos x="1" y="0"/>
                </a:cxn>
                <a:cxn ang="0">
                  <a:pos x="1" y="0"/>
                </a:cxn>
                <a:cxn ang="0">
                  <a:pos x="0" y="1"/>
                </a:cxn>
                <a:cxn ang="0">
                  <a:pos x="1" y="2"/>
                </a:cxn>
              </a:cxnLst>
              <a:rect l="0" t="0" r="r" b="b"/>
              <a:pathLst>
                <a:path w="84" h="2">
                  <a:moveTo>
                    <a:pt x="1" y="2"/>
                  </a:moveTo>
                  <a:cubicBezTo>
                    <a:pt x="83" y="2"/>
                    <a:pt x="83" y="2"/>
                    <a:pt x="83" y="2"/>
                  </a:cubicBezTo>
                  <a:cubicBezTo>
                    <a:pt x="83" y="2"/>
                    <a:pt x="83" y="2"/>
                    <a:pt x="83" y="2"/>
                  </a:cubicBezTo>
                  <a:cubicBezTo>
                    <a:pt x="83" y="2"/>
                    <a:pt x="84" y="2"/>
                    <a:pt x="84" y="1"/>
                  </a:cubicBezTo>
                  <a:cubicBezTo>
                    <a:pt x="84" y="0"/>
                    <a:pt x="83" y="0"/>
                    <a:pt x="83" y="0"/>
                  </a:cubicBezTo>
                  <a:cubicBezTo>
                    <a:pt x="83" y="0"/>
                    <a:pt x="83" y="0"/>
                    <a:pt x="83" y="0"/>
                  </a:cubicBezTo>
                  <a:cubicBezTo>
                    <a:pt x="1" y="0"/>
                    <a:pt x="1" y="0"/>
                    <a:pt x="1" y="0"/>
                  </a:cubicBezTo>
                  <a:cubicBezTo>
                    <a:pt x="1" y="0"/>
                    <a:pt x="1" y="0"/>
                    <a:pt x="1" y="0"/>
                  </a:cubicBezTo>
                  <a:cubicBezTo>
                    <a:pt x="0" y="0"/>
                    <a:pt x="0" y="0"/>
                    <a:pt x="0" y="1"/>
                  </a:cubicBezTo>
                  <a:cubicBezTo>
                    <a:pt x="0" y="2"/>
                    <a:pt x="0" y="2"/>
                    <a:pt x="1" y="2"/>
                  </a:cubicBezTo>
                  <a:close/>
                </a:path>
              </a:pathLst>
            </a:custGeom>
            <a:solidFill>
              <a:srgbClr val="90BE3E"/>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cxnSp>
        <p:nvCxnSpPr>
          <p:cNvPr id="15" name="Straight Arrow Connector 14"/>
          <p:cNvCxnSpPr/>
          <p:nvPr/>
        </p:nvCxnSpPr>
        <p:spPr>
          <a:xfrm>
            <a:off x="1739899" y="2491362"/>
            <a:ext cx="1049575" cy="0"/>
          </a:xfrm>
          <a:prstGeom prst="straightConnector1">
            <a:avLst/>
          </a:prstGeom>
          <a:ln w="38100">
            <a:solidFill>
              <a:srgbClr val="FFFFFF"/>
            </a:solidFill>
            <a:headEnd type="none" w="med" len="med"/>
            <a:tailEnd type="triangle" w="med" len="med"/>
          </a:ln>
        </p:spPr>
        <p:style>
          <a:lnRef idx="2">
            <a:schemeClr val="dk1"/>
          </a:lnRef>
          <a:fillRef idx="0">
            <a:schemeClr val="dk1"/>
          </a:fillRef>
          <a:effectRef idx="1">
            <a:schemeClr val="dk1"/>
          </a:effectRef>
          <a:fontRef idx="minor">
            <a:schemeClr val="tx1"/>
          </a:fontRef>
        </p:style>
      </p:cxnSp>
      <p:grpSp>
        <p:nvGrpSpPr>
          <p:cNvPr id="16" name="Group 15"/>
          <p:cNvGrpSpPr/>
          <p:nvPr/>
        </p:nvGrpSpPr>
        <p:grpSpPr>
          <a:xfrm>
            <a:off x="7690429" y="1928040"/>
            <a:ext cx="666750" cy="762000"/>
            <a:chOff x="6918325" y="941894"/>
            <a:chExt cx="666750" cy="762000"/>
          </a:xfrm>
        </p:grpSpPr>
        <p:sp>
          <p:nvSpPr>
            <p:cNvPr id="17" name="Rectangle 8"/>
            <p:cNvSpPr>
              <a:spLocks noChangeArrowheads="1"/>
            </p:cNvSpPr>
            <p:nvPr/>
          </p:nvSpPr>
          <p:spPr bwMode="auto">
            <a:xfrm>
              <a:off x="6965950" y="1208594"/>
              <a:ext cx="142875" cy="361950"/>
            </a:xfrm>
            <a:prstGeom prst="rect">
              <a:avLst/>
            </a:prstGeom>
            <a:solidFill>
              <a:srgbClr val="90BE3E"/>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 name="Rectangle 9"/>
            <p:cNvSpPr>
              <a:spLocks noChangeArrowheads="1"/>
            </p:cNvSpPr>
            <p:nvPr/>
          </p:nvSpPr>
          <p:spPr bwMode="auto">
            <a:xfrm>
              <a:off x="7175500" y="1275269"/>
              <a:ext cx="152400" cy="295275"/>
            </a:xfrm>
            <a:prstGeom prst="rect">
              <a:avLst/>
            </a:prstGeom>
            <a:solidFill>
              <a:srgbClr val="90BE3E"/>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 name="Freeform 10"/>
            <p:cNvSpPr>
              <a:spLocks/>
            </p:cNvSpPr>
            <p:nvPr/>
          </p:nvSpPr>
          <p:spPr bwMode="auto">
            <a:xfrm>
              <a:off x="7385050" y="1132394"/>
              <a:ext cx="133350" cy="438150"/>
            </a:xfrm>
            <a:custGeom>
              <a:avLst/>
              <a:gdLst/>
              <a:ahLst/>
              <a:cxnLst>
                <a:cxn ang="0">
                  <a:pos x="0" y="46"/>
                </a:cxn>
                <a:cxn ang="0">
                  <a:pos x="14" y="46"/>
                </a:cxn>
                <a:cxn ang="0">
                  <a:pos x="14" y="0"/>
                </a:cxn>
                <a:cxn ang="0">
                  <a:pos x="0" y="0"/>
                </a:cxn>
                <a:cxn ang="0">
                  <a:pos x="0" y="46"/>
                </a:cxn>
              </a:cxnLst>
              <a:rect l="0" t="0" r="r" b="b"/>
              <a:pathLst>
                <a:path w="14" h="46">
                  <a:moveTo>
                    <a:pt x="0" y="46"/>
                  </a:moveTo>
                  <a:cubicBezTo>
                    <a:pt x="14" y="46"/>
                    <a:pt x="14" y="46"/>
                    <a:pt x="14" y="46"/>
                  </a:cubicBezTo>
                  <a:cubicBezTo>
                    <a:pt x="14" y="0"/>
                    <a:pt x="14" y="0"/>
                    <a:pt x="14" y="0"/>
                  </a:cubicBezTo>
                  <a:cubicBezTo>
                    <a:pt x="7" y="5"/>
                    <a:pt x="0" y="0"/>
                    <a:pt x="0" y="0"/>
                  </a:cubicBezTo>
                  <a:lnTo>
                    <a:pt x="0" y="46"/>
                  </a:lnTo>
                  <a:close/>
                </a:path>
              </a:pathLst>
            </a:custGeom>
            <a:solidFill>
              <a:srgbClr val="90BE3E"/>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 name="Rectangle 11"/>
            <p:cNvSpPr>
              <a:spLocks noChangeArrowheads="1"/>
            </p:cNvSpPr>
            <p:nvPr/>
          </p:nvSpPr>
          <p:spPr bwMode="auto">
            <a:xfrm>
              <a:off x="6918325" y="1627694"/>
              <a:ext cx="666750" cy="76200"/>
            </a:xfrm>
            <a:prstGeom prst="rect">
              <a:avLst/>
            </a:prstGeom>
            <a:solidFill>
              <a:srgbClr val="90BE3E"/>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 name="Oval 12"/>
            <p:cNvSpPr>
              <a:spLocks noChangeArrowheads="1"/>
            </p:cNvSpPr>
            <p:nvPr/>
          </p:nvSpPr>
          <p:spPr bwMode="auto">
            <a:xfrm>
              <a:off x="7366000" y="941894"/>
              <a:ext cx="171450" cy="171450"/>
            </a:xfrm>
            <a:prstGeom prst="ellipse">
              <a:avLst/>
            </a:prstGeom>
            <a:solidFill>
              <a:srgbClr val="EC1C24"/>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
        <p:nvSpPr>
          <p:cNvPr id="22" name="TextBox 37"/>
          <p:cNvSpPr txBox="1">
            <a:spLocks noChangeArrowheads="1"/>
          </p:cNvSpPr>
          <p:nvPr/>
        </p:nvSpPr>
        <p:spPr bwMode="auto">
          <a:xfrm>
            <a:off x="7529298" y="2768883"/>
            <a:ext cx="938212" cy="338554"/>
          </a:xfrm>
          <a:prstGeom prst="rect">
            <a:avLst/>
          </a:prstGeom>
          <a:noFill/>
          <a:ln w="9525">
            <a:noFill/>
            <a:miter lim="800000"/>
            <a:headEnd/>
            <a:tailEnd/>
          </a:ln>
        </p:spPr>
        <p:txBody>
          <a:bodyPr>
            <a:spAutoFit/>
          </a:bodyPr>
          <a:lstStyle/>
          <a:p>
            <a:pPr algn="ctr"/>
            <a:r>
              <a:rPr lang="en-US" sz="1600" dirty="0" smtClean="0">
                <a:solidFill>
                  <a:srgbClr val="FFFFFF"/>
                </a:solidFill>
                <a:latin typeface="Verdana" pitchFamily="34" charset="0"/>
                <a:ea typeface="Verdana" pitchFamily="34" charset="0"/>
                <a:cs typeface="Verdana" pitchFamily="34" charset="0"/>
              </a:rPr>
              <a:t>Alarm</a:t>
            </a:r>
            <a:endParaRPr lang="en-US" sz="1600" dirty="0">
              <a:solidFill>
                <a:srgbClr val="FFFFFF"/>
              </a:solidFill>
              <a:latin typeface="Verdana" pitchFamily="34" charset="0"/>
              <a:ea typeface="Verdana" pitchFamily="34" charset="0"/>
              <a:cs typeface="Verdana" pitchFamily="34" charset="0"/>
            </a:endParaRPr>
          </a:p>
        </p:txBody>
      </p:sp>
      <p:sp>
        <p:nvSpPr>
          <p:cNvPr id="23" name="Folded Corner 22"/>
          <p:cNvSpPr/>
          <p:nvPr/>
        </p:nvSpPr>
        <p:spPr>
          <a:xfrm>
            <a:off x="2789474" y="1841500"/>
            <a:ext cx="1338026" cy="1481782"/>
          </a:xfrm>
          <a:prstGeom prst="foldedCorner">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dirty="0" smtClean="0">
                <a:solidFill>
                  <a:schemeClr val="tx1"/>
                </a:solidFill>
              </a:rPr>
              <a:t>Free Memory</a:t>
            </a:r>
          </a:p>
          <a:p>
            <a:pPr algn="ctr"/>
            <a:r>
              <a:rPr lang="en-US" sz="1400" dirty="0" smtClean="0">
                <a:solidFill>
                  <a:schemeClr val="tx1"/>
                </a:solidFill>
              </a:rPr>
              <a:t>Free CPU</a:t>
            </a:r>
          </a:p>
          <a:p>
            <a:pPr algn="ctr"/>
            <a:r>
              <a:rPr lang="en-US" sz="1400" dirty="0" smtClean="0">
                <a:solidFill>
                  <a:schemeClr val="tx1"/>
                </a:solidFill>
              </a:rPr>
              <a:t>Free HDD</a:t>
            </a:r>
          </a:p>
          <a:p>
            <a:pPr algn="ctr"/>
            <a:r>
              <a:rPr lang="en-US" sz="1400" dirty="0" smtClean="0">
                <a:solidFill>
                  <a:schemeClr val="tx1"/>
                </a:solidFill>
              </a:rPr>
              <a:t>At 1-min intervals</a:t>
            </a:r>
            <a:endParaRPr lang="en-US" sz="1400" dirty="0">
              <a:solidFill>
                <a:schemeClr val="tx1"/>
              </a:solidFill>
            </a:endParaRPr>
          </a:p>
        </p:txBody>
      </p:sp>
      <p:cxnSp>
        <p:nvCxnSpPr>
          <p:cNvPr id="24" name="Straight Arrow Connector 23"/>
          <p:cNvCxnSpPr/>
          <p:nvPr/>
        </p:nvCxnSpPr>
        <p:spPr>
          <a:xfrm>
            <a:off x="4127500" y="2455424"/>
            <a:ext cx="1049575" cy="0"/>
          </a:xfrm>
          <a:prstGeom prst="straightConnector1">
            <a:avLst/>
          </a:prstGeom>
          <a:ln w="38100">
            <a:solidFill>
              <a:srgbClr val="FFFFFF"/>
            </a:solidFill>
            <a:headEnd type="none" w="med" len="med"/>
            <a:tailEnd type="triangle" w="med" len="med"/>
          </a:ln>
        </p:spPr>
        <p:style>
          <a:lnRef idx="2">
            <a:schemeClr val="dk1"/>
          </a:lnRef>
          <a:fillRef idx="0">
            <a:schemeClr val="dk1"/>
          </a:fillRef>
          <a:effectRef idx="1">
            <a:schemeClr val="dk1"/>
          </a:effectRef>
          <a:fontRef idx="minor">
            <a:schemeClr val="tx1"/>
          </a:fontRef>
        </p:style>
      </p:cxnSp>
      <p:sp>
        <p:nvSpPr>
          <p:cNvPr id="25" name="TextBox 37"/>
          <p:cNvSpPr txBox="1">
            <a:spLocks noChangeArrowheads="1"/>
          </p:cNvSpPr>
          <p:nvPr/>
        </p:nvSpPr>
        <p:spPr bwMode="auto">
          <a:xfrm>
            <a:off x="2754828" y="3323282"/>
            <a:ext cx="1407318" cy="584776"/>
          </a:xfrm>
          <a:prstGeom prst="rect">
            <a:avLst/>
          </a:prstGeom>
          <a:noFill/>
          <a:ln w="9525">
            <a:noFill/>
            <a:miter lim="800000"/>
            <a:headEnd/>
            <a:tailEnd/>
          </a:ln>
        </p:spPr>
        <p:txBody>
          <a:bodyPr wrap="square">
            <a:spAutoFit/>
          </a:bodyPr>
          <a:lstStyle/>
          <a:p>
            <a:pPr algn="ctr"/>
            <a:r>
              <a:rPr lang="en-US" sz="1600" dirty="0" smtClean="0">
                <a:solidFill>
                  <a:srgbClr val="FFFFFF"/>
                </a:solidFill>
                <a:latin typeface="Verdana" pitchFamily="34" charset="0"/>
                <a:ea typeface="Verdana" pitchFamily="34" charset="0"/>
                <a:cs typeface="Verdana" pitchFamily="34" charset="0"/>
              </a:rPr>
              <a:t>Custom Metrics</a:t>
            </a:r>
            <a:endParaRPr lang="en-US" sz="1600" dirty="0">
              <a:solidFill>
                <a:srgbClr val="FFFFFF"/>
              </a:solidFill>
              <a:latin typeface="Verdana" pitchFamily="34" charset="0"/>
              <a:ea typeface="Verdana" pitchFamily="34" charset="0"/>
              <a:cs typeface="Verdana" pitchFamily="34" charset="0"/>
            </a:endParaRPr>
          </a:p>
        </p:txBody>
      </p:sp>
      <p:sp>
        <p:nvSpPr>
          <p:cNvPr id="26" name="TextBox 37"/>
          <p:cNvSpPr txBox="1">
            <a:spLocks noChangeArrowheads="1"/>
          </p:cNvSpPr>
          <p:nvPr/>
        </p:nvSpPr>
        <p:spPr bwMode="auto">
          <a:xfrm>
            <a:off x="3852357" y="2131680"/>
            <a:ext cx="1407318" cy="338554"/>
          </a:xfrm>
          <a:prstGeom prst="rect">
            <a:avLst/>
          </a:prstGeom>
          <a:noFill/>
          <a:ln w="9525">
            <a:noFill/>
            <a:miter lim="800000"/>
            <a:headEnd/>
            <a:tailEnd/>
          </a:ln>
        </p:spPr>
        <p:txBody>
          <a:bodyPr wrap="square">
            <a:spAutoFit/>
          </a:bodyPr>
          <a:lstStyle/>
          <a:p>
            <a:pPr algn="ctr"/>
            <a:r>
              <a:rPr lang="en-US" sz="1600" dirty="0" smtClean="0">
                <a:solidFill>
                  <a:srgbClr val="FFFFFF"/>
                </a:solidFill>
                <a:latin typeface="Verdana" pitchFamily="34" charset="0"/>
                <a:ea typeface="Verdana" pitchFamily="34" charset="0"/>
                <a:cs typeface="Verdana" pitchFamily="34" charset="0"/>
              </a:rPr>
              <a:t>PUT</a:t>
            </a:r>
            <a:endParaRPr lang="en-US" sz="1600" dirty="0">
              <a:solidFill>
                <a:srgbClr val="FFFFFF"/>
              </a:solidFill>
              <a:latin typeface="Verdana" pitchFamily="34" charset="0"/>
              <a:ea typeface="Verdana" pitchFamily="34" charset="0"/>
              <a:cs typeface="Verdana" pitchFamily="34" charset="0"/>
            </a:endParaRPr>
          </a:p>
        </p:txBody>
      </p:sp>
      <p:cxnSp>
        <p:nvCxnSpPr>
          <p:cNvPr id="27" name="Straight Arrow Connector 26"/>
          <p:cNvCxnSpPr/>
          <p:nvPr/>
        </p:nvCxnSpPr>
        <p:spPr>
          <a:xfrm>
            <a:off x="6454322" y="2492408"/>
            <a:ext cx="1049575" cy="0"/>
          </a:xfrm>
          <a:prstGeom prst="straightConnector1">
            <a:avLst/>
          </a:prstGeom>
          <a:ln w="38100">
            <a:solidFill>
              <a:srgbClr val="FFFFFF"/>
            </a:solidFill>
            <a:headEnd type="none" w="med" len="med"/>
            <a:tailEnd type="triangle" w="med" len="med"/>
          </a:ln>
        </p:spPr>
        <p:style>
          <a:lnRef idx="2">
            <a:schemeClr val="dk1"/>
          </a:lnRef>
          <a:fillRef idx="0">
            <a:schemeClr val="dk1"/>
          </a:fillRef>
          <a:effectRef idx="1">
            <a:schemeClr val="dk1"/>
          </a:effectRef>
          <a:fontRef idx="minor">
            <a:schemeClr val="tx1"/>
          </a:fontRef>
        </p:style>
      </p:cxnSp>
      <p:sp>
        <p:nvSpPr>
          <p:cNvPr id="28" name="TextBox 37"/>
          <p:cNvSpPr txBox="1">
            <a:spLocks noChangeArrowheads="1"/>
          </p:cNvSpPr>
          <p:nvPr/>
        </p:nvSpPr>
        <p:spPr bwMode="auto">
          <a:xfrm>
            <a:off x="6262461" y="2147404"/>
            <a:ext cx="1407318" cy="338554"/>
          </a:xfrm>
          <a:prstGeom prst="rect">
            <a:avLst/>
          </a:prstGeom>
          <a:noFill/>
          <a:ln w="9525">
            <a:noFill/>
            <a:miter lim="800000"/>
            <a:headEnd/>
            <a:tailEnd/>
          </a:ln>
        </p:spPr>
        <p:txBody>
          <a:bodyPr wrap="square">
            <a:spAutoFit/>
          </a:bodyPr>
          <a:lstStyle/>
          <a:p>
            <a:pPr algn="ctr"/>
            <a:r>
              <a:rPr lang="en-US" sz="1600" dirty="0" smtClean="0">
                <a:solidFill>
                  <a:srgbClr val="FFFFFF"/>
                </a:solidFill>
                <a:latin typeface="Verdana" pitchFamily="34" charset="0"/>
                <a:ea typeface="Verdana" pitchFamily="34" charset="0"/>
                <a:cs typeface="Verdana" pitchFamily="34" charset="0"/>
              </a:rPr>
              <a:t>2 weeks</a:t>
            </a:r>
            <a:endParaRPr lang="en-US" sz="1600" dirty="0">
              <a:solidFill>
                <a:srgbClr val="FFFFFF"/>
              </a:solidFill>
              <a:latin typeface="Verdana" pitchFamily="34" charset="0"/>
              <a:ea typeface="Verdana" pitchFamily="34" charset="0"/>
              <a:cs typeface="Verdana" pitchFamily="34" charset="0"/>
            </a:endParaRPr>
          </a:p>
        </p:txBody>
      </p:sp>
      <p:cxnSp>
        <p:nvCxnSpPr>
          <p:cNvPr id="29" name="Straight Arrow Connector 28"/>
          <p:cNvCxnSpPr/>
          <p:nvPr/>
        </p:nvCxnSpPr>
        <p:spPr>
          <a:xfrm>
            <a:off x="7947604" y="3207866"/>
            <a:ext cx="0" cy="1165192"/>
          </a:xfrm>
          <a:prstGeom prst="straightConnector1">
            <a:avLst/>
          </a:prstGeom>
          <a:ln w="38100">
            <a:solidFill>
              <a:srgbClr val="FFFFFF"/>
            </a:solidFill>
            <a:headEnd type="none" w="med" len="med"/>
            <a:tailEnd type="triangle" w="med" len="med"/>
          </a:ln>
        </p:spPr>
        <p:style>
          <a:lnRef idx="2">
            <a:schemeClr val="dk1"/>
          </a:lnRef>
          <a:fillRef idx="0">
            <a:schemeClr val="dk1"/>
          </a:fillRef>
          <a:effectRef idx="1">
            <a:schemeClr val="dk1"/>
          </a:effectRef>
          <a:fontRef idx="minor">
            <a:schemeClr val="tx1"/>
          </a:fontRef>
        </p:style>
      </p:cxnSp>
      <p:sp>
        <p:nvSpPr>
          <p:cNvPr id="31" name="TextBox 30"/>
          <p:cNvSpPr txBox="1"/>
          <p:nvPr/>
        </p:nvSpPr>
        <p:spPr>
          <a:xfrm>
            <a:off x="2972946" y="4666734"/>
            <a:ext cx="5982402" cy="1015663"/>
          </a:xfrm>
          <a:prstGeom prst="rect">
            <a:avLst/>
          </a:prstGeom>
          <a:noFill/>
        </p:spPr>
        <p:txBody>
          <a:bodyPr wrap="none" rtlCol="0">
            <a:spAutoFit/>
          </a:bodyPr>
          <a:lstStyle/>
          <a:p>
            <a:r>
              <a:rPr lang="en-US" sz="2000" dirty="0" smtClean="0">
                <a:solidFill>
                  <a:srgbClr val="FFFFFF"/>
                </a:solidFill>
                <a:latin typeface="Calibri" pitchFamily="34" charset="0"/>
                <a:cs typeface="Calibri" pitchFamily="34" charset="0"/>
              </a:rPr>
              <a:t>“You could save a bunch of money by switching </a:t>
            </a:r>
          </a:p>
          <a:p>
            <a:r>
              <a:rPr lang="en-US" sz="2000" dirty="0" smtClean="0">
                <a:solidFill>
                  <a:srgbClr val="FFFFFF"/>
                </a:solidFill>
                <a:latin typeface="Calibri" pitchFamily="34" charset="0"/>
                <a:cs typeface="Calibri" pitchFamily="34" charset="0"/>
              </a:rPr>
              <a:t>to a </a:t>
            </a:r>
            <a:r>
              <a:rPr lang="en-US" sz="2000" b="1" dirty="0" smtClean="0">
                <a:solidFill>
                  <a:srgbClr val="FFFFFF"/>
                </a:solidFill>
                <a:latin typeface="Calibri" pitchFamily="34" charset="0"/>
                <a:cs typeface="Calibri" pitchFamily="34" charset="0"/>
              </a:rPr>
              <a:t>smaller instance</a:t>
            </a:r>
            <a:r>
              <a:rPr lang="en-US" sz="2000" dirty="0" smtClean="0">
                <a:solidFill>
                  <a:srgbClr val="FFFFFF"/>
                </a:solidFill>
                <a:latin typeface="Calibri" pitchFamily="34" charset="0"/>
                <a:cs typeface="Calibri" pitchFamily="34" charset="0"/>
              </a:rPr>
              <a:t>, Click on </a:t>
            </a:r>
            <a:r>
              <a:rPr lang="en-US" sz="2000" dirty="0" smtClean="0">
                <a:solidFill>
                  <a:srgbClr val="FFFFFF"/>
                </a:solidFill>
                <a:latin typeface="Calibri" pitchFamily="34" charset="0"/>
                <a:cs typeface="Calibri" pitchFamily="34" charset="0"/>
                <a:hlinkClick r:id="rId2" action="ppaction://hlinkfile"/>
              </a:rPr>
              <a:t>CloudFormation Script </a:t>
            </a:r>
            <a:r>
              <a:rPr lang="en-US" sz="2000" dirty="0" smtClean="0">
                <a:solidFill>
                  <a:srgbClr val="FFFFFF"/>
                </a:solidFill>
                <a:latin typeface="Calibri" pitchFamily="34" charset="0"/>
                <a:cs typeface="Calibri" pitchFamily="34" charset="0"/>
              </a:rPr>
              <a:t>to </a:t>
            </a:r>
          </a:p>
          <a:p>
            <a:r>
              <a:rPr lang="en-US" sz="2000" dirty="0" smtClean="0">
                <a:solidFill>
                  <a:srgbClr val="FFFFFF"/>
                </a:solidFill>
                <a:latin typeface="Calibri" pitchFamily="34" charset="0"/>
                <a:cs typeface="Calibri" pitchFamily="34" charset="0"/>
              </a:rPr>
              <a:t>Save”</a:t>
            </a:r>
            <a:endParaRPr lang="en-US" sz="2000" dirty="0">
              <a:solidFill>
                <a:srgbClr val="FFFFFF"/>
              </a:solidFill>
              <a:latin typeface="Calibri" pitchFamily="34" charset="0"/>
              <a:cs typeface="Calibri" pitchFamily="34" charset="0"/>
            </a:endParaRPr>
          </a:p>
        </p:txBody>
      </p:sp>
      <p:pic>
        <p:nvPicPr>
          <p:cNvPr id="2050"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8333" l="9442" r="89700"/>
                    </a14:imgEffect>
                  </a14:imgLayer>
                </a14:imgProps>
              </a:ext>
              <a:ext uri="{28A0092B-C50C-407E-A947-70E740481C1C}">
                <a14:useLocalDpi xmlns:a14="http://schemas.microsoft.com/office/drawing/2010/main" val="0"/>
              </a:ext>
            </a:extLst>
          </a:blip>
          <a:srcRect/>
          <a:stretch>
            <a:fillRect/>
          </a:stretch>
        </p:blipFill>
        <p:spPr bwMode="auto">
          <a:xfrm>
            <a:off x="312061" y="3607316"/>
            <a:ext cx="2219325"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16632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800" dirty="0" smtClean="0"/>
              <a:t>Choose the EC2 </a:t>
            </a:r>
            <a:r>
              <a:rPr lang="en-US" sz="2800" dirty="0"/>
              <a:t>instance type that best matches the resources required by the </a:t>
            </a:r>
            <a:r>
              <a:rPr lang="en-US" sz="2800" dirty="0" smtClean="0"/>
              <a:t>application</a:t>
            </a:r>
          </a:p>
          <a:p>
            <a:pPr lvl="1"/>
            <a:r>
              <a:rPr lang="en-US" sz="2400" dirty="0" smtClean="0"/>
              <a:t>Start with memory requirements and architecture type (32bit or 64-bit)</a:t>
            </a:r>
          </a:p>
          <a:p>
            <a:pPr lvl="1"/>
            <a:r>
              <a:rPr lang="en-US" sz="2400" dirty="0" smtClean="0"/>
              <a:t>Then choose the closest </a:t>
            </a:r>
            <a:r>
              <a:rPr lang="en-US" sz="2400" dirty="0"/>
              <a:t>number of virtual </a:t>
            </a:r>
            <a:r>
              <a:rPr lang="en-US" sz="2400" dirty="0" smtClean="0"/>
              <a:t>cores </a:t>
            </a:r>
            <a:r>
              <a:rPr lang="en-US" sz="2400" dirty="0" smtClean="0"/>
              <a:t>required</a:t>
            </a:r>
          </a:p>
          <a:p>
            <a:pPr lvl="1"/>
            <a:r>
              <a:rPr lang="en-US" sz="2400" u="sng" dirty="0" smtClean="0"/>
              <a:t>Then iterate based on actual performance!!</a:t>
            </a:r>
          </a:p>
          <a:p>
            <a:pPr marL="457200" lvl="1" indent="0">
              <a:buNone/>
            </a:pPr>
            <a:endParaRPr lang="en-US" sz="2400" dirty="0" smtClean="0"/>
          </a:p>
          <a:p>
            <a:r>
              <a:rPr lang="en-US" sz="2800" dirty="0" smtClean="0"/>
              <a:t>Scaling across AZs</a:t>
            </a:r>
          </a:p>
          <a:p>
            <a:pPr lvl="1"/>
            <a:r>
              <a:rPr lang="en-US" sz="2400" dirty="0"/>
              <a:t>Smaller sizes give more granularity for deploying to multiple </a:t>
            </a:r>
            <a:r>
              <a:rPr lang="en-US" sz="2400" dirty="0" smtClean="0"/>
              <a:t>AZs</a:t>
            </a:r>
          </a:p>
          <a:p>
            <a:pPr lvl="1"/>
            <a:endParaRPr lang="en-US" sz="2400" dirty="0" smtClean="0"/>
          </a:p>
          <a:p>
            <a:pPr lvl="1"/>
            <a:endParaRPr lang="en-US" sz="2400" dirty="0"/>
          </a:p>
        </p:txBody>
      </p:sp>
      <p:sp>
        <p:nvSpPr>
          <p:cNvPr id="5" name="Title 1"/>
          <p:cNvSpPr>
            <a:spLocks noGrp="1"/>
          </p:cNvSpPr>
          <p:nvPr>
            <p:ph type="title"/>
          </p:nvPr>
        </p:nvSpPr>
        <p:spPr>
          <a:xfrm>
            <a:off x="0" y="544385"/>
            <a:ext cx="8229600" cy="648997"/>
          </a:xfrm>
          <a:solidFill>
            <a:srgbClr val="F5B7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0000" tIns="108000" rIns="180000" bIns="108000" rtlCol="0" anchor="ctr">
            <a:spAutoFit/>
          </a:bodyPr>
          <a:lstStyle/>
          <a:p>
            <a:pPr marL="742950" lvl="1" indent="-285750" algn="r" defTabSz="457200" rtl="0" eaLnBrk="0" hangingPunct="0"/>
            <a:r>
              <a:rPr lang="en-US" sz="2800" b="1" kern="1200" dirty="0">
                <a:solidFill>
                  <a:schemeClr val="bg1"/>
                </a:solidFill>
                <a:latin typeface="Calibri" pitchFamily="34" charset="0"/>
                <a:ea typeface="+mn-ea"/>
                <a:cs typeface="Calibri" pitchFamily="34" charset="0"/>
              </a:rPr>
              <a:t>Optimize by choosing the Right Instance </a:t>
            </a:r>
            <a:r>
              <a:rPr lang="en-US" sz="2800" b="1" kern="1200" dirty="0" smtClean="0">
                <a:solidFill>
                  <a:schemeClr val="bg1"/>
                </a:solidFill>
                <a:latin typeface="Calibri" pitchFamily="34" charset="0"/>
                <a:ea typeface="+mn-ea"/>
                <a:cs typeface="Calibri" pitchFamily="34" charset="0"/>
              </a:rPr>
              <a:t>Type</a:t>
            </a:r>
            <a:endParaRPr lang="en-US" sz="2800" b="1" kern="1200" dirty="0">
              <a:solidFill>
                <a:schemeClr val="bg1"/>
              </a:solidFill>
              <a:latin typeface="Calibri" pitchFamily="34" charset="0"/>
              <a:ea typeface="+mn-ea"/>
              <a:cs typeface="Calibri" pitchFamily="34" charset="0"/>
            </a:endParaRPr>
          </a:p>
        </p:txBody>
      </p:sp>
    </p:spTree>
    <p:extLst>
      <p:ext uri="{BB962C8B-B14F-4D97-AF65-F5344CB8AC3E}">
        <p14:creationId xmlns:p14="http://schemas.microsoft.com/office/powerpoint/2010/main" val="93716466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Screen Shot 2013-01-24 at 8.47.0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48892"/>
          </a:xfrm>
          <a:prstGeom prst="rect">
            <a:avLst/>
          </a:prstGeom>
        </p:spPr>
      </p:pic>
    </p:spTree>
    <p:extLst>
      <p:ext uri="{BB962C8B-B14F-4D97-AF65-F5344CB8AC3E}">
        <p14:creationId xmlns:p14="http://schemas.microsoft.com/office/powerpoint/2010/main" val="38800212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6"/>
          <p:cNvSpPr txBox="1">
            <a:spLocks noChangeArrowheads="1"/>
          </p:cNvSpPr>
          <p:nvPr/>
        </p:nvSpPr>
        <p:spPr bwMode="auto">
          <a:xfrm>
            <a:off x="12700" y="636297"/>
            <a:ext cx="7048500" cy="648997"/>
          </a:xfrm>
          <a:prstGeom prst="rect">
            <a:avLst/>
          </a:prstGeom>
          <a:solidFill>
            <a:srgbClr val="F5B72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80000" tIns="108000" rIns="180000" bIns="10800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GB" sz="2800" b="1" dirty="0" smtClean="0">
                <a:solidFill>
                  <a:srgbClr val="FFFFFF"/>
                </a:solidFill>
                <a:latin typeface="Calibri" pitchFamily="34" charset="0"/>
                <a:cs typeface="Calibri" pitchFamily="34" charset="0"/>
              </a:rPr>
              <a:t>Your Best Option: Reserved + On-Demand</a:t>
            </a:r>
            <a:endParaRPr lang="en-US" sz="2800" b="1" dirty="0">
              <a:solidFill>
                <a:srgbClr val="FFFFFF"/>
              </a:solidFill>
              <a:latin typeface="Calibri" pitchFamily="34" charset="0"/>
              <a:cs typeface="Calibri" pitchFamily="34" charset="0"/>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693" y="2076963"/>
            <a:ext cx="8453183" cy="3969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020397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181600" y="3058854"/>
            <a:ext cx="502905" cy="54492"/>
            <a:chOff x="1590047" y="1011010"/>
            <a:chExt cx="502905" cy="54492"/>
          </a:xfrm>
        </p:grpSpPr>
        <p:sp>
          <p:nvSpPr>
            <p:cNvPr id="7" name="Straight Connector 3"/>
            <p:cNvSpPr/>
            <p:nvPr/>
          </p:nvSpPr>
          <p:spPr>
            <a:xfrm>
              <a:off x="1590047" y="1011010"/>
              <a:ext cx="502905" cy="54492"/>
            </a:xfrm>
            <a:custGeom>
              <a:avLst/>
              <a:gdLst/>
              <a:ahLst/>
              <a:cxnLst/>
              <a:rect l="0" t="0" r="0" b="0"/>
              <a:pathLst>
                <a:path>
                  <a:moveTo>
                    <a:pt x="0" y="27246"/>
                  </a:moveTo>
                  <a:lnTo>
                    <a:pt x="502905" y="27246"/>
                  </a:lnTo>
                </a:path>
              </a:pathLst>
            </a:custGeom>
            <a:noFill/>
          </p:spPr>
          <p:style>
            <a:lnRef idx="2">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8" name="Straight Connector 4"/>
            <p:cNvSpPr/>
            <p:nvPr/>
          </p:nvSpPr>
          <p:spPr>
            <a:xfrm>
              <a:off x="1828927" y="1025684"/>
              <a:ext cx="25145" cy="2514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p:txBody>
        </p:sp>
      </p:grpSp>
      <p:sp>
        <p:nvSpPr>
          <p:cNvPr id="3" name="Title 16"/>
          <p:cNvSpPr txBox="1">
            <a:spLocks/>
          </p:cNvSpPr>
          <p:nvPr/>
        </p:nvSpPr>
        <p:spPr>
          <a:xfrm>
            <a:off x="0" y="521639"/>
            <a:ext cx="7195930" cy="648997"/>
          </a:xfrm>
          <a:prstGeom prst="rect">
            <a:avLst/>
          </a:prstGeom>
          <a:solidFill>
            <a:srgbClr val="F6A400"/>
          </a:solidFill>
        </p:spPr>
        <p:txBody>
          <a:bodyPr vert="horz" wrap="square" lIns="180000" tIns="108000" rIns="180000" bIns="108000" rtlCol="0" anchor="ctr">
            <a:spAutoFit/>
          </a:bodyPr>
          <a:lstStyle>
            <a:lvl1pPr algn="r" defTabSz="914400">
              <a:spcBef>
                <a:spcPts val="0"/>
              </a:spcBef>
              <a:buNone/>
              <a:defRPr sz="2800" b="0" kern="0">
                <a:solidFill>
                  <a:prstClr val="white"/>
                </a:solidFill>
                <a:latin typeface="Calibri" pitchFamily="34" charset="0"/>
                <a:cs typeface="Calibri" pitchFamily="34" charset="0"/>
              </a:defRPr>
            </a:lvl1pPr>
          </a:lstStyle>
          <a:p>
            <a:r>
              <a:rPr lang="en-US" dirty="0" smtClean="0"/>
              <a:t>Save more when </a:t>
            </a:r>
            <a:r>
              <a:rPr lang="en-US" dirty="0"/>
              <a:t>you reserve</a:t>
            </a:r>
          </a:p>
        </p:txBody>
      </p:sp>
      <p:graphicFrame>
        <p:nvGraphicFramePr>
          <p:cNvPr id="2" name="Diagram 1"/>
          <p:cNvGraphicFramePr/>
          <p:nvPr>
            <p:extLst>
              <p:ext uri="{D42A27DB-BD31-4B8C-83A1-F6EECF244321}">
                <p14:modId xmlns:p14="http://schemas.microsoft.com/office/powerpoint/2010/main" val="1059195467"/>
              </p:ext>
            </p:extLst>
          </p:nvPr>
        </p:nvGraphicFramePr>
        <p:xfrm>
          <a:off x="494586" y="1650872"/>
          <a:ext cx="4687014" cy="28875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p:cNvGraphicFramePr/>
          <p:nvPr>
            <p:extLst>
              <p:ext uri="{D42A27DB-BD31-4B8C-83A1-F6EECF244321}">
                <p14:modId xmlns:p14="http://schemas.microsoft.com/office/powerpoint/2010/main" val="1346519721"/>
              </p:ext>
            </p:extLst>
          </p:nvPr>
        </p:nvGraphicFramePr>
        <p:xfrm>
          <a:off x="5181600" y="1868197"/>
          <a:ext cx="3962400" cy="238131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9" name="TextBox 8"/>
          <p:cNvSpPr txBox="1">
            <a:spLocks noChangeArrowheads="1"/>
          </p:cNvSpPr>
          <p:nvPr/>
        </p:nvSpPr>
        <p:spPr bwMode="auto">
          <a:xfrm>
            <a:off x="2354080" y="5626231"/>
            <a:ext cx="646901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3600" b="1" dirty="0" smtClean="0">
                <a:solidFill>
                  <a:schemeClr val="bg1"/>
                </a:solidFill>
              </a:rPr>
              <a:t>That’s </a:t>
            </a:r>
            <a:r>
              <a:rPr lang="en-US" sz="3600" b="1" i="1" dirty="0" smtClean="0">
                <a:solidFill>
                  <a:schemeClr val="bg1"/>
                </a:solidFill>
              </a:rPr>
              <a:t>½ a cent</a:t>
            </a:r>
            <a:r>
              <a:rPr lang="en-US" sz="3600" b="1" dirty="0" smtClean="0">
                <a:solidFill>
                  <a:schemeClr val="bg1"/>
                </a:solidFill>
              </a:rPr>
              <a:t> an hour…</a:t>
            </a:r>
            <a:endParaRPr lang="en-US" sz="1400" b="1" dirty="0">
              <a:solidFill>
                <a:schemeClr val="bg1"/>
              </a:solidFill>
            </a:endParaRPr>
          </a:p>
        </p:txBody>
      </p:sp>
      <p:cxnSp>
        <p:nvCxnSpPr>
          <p:cNvPr id="10" name="Straight Arrow Connector 9"/>
          <p:cNvCxnSpPr/>
          <p:nvPr/>
        </p:nvCxnSpPr>
        <p:spPr>
          <a:xfrm flipH="1" flipV="1">
            <a:off x="4439712" y="4538372"/>
            <a:ext cx="741888" cy="1243308"/>
          </a:xfrm>
          <a:prstGeom prst="straightConnector1">
            <a:avLst/>
          </a:prstGeom>
          <a:ln w="57150">
            <a:solidFill>
              <a:schemeClr val="bg1"/>
            </a:solidFill>
            <a:headEnd type="none" w="med" len="med"/>
            <a:tailEnd type="triangle" w="med" len="med"/>
          </a:ln>
          <a:effectLst>
            <a:outerShdw blurRad="50800" dist="38100" dir="8100000" algn="tr" rotWithShape="0">
              <a:prstClr val="black">
                <a:alpha val="40000"/>
              </a:prstClr>
            </a:outerShdw>
          </a:effectLst>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3692092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5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944387" y="177799"/>
            <a:ext cx="7891602" cy="4034157"/>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5" name="Table 4"/>
          <p:cNvGraphicFramePr>
            <a:graphicFrameLocks noGrp="1"/>
          </p:cNvGraphicFramePr>
          <p:nvPr>
            <p:extLst>
              <p:ext uri="{D42A27DB-BD31-4B8C-83A1-F6EECF244321}">
                <p14:modId xmlns:p14="http://schemas.microsoft.com/office/powerpoint/2010/main" val="3336903780"/>
              </p:ext>
            </p:extLst>
          </p:nvPr>
        </p:nvGraphicFramePr>
        <p:xfrm>
          <a:off x="347524" y="4552406"/>
          <a:ext cx="8443779" cy="2033458"/>
        </p:xfrm>
        <a:graphic>
          <a:graphicData uri="http://schemas.openxmlformats.org/drawingml/2006/table">
            <a:tbl>
              <a:tblPr firstRow="1" bandRow="1">
                <a:tableStyleId>{5C22544A-7EE6-4342-B048-85BDC9FD1C3A}</a:tableStyleId>
              </a:tblPr>
              <a:tblGrid>
                <a:gridCol w="1073489"/>
                <a:gridCol w="2079833"/>
                <a:gridCol w="2690948"/>
                <a:gridCol w="2599509"/>
              </a:tblGrid>
              <a:tr h="356329">
                <a:tc>
                  <a:txBody>
                    <a:bodyPr/>
                    <a:lstStyle/>
                    <a:p>
                      <a:r>
                        <a:rPr lang="en-US" sz="1600" dirty="0" smtClean="0">
                          <a:latin typeface="Calibri" pitchFamily="34" charset="0"/>
                          <a:cs typeface="Calibri" pitchFamily="34" charset="0"/>
                        </a:rPr>
                        <a:t>Utilization</a:t>
                      </a:r>
                      <a:endParaRPr lang="en-US" sz="1600" dirty="0">
                        <a:latin typeface="Calibri" pitchFamily="34" charset="0"/>
                        <a:cs typeface="Calibri" pitchFamily="34" charset="0"/>
                      </a:endParaRPr>
                    </a:p>
                  </a:txBody>
                  <a:tcPr/>
                </a:tc>
                <a:tc>
                  <a:txBody>
                    <a:bodyPr/>
                    <a:lstStyle/>
                    <a:p>
                      <a:r>
                        <a:rPr lang="en-US" sz="1600" dirty="0" smtClean="0">
                          <a:latin typeface="Calibri" pitchFamily="34" charset="0"/>
                          <a:cs typeface="Calibri" pitchFamily="34" charset="0"/>
                        </a:rPr>
                        <a:t>Sweet</a:t>
                      </a:r>
                      <a:r>
                        <a:rPr lang="en-US" sz="1600" baseline="0" dirty="0" smtClean="0">
                          <a:latin typeface="Calibri" pitchFamily="34" charset="0"/>
                          <a:cs typeface="Calibri" pitchFamily="34" charset="0"/>
                        </a:rPr>
                        <a:t> Spot</a:t>
                      </a:r>
                      <a:endParaRPr lang="en-US" sz="1600" dirty="0">
                        <a:latin typeface="Calibri" pitchFamily="34" charset="0"/>
                        <a:cs typeface="Calibri" pitchFamily="34" charset="0"/>
                      </a:endParaRPr>
                    </a:p>
                  </a:txBody>
                  <a:tcPr/>
                </a:tc>
                <a:tc>
                  <a:txBody>
                    <a:bodyPr/>
                    <a:lstStyle/>
                    <a:p>
                      <a:r>
                        <a:rPr lang="en-US" sz="1600" dirty="0" smtClean="0">
                          <a:latin typeface="Calibri" pitchFamily="34" charset="0"/>
                          <a:cs typeface="Calibri" pitchFamily="34" charset="0"/>
                        </a:rPr>
                        <a:t>Feature</a:t>
                      </a:r>
                      <a:endParaRPr lang="en-US" sz="1600" dirty="0">
                        <a:latin typeface="Calibri" pitchFamily="34" charset="0"/>
                        <a:cs typeface="Calibri" pitchFamily="34" charset="0"/>
                      </a:endParaRPr>
                    </a:p>
                  </a:txBody>
                  <a:tcPr/>
                </a:tc>
                <a:tc>
                  <a:txBody>
                    <a:bodyPr/>
                    <a:lstStyle/>
                    <a:p>
                      <a:r>
                        <a:rPr lang="en-US" sz="1600" b="1" dirty="0" smtClean="0">
                          <a:latin typeface="Calibri" pitchFamily="34" charset="0"/>
                          <a:cs typeface="Calibri" pitchFamily="34" charset="0"/>
                        </a:rPr>
                        <a:t>Savings over</a:t>
                      </a:r>
                      <a:r>
                        <a:rPr lang="en-US" sz="1600" b="1" baseline="0" dirty="0" smtClean="0">
                          <a:latin typeface="Calibri" pitchFamily="34" charset="0"/>
                          <a:cs typeface="Calibri" pitchFamily="34" charset="0"/>
                        </a:rPr>
                        <a:t> On-Demand</a:t>
                      </a:r>
                      <a:endParaRPr lang="en-US" sz="1600" b="1" dirty="0">
                        <a:latin typeface="Calibri" pitchFamily="34" charset="0"/>
                        <a:cs typeface="Calibri" pitchFamily="34" charset="0"/>
                      </a:endParaRPr>
                    </a:p>
                  </a:txBody>
                  <a:tcPr/>
                </a:tc>
              </a:tr>
              <a:tr h="356329">
                <a:tc>
                  <a:txBody>
                    <a:bodyPr/>
                    <a:lstStyle/>
                    <a:p>
                      <a:r>
                        <a:rPr lang="en-US" sz="1600" dirty="0" smtClean="0">
                          <a:latin typeface="Calibri" pitchFamily="34" charset="0"/>
                          <a:cs typeface="Calibri" pitchFamily="34" charset="0"/>
                        </a:rPr>
                        <a:t>&lt;10%</a:t>
                      </a:r>
                      <a:endParaRPr lang="en-US" sz="1600" dirty="0">
                        <a:latin typeface="Calibri" pitchFamily="34" charset="0"/>
                        <a:cs typeface="Calibri" pitchFamily="34" charset="0"/>
                      </a:endParaRPr>
                    </a:p>
                  </a:txBody>
                  <a:tcPr/>
                </a:tc>
                <a:tc>
                  <a:txBody>
                    <a:bodyPr/>
                    <a:lstStyle/>
                    <a:p>
                      <a:r>
                        <a:rPr lang="en-US" sz="1600" dirty="0" smtClean="0">
                          <a:latin typeface="Calibri" pitchFamily="34" charset="0"/>
                          <a:cs typeface="Calibri" pitchFamily="34" charset="0"/>
                        </a:rPr>
                        <a:t>On-Demand</a:t>
                      </a:r>
                      <a:endParaRPr lang="en-US" sz="1600" dirty="0">
                        <a:latin typeface="Calibri" pitchFamily="34" charset="0"/>
                        <a:cs typeface="Calibri" pitchFamily="34" charset="0"/>
                      </a:endParaRPr>
                    </a:p>
                  </a:txBody>
                  <a:tcPr/>
                </a:tc>
                <a:tc>
                  <a:txBody>
                    <a:bodyPr/>
                    <a:lstStyle/>
                    <a:p>
                      <a:r>
                        <a:rPr lang="en-US" sz="1600" dirty="0" smtClean="0">
                          <a:latin typeface="Calibri" pitchFamily="34" charset="0"/>
                          <a:cs typeface="Calibri" pitchFamily="34" charset="0"/>
                        </a:rPr>
                        <a:t>No Upfront Commitment</a:t>
                      </a:r>
                      <a:endParaRPr lang="en-US" sz="1600" dirty="0">
                        <a:latin typeface="Calibri" pitchFamily="34" charset="0"/>
                        <a:cs typeface="Calibri" pitchFamily="34" charset="0"/>
                      </a:endParaRPr>
                    </a:p>
                  </a:txBody>
                  <a:tcPr/>
                </a:tc>
                <a:tc>
                  <a:txBody>
                    <a:bodyPr/>
                    <a:lstStyle/>
                    <a:p>
                      <a:endParaRPr lang="en-US" sz="1600" b="1" dirty="0">
                        <a:latin typeface="Calibri" pitchFamily="34" charset="0"/>
                        <a:cs typeface="Calibri" pitchFamily="34" charset="0"/>
                      </a:endParaRPr>
                    </a:p>
                  </a:txBody>
                  <a:tcPr/>
                </a:tc>
              </a:tr>
              <a:tr h="370840">
                <a:tc>
                  <a:txBody>
                    <a:bodyPr/>
                    <a:lstStyle/>
                    <a:p>
                      <a:r>
                        <a:rPr lang="en-US" sz="1600" dirty="0" smtClean="0">
                          <a:latin typeface="Calibri" pitchFamily="34" charset="0"/>
                          <a:cs typeface="Calibri" pitchFamily="34" charset="0"/>
                        </a:rPr>
                        <a:t>10% - 40%</a:t>
                      </a:r>
                      <a:endParaRPr lang="en-US" sz="1600" dirty="0">
                        <a:latin typeface="Calibri" pitchFamily="34" charset="0"/>
                        <a:cs typeface="Calibri" pitchFamily="34" charset="0"/>
                      </a:endParaRPr>
                    </a:p>
                  </a:txBody>
                  <a:tcPr/>
                </a:tc>
                <a:tc>
                  <a:txBody>
                    <a:bodyPr/>
                    <a:lstStyle/>
                    <a:p>
                      <a:r>
                        <a:rPr lang="en-US" sz="1600" dirty="0" smtClean="0">
                          <a:latin typeface="Calibri" pitchFamily="34" charset="0"/>
                          <a:cs typeface="Calibri" pitchFamily="34" charset="0"/>
                        </a:rPr>
                        <a:t>Light Utilization</a:t>
                      </a:r>
                      <a:r>
                        <a:rPr lang="en-US" sz="1600" baseline="0" dirty="0" smtClean="0">
                          <a:latin typeface="Calibri" pitchFamily="34" charset="0"/>
                          <a:cs typeface="Calibri" pitchFamily="34" charset="0"/>
                        </a:rPr>
                        <a:t> RI</a:t>
                      </a:r>
                      <a:endParaRPr lang="en-US" sz="1600" dirty="0">
                        <a:latin typeface="Calibri" pitchFamily="34" charset="0"/>
                        <a:cs typeface="Calibri" pitchFamily="34" charset="0"/>
                      </a:endParaRPr>
                    </a:p>
                  </a:txBody>
                  <a:tcPr/>
                </a:tc>
                <a:tc>
                  <a:txBody>
                    <a:bodyPr/>
                    <a:lstStyle/>
                    <a:p>
                      <a:r>
                        <a:rPr lang="en-US" sz="1600" dirty="0" smtClean="0">
                          <a:latin typeface="Calibri" pitchFamily="34" charset="0"/>
                          <a:cs typeface="Calibri" pitchFamily="34" charset="0"/>
                        </a:rPr>
                        <a:t>Ideal for Disaster Recovery</a:t>
                      </a:r>
                      <a:endParaRPr lang="en-US" sz="1600" dirty="0">
                        <a:latin typeface="Calibri" pitchFamily="34" charset="0"/>
                        <a:cs typeface="Calibri" pitchFamily="34" charset="0"/>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smtClean="0">
                          <a:latin typeface="Calibri" pitchFamily="34" charset="0"/>
                          <a:cs typeface="Calibri" pitchFamily="34" charset="0"/>
                        </a:rPr>
                        <a:t>Up to 56% (3-Year)</a:t>
                      </a:r>
                    </a:p>
                  </a:txBody>
                  <a:tcPr/>
                </a:tc>
              </a:tr>
              <a:tr h="370840">
                <a:tc>
                  <a:txBody>
                    <a:bodyPr/>
                    <a:lstStyle/>
                    <a:p>
                      <a:r>
                        <a:rPr lang="en-US" sz="1600" dirty="0" smtClean="0">
                          <a:latin typeface="Calibri" pitchFamily="34" charset="0"/>
                          <a:cs typeface="Calibri" pitchFamily="34" charset="0"/>
                        </a:rPr>
                        <a:t>40% - 75%</a:t>
                      </a:r>
                      <a:endParaRPr lang="en-US" sz="1600" dirty="0">
                        <a:latin typeface="Calibri" pitchFamily="34" charset="0"/>
                        <a:cs typeface="Calibri" pitchFamily="34" charset="0"/>
                      </a:endParaRPr>
                    </a:p>
                  </a:txBody>
                  <a:tcPr/>
                </a:tc>
                <a:tc>
                  <a:txBody>
                    <a:bodyPr/>
                    <a:lstStyle/>
                    <a:p>
                      <a:r>
                        <a:rPr lang="en-US" sz="1600" dirty="0" smtClean="0">
                          <a:latin typeface="Calibri" pitchFamily="34" charset="0"/>
                          <a:cs typeface="Calibri" pitchFamily="34" charset="0"/>
                        </a:rPr>
                        <a:t>Medium</a:t>
                      </a:r>
                      <a:r>
                        <a:rPr lang="en-US" sz="1600" baseline="0" dirty="0" smtClean="0">
                          <a:latin typeface="Calibri" pitchFamily="34" charset="0"/>
                          <a:cs typeface="Calibri" pitchFamily="34" charset="0"/>
                        </a:rPr>
                        <a:t> Utilization RI</a:t>
                      </a:r>
                      <a:endParaRPr lang="en-US" sz="1600" dirty="0">
                        <a:latin typeface="Calibri" pitchFamily="34" charset="0"/>
                        <a:cs typeface="Calibri" pitchFamily="34" charset="0"/>
                      </a:endParaRPr>
                    </a:p>
                  </a:txBody>
                  <a:tcPr/>
                </a:tc>
                <a:tc>
                  <a:txBody>
                    <a:bodyPr/>
                    <a:lstStyle/>
                    <a:p>
                      <a:r>
                        <a:rPr lang="en-US" sz="1600" dirty="0" smtClean="0">
                          <a:latin typeface="Calibri" pitchFamily="34" charset="0"/>
                          <a:cs typeface="Calibri" pitchFamily="34" charset="0"/>
                        </a:rPr>
                        <a:t>Standard</a:t>
                      </a:r>
                      <a:r>
                        <a:rPr lang="en-US" sz="1600" baseline="0" dirty="0" smtClean="0">
                          <a:latin typeface="Calibri" pitchFamily="34" charset="0"/>
                          <a:cs typeface="Calibri" pitchFamily="34" charset="0"/>
                        </a:rPr>
                        <a:t> Reserved Capacity</a:t>
                      </a:r>
                      <a:endParaRPr lang="en-US" sz="1600" dirty="0">
                        <a:latin typeface="Calibri" pitchFamily="34" charset="0"/>
                        <a:cs typeface="Calibri" pitchFamily="34" charset="0"/>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smtClean="0">
                          <a:latin typeface="Calibri" pitchFamily="34" charset="0"/>
                          <a:cs typeface="Calibri" pitchFamily="34" charset="0"/>
                        </a:rPr>
                        <a:t>Up to 66% (3-Year)</a:t>
                      </a:r>
                    </a:p>
                  </a:txBody>
                  <a:tcPr/>
                </a:tc>
              </a:tr>
              <a:tr h="370840">
                <a:tc>
                  <a:txBody>
                    <a:bodyPr/>
                    <a:lstStyle/>
                    <a:p>
                      <a:r>
                        <a:rPr lang="en-US" sz="1600" dirty="0" smtClean="0">
                          <a:latin typeface="Calibri" pitchFamily="34" charset="0"/>
                          <a:cs typeface="Calibri" pitchFamily="34" charset="0"/>
                        </a:rPr>
                        <a:t>&gt;75%</a:t>
                      </a:r>
                      <a:endParaRPr lang="en-US" sz="1600" dirty="0">
                        <a:latin typeface="Calibri" pitchFamily="34" charset="0"/>
                        <a:cs typeface="Calibri" pitchFamily="34" charset="0"/>
                      </a:endParaRPr>
                    </a:p>
                  </a:txBody>
                  <a:tcPr/>
                </a:tc>
                <a:tc>
                  <a:txBody>
                    <a:bodyPr/>
                    <a:lstStyle/>
                    <a:p>
                      <a:r>
                        <a:rPr lang="en-US" sz="1600" dirty="0" smtClean="0">
                          <a:latin typeface="Calibri" pitchFamily="34" charset="0"/>
                          <a:cs typeface="Calibri" pitchFamily="34" charset="0"/>
                        </a:rPr>
                        <a:t>Heavy Utilization RI</a:t>
                      </a:r>
                      <a:endParaRPr lang="en-US" sz="1600" dirty="0">
                        <a:latin typeface="Calibri" pitchFamily="34" charset="0"/>
                        <a:cs typeface="Calibri" pitchFamily="34" charset="0"/>
                      </a:endParaRPr>
                    </a:p>
                  </a:txBody>
                  <a:tcPr/>
                </a:tc>
                <a:tc>
                  <a:txBody>
                    <a:bodyPr/>
                    <a:lstStyle/>
                    <a:p>
                      <a:r>
                        <a:rPr lang="en-US" sz="1600" dirty="0" smtClean="0">
                          <a:latin typeface="Calibri" pitchFamily="34" charset="0"/>
                          <a:cs typeface="Calibri" pitchFamily="34" charset="0"/>
                        </a:rPr>
                        <a:t>Lowest Total</a:t>
                      </a:r>
                      <a:r>
                        <a:rPr lang="en-US" sz="1600" baseline="0" dirty="0" smtClean="0">
                          <a:latin typeface="Calibri" pitchFamily="34" charset="0"/>
                          <a:cs typeface="Calibri" pitchFamily="34" charset="0"/>
                        </a:rPr>
                        <a:t> </a:t>
                      </a:r>
                      <a:r>
                        <a:rPr lang="en-US" sz="1600" dirty="0" smtClean="0">
                          <a:latin typeface="Calibri" pitchFamily="34" charset="0"/>
                          <a:cs typeface="Calibri" pitchFamily="34" charset="0"/>
                        </a:rPr>
                        <a:t>Cost </a:t>
                      </a:r>
                    </a:p>
                    <a:p>
                      <a:r>
                        <a:rPr lang="en-US" sz="1600" dirty="0" smtClean="0">
                          <a:latin typeface="Calibri" pitchFamily="34" charset="0"/>
                          <a:cs typeface="Calibri" pitchFamily="34" charset="0"/>
                        </a:rPr>
                        <a:t>Ideal for Baseline Servers</a:t>
                      </a:r>
                      <a:endParaRPr lang="en-US" sz="1600" dirty="0">
                        <a:latin typeface="Calibri" pitchFamily="34" charset="0"/>
                        <a:cs typeface="Calibri" pitchFamily="34" charset="0"/>
                      </a:endParaRPr>
                    </a:p>
                  </a:txBody>
                  <a:tcPr/>
                </a:tc>
                <a:tc>
                  <a:txBody>
                    <a:bodyPr/>
                    <a:lstStyle/>
                    <a:p>
                      <a:r>
                        <a:rPr lang="en-US" sz="1600" b="1" dirty="0" smtClean="0">
                          <a:latin typeface="Calibri" pitchFamily="34" charset="0"/>
                          <a:cs typeface="Calibri" pitchFamily="34" charset="0"/>
                        </a:rPr>
                        <a:t>Up to 71%</a:t>
                      </a:r>
                      <a:r>
                        <a:rPr lang="en-US" sz="1600" b="1" baseline="0" dirty="0" smtClean="0">
                          <a:latin typeface="Calibri" pitchFamily="34" charset="0"/>
                          <a:cs typeface="Calibri" pitchFamily="34" charset="0"/>
                        </a:rPr>
                        <a:t> (3-Year)</a:t>
                      </a:r>
                      <a:endParaRPr lang="en-US" sz="1600" b="1" dirty="0">
                        <a:latin typeface="Calibri" pitchFamily="34" charset="0"/>
                        <a:cs typeface="Calibri" pitchFamily="34" charset="0"/>
                      </a:endParaRPr>
                    </a:p>
                  </a:txBody>
                  <a:tcPr/>
                </a:tc>
              </a:tr>
            </a:tbl>
          </a:graphicData>
        </a:graphic>
      </p:graphicFrame>
      <p:graphicFrame>
        <p:nvGraphicFramePr>
          <p:cNvPr id="8" name="Chart 7"/>
          <p:cNvGraphicFramePr>
            <a:graphicFrameLocks/>
          </p:cNvGraphicFramePr>
          <p:nvPr>
            <p:extLst>
              <p:ext uri="{D42A27DB-BD31-4B8C-83A1-F6EECF244321}">
                <p14:modId xmlns:p14="http://schemas.microsoft.com/office/powerpoint/2010/main" val="101366218"/>
              </p:ext>
            </p:extLst>
          </p:nvPr>
        </p:nvGraphicFramePr>
        <p:xfrm>
          <a:off x="546100" y="177800"/>
          <a:ext cx="7797800" cy="4203700"/>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2"/>
          <p:cNvSpPr txBox="1"/>
          <p:nvPr/>
        </p:nvSpPr>
        <p:spPr>
          <a:xfrm>
            <a:off x="1612900" y="293471"/>
            <a:ext cx="4343400" cy="530658"/>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400" b="1" dirty="0"/>
              <a:t>m2.xlarge</a:t>
            </a:r>
            <a:r>
              <a:rPr lang="en-US" sz="1400" b="1" baseline="0" dirty="0"/>
              <a:t> running Linux in US-East Region </a:t>
            </a:r>
          </a:p>
          <a:p>
            <a:r>
              <a:rPr lang="en-US" sz="1400" b="1" baseline="0" dirty="0" smtClean="0"/>
              <a:t>over 3 Year period</a:t>
            </a:r>
            <a:endParaRPr lang="en-US" sz="1400" b="1" dirty="0"/>
          </a:p>
        </p:txBody>
      </p:sp>
      <p:sp>
        <p:nvSpPr>
          <p:cNvPr id="6" name="Title 16"/>
          <p:cNvSpPr txBox="1">
            <a:spLocks/>
          </p:cNvSpPr>
          <p:nvPr/>
        </p:nvSpPr>
        <p:spPr>
          <a:xfrm>
            <a:off x="6879376" y="417392"/>
            <a:ext cx="2277687" cy="1079884"/>
          </a:xfrm>
          <a:prstGeom prst="rect">
            <a:avLst/>
          </a:prstGeom>
          <a:solidFill>
            <a:srgbClr val="F6A400"/>
          </a:solidFill>
        </p:spPr>
        <p:txBody>
          <a:bodyPr vert="horz" wrap="square" lIns="180000" tIns="108000" rIns="180000" bIns="108000" rtlCol="0" anchor="ctr">
            <a:spAutoFit/>
          </a:bodyPr>
          <a:lstStyle>
            <a:lvl1pPr algn="r" defTabSz="914400">
              <a:spcBef>
                <a:spcPts val="0"/>
              </a:spcBef>
              <a:buNone/>
              <a:defRPr sz="2800" b="0" kern="0">
                <a:solidFill>
                  <a:prstClr val="white"/>
                </a:solidFill>
                <a:latin typeface="Calibri" pitchFamily="34" charset="0"/>
                <a:cs typeface="Calibri" pitchFamily="34" charset="0"/>
              </a:defRPr>
            </a:lvl1pPr>
          </a:lstStyle>
          <a:p>
            <a:pPr algn="l"/>
            <a:r>
              <a:rPr lang="en-US" dirty="0" smtClean="0"/>
              <a:t>Break-even point</a:t>
            </a:r>
            <a:endParaRPr lang="en-US" dirty="0"/>
          </a:p>
        </p:txBody>
      </p:sp>
    </p:spTree>
    <p:extLst>
      <p:ext uri="{BB962C8B-B14F-4D97-AF65-F5344CB8AC3E}">
        <p14:creationId xmlns:p14="http://schemas.microsoft.com/office/powerpoint/2010/main" val="413909096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21640"/>
            <a:ext cx="6832600" cy="648997"/>
          </a:xfrm>
          <a:solidFill>
            <a:srgbClr val="F6A400"/>
          </a:solidFill>
        </p:spPr>
        <p:txBody>
          <a:bodyPr vert="horz" wrap="square" lIns="180000" tIns="108000" rIns="180000" bIns="108000" rtlCol="0" anchor="ctr">
            <a:spAutoFit/>
          </a:bodyPr>
          <a:lstStyle/>
          <a:p>
            <a:pPr algn="r" defTabSz="914400">
              <a:spcBef>
                <a:spcPts val="0"/>
              </a:spcBef>
            </a:pPr>
            <a:r>
              <a:rPr lang="en-US" sz="2800" b="0" kern="0" dirty="0">
                <a:solidFill>
                  <a:prstClr val="white"/>
                </a:solidFill>
                <a:ea typeface="+mn-ea"/>
              </a:rPr>
              <a:t>Recommendations</a:t>
            </a:r>
          </a:p>
        </p:txBody>
      </p:sp>
      <p:sp>
        <p:nvSpPr>
          <p:cNvPr id="5" name="Content Placeholder 4"/>
          <p:cNvSpPr>
            <a:spLocks noGrp="1"/>
          </p:cNvSpPr>
          <p:nvPr>
            <p:ph idx="1"/>
          </p:nvPr>
        </p:nvSpPr>
        <p:spPr>
          <a:xfrm>
            <a:off x="457200" y="1600201"/>
            <a:ext cx="8229600" cy="5125277"/>
          </a:xfrm>
        </p:spPr>
        <p:txBody>
          <a:bodyPr>
            <a:normAutofit fontScale="92500" lnSpcReduction="10000"/>
          </a:bodyPr>
          <a:lstStyle/>
          <a:p>
            <a:r>
              <a:rPr lang="en-US" dirty="0" smtClean="0"/>
              <a:t>Steady State Usage Pattern</a:t>
            </a:r>
          </a:p>
          <a:p>
            <a:pPr lvl="1"/>
            <a:r>
              <a:rPr lang="en-US" dirty="0" smtClean="0"/>
              <a:t>For 100% utilization</a:t>
            </a:r>
          </a:p>
          <a:p>
            <a:pPr lvl="2"/>
            <a:r>
              <a:rPr lang="en-US" dirty="0" smtClean="0"/>
              <a:t>If you plan on running for at least 6 months, invest in RI for 1-year term</a:t>
            </a:r>
          </a:p>
          <a:p>
            <a:pPr lvl="2"/>
            <a:r>
              <a:rPr lang="en-US" dirty="0"/>
              <a:t>If you plan on running for at least </a:t>
            </a:r>
            <a:r>
              <a:rPr lang="en-US" dirty="0" smtClean="0"/>
              <a:t>8.7 months, invest in RI for 3-year </a:t>
            </a:r>
            <a:r>
              <a:rPr lang="en-US" dirty="0" smtClean="0"/>
              <a:t>term</a:t>
            </a:r>
          </a:p>
          <a:p>
            <a:pPr lvl="2"/>
            <a:endParaRPr lang="en-US" dirty="0" smtClean="0"/>
          </a:p>
          <a:p>
            <a:r>
              <a:rPr lang="en-US" dirty="0" smtClean="0"/>
              <a:t>Spiky Predictable Usage Pattern</a:t>
            </a:r>
          </a:p>
          <a:p>
            <a:pPr lvl="1"/>
            <a:r>
              <a:rPr lang="en-US" dirty="0" smtClean="0"/>
              <a:t>Baseline</a:t>
            </a:r>
          </a:p>
          <a:p>
            <a:pPr lvl="2"/>
            <a:r>
              <a:rPr lang="en-US" dirty="0" smtClean="0"/>
              <a:t>3-Year Heavy RI (for maximum savings over on-demand)</a:t>
            </a:r>
          </a:p>
          <a:p>
            <a:pPr lvl="2"/>
            <a:r>
              <a:rPr lang="en-US" dirty="0" smtClean="0"/>
              <a:t>1-Year Light RI (for lowest upfront commitment) + savings over on-demand</a:t>
            </a:r>
          </a:p>
          <a:p>
            <a:pPr lvl="1"/>
            <a:r>
              <a:rPr lang="en-US" dirty="0" smtClean="0"/>
              <a:t>Peak: On-</a:t>
            </a:r>
            <a:r>
              <a:rPr lang="en-US" dirty="0" smtClean="0"/>
              <a:t>Demand</a:t>
            </a:r>
          </a:p>
          <a:p>
            <a:pPr lvl="1"/>
            <a:endParaRPr lang="en-US" dirty="0" smtClean="0"/>
          </a:p>
          <a:p>
            <a:r>
              <a:rPr lang="en-US" dirty="0" smtClean="0"/>
              <a:t>Uncertain and unpredictable Usage Pattern</a:t>
            </a:r>
          </a:p>
          <a:p>
            <a:pPr lvl="1"/>
            <a:r>
              <a:rPr lang="en-US" dirty="0" smtClean="0"/>
              <a:t>Baseline: 3-Year Heavy RIs</a:t>
            </a:r>
          </a:p>
          <a:p>
            <a:pPr lvl="1"/>
            <a:r>
              <a:rPr lang="en-US" dirty="0" smtClean="0"/>
              <a:t>Median: 1-Year or 3-Year Light RIs</a:t>
            </a:r>
          </a:p>
          <a:p>
            <a:pPr lvl="1"/>
            <a:r>
              <a:rPr lang="en-US" dirty="0" smtClean="0"/>
              <a:t>Peak: On-Demand</a:t>
            </a:r>
          </a:p>
        </p:txBody>
      </p:sp>
    </p:spTree>
    <p:extLst>
      <p:ext uri="{BB962C8B-B14F-4D97-AF65-F5344CB8AC3E}">
        <p14:creationId xmlns:p14="http://schemas.microsoft.com/office/powerpoint/2010/main" val="315826616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480364"/>
            <a:ext cx="8229600" cy="648997"/>
          </a:xfrm>
          <a:solidFill>
            <a:srgbClr val="F6A400"/>
          </a:solidFill>
        </p:spPr>
        <p:txBody>
          <a:bodyPr vert="horz" wrap="square" lIns="180000" tIns="108000" rIns="180000" bIns="108000" rtlCol="0" anchor="ctr">
            <a:spAutoFit/>
          </a:bodyPr>
          <a:lstStyle/>
          <a:p>
            <a:pPr algn="r" defTabSz="914400">
              <a:spcBef>
                <a:spcPts val="0"/>
              </a:spcBef>
            </a:pPr>
            <a:r>
              <a:rPr lang="en-US" sz="2800" b="0" kern="0" dirty="0">
                <a:solidFill>
                  <a:prstClr val="white"/>
                </a:solidFill>
                <a:ea typeface="+mn-ea"/>
              </a:rPr>
              <a:t>Example: Simple 3-Tier Web Application</a:t>
            </a:r>
          </a:p>
        </p:txBody>
      </p:sp>
      <p:graphicFrame>
        <p:nvGraphicFramePr>
          <p:cNvPr id="2" name="Table 1"/>
          <p:cNvGraphicFramePr>
            <a:graphicFrameLocks noGrp="1"/>
          </p:cNvGraphicFramePr>
          <p:nvPr>
            <p:extLst>
              <p:ext uri="{D42A27DB-BD31-4B8C-83A1-F6EECF244321}">
                <p14:modId xmlns:p14="http://schemas.microsoft.com/office/powerpoint/2010/main" val="748938202"/>
              </p:ext>
            </p:extLst>
          </p:nvPr>
        </p:nvGraphicFramePr>
        <p:xfrm>
          <a:off x="365760" y="1828801"/>
          <a:ext cx="8308339" cy="3040221"/>
        </p:xfrm>
        <a:graphic>
          <a:graphicData uri="http://schemas.openxmlformats.org/drawingml/2006/table">
            <a:tbl>
              <a:tblPr firstRow="1" firstCol="1" bandRow="1">
                <a:tableStyleId>{5C22544A-7EE6-4342-B048-85BDC9FD1C3A}</a:tableStyleId>
              </a:tblPr>
              <a:tblGrid>
                <a:gridCol w="1729047"/>
                <a:gridCol w="1363288"/>
                <a:gridCol w="1330036"/>
                <a:gridCol w="1828800"/>
                <a:gridCol w="2057168"/>
              </a:tblGrid>
              <a:tr h="669783">
                <a:tc>
                  <a:txBody>
                    <a:bodyPr/>
                    <a:lstStyle/>
                    <a:p>
                      <a:pPr marL="0" marR="0" algn="r">
                        <a:spcBef>
                          <a:spcPts val="0"/>
                        </a:spcBef>
                        <a:spcAft>
                          <a:spcPts val="0"/>
                        </a:spcAft>
                      </a:pPr>
                      <a:r>
                        <a:rPr lang="en-US" sz="2400" kern="1400" dirty="0">
                          <a:effectLst/>
                          <a:latin typeface="Calibri" pitchFamily="34" charset="0"/>
                          <a:cs typeface="Calibri" pitchFamily="34" charset="0"/>
                        </a:rPr>
                        <a:t>Description</a:t>
                      </a:r>
                      <a:endParaRPr lang="en-US" sz="2400" kern="1400" dirty="0">
                        <a:solidFill>
                          <a:srgbClr val="262626"/>
                        </a:solidFill>
                        <a:effectLst/>
                        <a:latin typeface="Calibri" pitchFamily="34" charset="0"/>
                        <a:ea typeface="Times New Roman"/>
                        <a:cs typeface="Calibri" pitchFamily="34" charset="0"/>
                      </a:endParaRPr>
                    </a:p>
                  </a:txBody>
                  <a:tcPr marL="68580" marR="68580" marT="0" marB="0"/>
                </a:tc>
                <a:tc>
                  <a:txBody>
                    <a:bodyPr/>
                    <a:lstStyle/>
                    <a:p>
                      <a:pPr marL="0" marR="0" algn="ctr">
                        <a:spcBef>
                          <a:spcPts val="0"/>
                        </a:spcBef>
                        <a:spcAft>
                          <a:spcPts val="0"/>
                        </a:spcAft>
                      </a:pPr>
                      <a:r>
                        <a:rPr lang="en-US" sz="2400" kern="1400" dirty="0">
                          <a:effectLst/>
                          <a:latin typeface="Calibri" pitchFamily="34" charset="0"/>
                          <a:cs typeface="Calibri" pitchFamily="34" charset="0"/>
                        </a:rPr>
                        <a:t>Option 1</a:t>
                      </a:r>
                      <a:endParaRPr lang="en-US" sz="2400" kern="1400" dirty="0">
                        <a:solidFill>
                          <a:srgbClr val="262626"/>
                        </a:solidFill>
                        <a:effectLst/>
                        <a:latin typeface="Calibri" pitchFamily="34" charset="0"/>
                        <a:ea typeface="Times New Roman"/>
                        <a:cs typeface="Calibri" pitchFamily="34" charset="0"/>
                      </a:endParaRPr>
                    </a:p>
                  </a:txBody>
                  <a:tcPr marL="68580" marR="68580" marT="0" marB="0"/>
                </a:tc>
                <a:tc>
                  <a:txBody>
                    <a:bodyPr/>
                    <a:lstStyle/>
                    <a:p>
                      <a:pPr marL="0" marR="0" algn="ctr">
                        <a:spcBef>
                          <a:spcPts val="0"/>
                        </a:spcBef>
                        <a:spcAft>
                          <a:spcPts val="0"/>
                        </a:spcAft>
                      </a:pPr>
                      <a:r>
                        <a:rPr lang="en-US" sz="2400" kern="1400" dirty="0">
                          <a:effectLst/>
                          <a:latin typeface="Calibri" pitchFamily="34" charset="0"/>
                          <a:cs typeface="Calibri" pitchFamily="34" charset="0"/>
                        </a:rPr>
                        <a:t>Option 2</a:t>
                      </a:r>
                      <a:endParaRPr lang="en-US" sz="2400" kern="1400" dirty="0">
                        <a:solidFill>
                          <a:srgbClr val="262626"/>
                        </a:solidFill>
                        <a:effectLst/>
                        <a:latin typeface="Calibri" pitchFamily="34" charset="0"/>
                        <a:ea typeface="Times New Roman"/>
                        <a:cs typeface="Calibri" pitchFamily="34" charset="0"/>
                      </a:endParaRPr>
                    </a:p>
                  </a:txBody>
                  <a:tcPr marL="68580" marR="68580" marT="0" marB="0"/>
                </a:tc>
                <a:tc>
                  <a:txBody>
                    <a:bodyPr/>
                    <a:lstStyle/>
                    <a:p>
                      <a:pPr marL="0" marR="0" algn="ctr">
                        <a:spcBef>
                          <a:spcPts val="0"/>
                        </a:spcBef>
                        <a:spcAft>
                          <a:spcPts val="0"/>
                        </a:spcAft>
                      </a:pPr>
                      <a:r>
                        <a:rPr lang="en-US" sz="2400" kern="1400" dirty="0">
                          <a:effectLst/>
                          <a:latin typeface="Calibri" pitchFamily="34" charset="0"/>
                          <a:cs typeface="Calibri" pitchFamily="34" charset="0"/>
                        </a:rPr>
                        <a:t>Option 3</a:t>
                      </a:r>
                      <a:endParaRPr lang="en-US" sz="2400" kern="1400" dirty="0">
                        <a:solidFill>
                          <a:srgbClr val="262626"/>
                        </a:solidFill>
                        <a:effectLst/>
                        <a:latin typeface="Calibri" pitchFamily="34" charset="0"/>
                        <a:ea typeface="Times New Roman"/>
                        <a:cs typeface="Calibri" pitchFamily="34" charset="0"/>
                      </a:endParaRPr>
                    </a:p>
                  </a:txBody>
                  <a:tcPr marL="68580" marR="68580" marT="0" marB="0"/>
                </a:tc>
                <a:tc>
                  <a:txBody>
                    <a:bodyPr/>
                    <a:lstStyle/>
                    <a:p>
                      <a:pPr marL="0" marR="0" algn="ctr">
                        <a:spcBef>
                          <a:spcPts val="0"/>
                        </a:spcBef>
                        <a:spcAft>
                          <a:spcPts val="0"/>
                        </a:spcAft>
                      </a:pPr>
                      <a:r>
                        <a:rPr lang="en-US" sz="2400" kern="1400" dirty="0">
                          <a:effectLst/>
                          <a:latin typeface="Calibri" pitchFamily="34" charset="0"/>
                          <a:cs typeface="Calibri" pitchFamily="34" charset="0"/>
                        </a:rPr>
                        <a:t>Option 4</a:t>
                      </a:r>
                      <a:endParaRPr lang="en-US" sz="2400" kern="1400" dirty="0">
                        <a:solidFill>
                          <a:srgbClr val="262626"/>
                        </a:solidFill>
                        <a:effectLst/>
                        <a:latin typeface="Calibri" pitchFamily="34" charset="0"/>
                        <a:ea typeface="Times New Roman"/>
                        <a:cs typeface="Calibri" pitchFamily="34" charset="0"/>
                      </a:endParaRPr>
                    </a:p>
                  </a:txBody>
                  <a:tcPr marL="68580" marR="68580" marT="0" marB="0"/>
                </a:tc>
              </a:tr>
              <a:tr h="790146">
                <a:tc>
                  <a:txBody>
                    <a:bodyPr/>
                    <a:lstStyle/>
                    <a:p>
                      <a:pPr marL="0" marR="0" algn="r">
                        <a:spcBef>
                          <a:spcPts val="0"/>
                        </a:spcBef>
                        <a:spcAft>
                          <a:spcPts val="0"/>
                        </a:spcAft>
                      </a:pPr>
                      <a:r>
                        <a:rPr lang="en-US" sz="1600" kern="1400" dirty="0" smtClean="0">
                          <a:effectLst/>
                          <a:latin typeface="Calibri" pitchFamily="34" charset="0"/>
                          <a:cs typeface="Calibri" pitchFamily="34" charset="0"/>
                        </a:rPr>
                        <a:t>2 Web </a:t>
                      </a:r>
                      <a:r>
                        <a:rPr lang="en-US" sz="1600" kern="1400" dirty="0">
                          <a:effectLst/>
                          <a:latin typeface="Calibri" pitchFamily="34" charset="0"/>
                          <a:cs typeface="Calibri" pitchFamily="34" charset="0"/>
                        </a:rPr>
                        <a:t>servers</a:t>
                      </a:r>
                      <a:endParaRPr lang="en-US" sz="1600" kern="1400" dirty="0">
                        <a:solidFill>
                          <a:srgbClr val="262626"/>
                        </a:solidFill>
                        <a:effectLst/>
                        <a:latin typeface="Calibri" pitchFamily="34" charset="0"/>
                        <a:ea typeface="Times New Roman"/>
                        <a:cs typeface="Calibri" pitchFamily="34" charset="0"/>
                      </a:endParaRPr>
                    </a:p>
                  </a:txBody>
                  <a:tcPr marL="68580" marR="68580" marT="0" marB="0"/>
                </a:tc>
                <a:tc>
                  <a:txBody>
                    <a:bodyPr/>
                    <a:lstStyle/>
                    <a:p>
                      <a:pPr marL="0" marR="0">
                        <a:spcBef>
                          <a:spcPts val="0"/>
                        </a:spcBef>
                        <a:spcAft>
                          <a:spcPts val="0"/>
                        </a:spcAft>
                      </a:pPr>
                      <a:r>
                        <a:rPr lang="en-US" sz="1600" kern="1400">
                          <a:effectLst/>
                          <a:latin typeface="Calibri" pitchFamily="34" charset="0"/>
                          <a:cs typeface="Calibri" pitchFamily="34" charset="0"/>
                        </a:rPr>
                        <a:t>2 On-Demand </a:t>
                      </a:r>
                      <a:endParaRPr lang="en-US" sz="1600" kern="1400">
                        <a:solidFill>
                          <a:srgbClr val="212120"/>
                        </a:solidFill>
                        <a:effectLst/>
                        <a:latin typeface="Calibri" pitchFamily="34" charset="0"/>
                        <a:ea typeface="Times New Roman"/>
                        <a:cs typeface="Calibri" pitchFamily="34" charset="0"/>
                      </a:endParaRPr>
                    </a:p>
                  </a:txBody>
                  <a:tcPr marL="68580" marR="68580" marT="0" marB="0"/>
                </a:tc>
                <a:tc>
                  <a:txBody>
                    <a:bodyPr/>
                    <a:lstStyle/>
                    <a:p>
                      <a:pPr marL="0" marR="0">
                        <a:spcBef>
                          <a:spcPts val="0"/>
                        </a:spcBef>
                        <a:spcAft>
                          <a:spcPts val="0"/>
                        </a:spcAft>
                      </a:pPr>
                      <a:r>
                        <a:rPr lang="en-US" sz="1600" kern="1400">
                          <a:effectLst/>
                          <a:latin typeface="Calibri" pitchFamily="34" charset="0"/>
                          <a:cs typeface="Calibri" pitchFamily="34" charset="0"/>
                        </a:rPr>
                        <a:t>2 On-Demand </a:t>
                      </a:r>
                      <a:endParaRPr lang="en-US" sz="1600" kern="1400">
                        <a:solidFill>
                          <a:srgbClr val="212120"/>
                        </a:solidFill>
                        <a:effectLst/>
                        <a:latin typeface="Calibri" pitchFamily="34" charset="0"/>
                        <a:ea typeface="Times New Roman"/>
                        <a:cs typeface="Calibri" pitchFamily="34" charset="0"/>
                      </a:endParaRPr>
                    </a:p>
                  </a:txBody>
                  <a:tcPr marL="68580" marR="68580" marT="0" marB="0"/>
                </a:tc>
                <a:tc>
                  <a:txBody>
                    <a:bodyPr/>
                    <a:lstStyle/>
                    <a:p>
                      <a:pPr marL="0" marR="0">
                        <a:spcBef>
                          <a:spcPts val="0"/>
                        </a:spcBef>
                        <a:spcAft>
                          <a:spcPts val="0"/>
                        </a:spcAft>
                      </a:pPr>
                      <a:r>
                        <a:rPr lang="en-US" sz="1600" kern="1400">
                          <a:effectLst/>
                          <a:latin typeface="Calibri" pitchFamily="34" charset="0"/>
                          <a:cs typeface="Calibri" pitchFamily="34" charset="0"/>
                        </a:rPr>
                        <a:t>1 On-Demand and </a:t>
                      </a:r>
                    </a:p>
                    <a:p>
                      <a:pPr marL="0" marR="0">
                        <a:spcBef>
                          <a:spcPts val="0"/>
                        </a:spcBef>
                        <a:spcAft>
                          <a:spcPts val="0"/>
                        </a:spcAft>
                      </a:pPr>
                      <a:r>
                        <a:rPr lang="en-US" sz="1600" kern="1400">
                          <a:effectLst/>
                          <a:latin typeface="Calibri" pitchFamily="34" charset="0"/>
                          <a:cs typeface="Calibri" pitchFamily="34" charset="0"/>
                        </a:rPr>
                        <a:t>1 Reserved Medium Utilization </a:t>
                      </a:r>
                      <a:endParaRPr lang="en-US" sz="1600" kern="1400">
                        <a:solidFill>
                          <a:srgbClr val="262626"/>
                        </a:solidFill>
                        <a:effectLst/>
                        <a:latin typeface="Calibri" pitchFamily="34" charset="0"/>
                        <a:ea typeface="Times New Roman"/>
                        <a:cs typeface="Calibri" pitchFamily="34" charset="0"/>
                      </a:endParaRPr>
                    </a:p>
                  </a:txBody>
                  <a:tcPr marL="68580" marR="68580" marT="0" marB="0"/>
                </a:tc>
                <a:tc>
                  <a:txBody>
                    <a:bodyPr/>
                    <a:lstStyle/>
                    <a:p>
                      <a:pPr marL="0" marR="0">
                        <a:spcBef>
                          <a:spcPts val="0"/>
                        </a:spcBef>
                        <a:spcAft>
                          <a:spcPts val="0"/>
                        </a:spcAft>
                      </a:pPr>
                      <a:r>
                        <a:rPr lang="en-US" sz="1600" kern="1400" dirty="0">
                          <a:effectLst/>
                          <a:latin typeface="Calibri" pitchFamily="34" charset="0"/>
                          <a:cs typeface="Calibri" pitchFamily="34" charset="0"/>
                        </a:rPr>
                        <a:t>1 On-Demand and </a:t>
                      </a:r>
                    </a:p>
                    <a:p>
                      <a:pPr marL="0" marR="0">
                        <a:spcBef>
                          <a:spcPts val="0"/>
                        </a:spcBef>
                        <a:spcAft>
                          <a:spcPts val="0"/>
                        </a:spcAft>
                      </a:pPr>
                      <a:r>
                        <a:rPr lang="en-US" sz="1600" kern="1400" dirty="0">
                          <a:effectLst/>
                          <a:latin typeface="Calibri" pitchFamily="34" charset="0"/>
                          <a:cs typeface="Calibri" pitchFamily="34" charset="0"/>
                        </a:rPr>
                        <a:t>1 Reserved Light Utilization </a:t>
                      </a:r>
                      <a:endParaRPr lang="en-US" sz="1600" kern="1400" dirty="0">
                        <a:solidFill>
                          <a:srgbClr val="262626"/>
                        </a:solidFill>
                        <a:effectLst/>
                        <a:latin typeface="Calibri" pitchFamily="34" charset="0"/>
                        <a:ea typeface="Times New Roman"/>
                        <a:cs typeface="Calibri" pitchFamily="34" charset="0"/>
                      </a:endParaRPr>
                    </a:p>
                  </a:txBody>
                  <a:tcPr marL="68580" marR="68580" marT="0" marB="0"/>
                </a:tc>
              </a:tr>
              <a:tr h="790146">
                <a:tc>
                  <a:txBody>
                    <a:bodyPr/>
                    <a:lstStyle/>
                    <a:p>
                      <a:pPr marL="0" marR="0" algn="r">
                        <a:spcBef>
                          <a:spcPts val="0"/>
                        </a:spcBef>
                        <a:spcAft>
                          <a:spcPts val="0"/>
                        </a:spcAft>
                      </a:pPr>
                      <a:r>
                        <a:rPr lang="en-US" sz="1600" kern="1400" dirty="0" smtClean="0">
                          <a:effectLst/>
                          <a:latin typeface="Calibri" pitchFamily="34" charset="0"/>
                          <a:cs typeface="Calibri" pitchFamily="34" charset="0"/>
                        </a:rPr>
                        <a:t>2</a:t>
                      </a:r>
                      <a:r>
                        <a:rPr lang="en-US" sz="1600" kern="1400" baseline="0" dirty="0" smtClean="0">
                          <a:effectLst/>
                          <a:latin typeface="Calibri" pitchFamily="34" charset="0"/>
                          <a:cs typeface="Calibri" pitchFamily="34" charset="0"/>
                        </a:rPr>
                        <a:t> </a:t>
                      </a:r>
                      <a:r>
                        <a:rPr lang="en-US" sz="1600" kern="1400" dirty="0" smtClean="0">
                          <a:effectLst/>
                          <a:latin typeface="Calibri" pitchFamily="34" charset="0"/>
                          <a:cs typeface="Calibri" pitchFamily="34" charset="0"/>
                        </a:rPr>
                        <a:t>App </a:t>
                      </a:r>
                      <a:r>
                        <a:rPr lang="en-US" sz="1600" kern="1400" dirty="0">
                          <a:effectLst/>
                          <a:latin typeface="Calibri" pitchFamily="34" charset="0"/>
                          <a:cs typeface="Calibri" pitchFamily="34" charset="0"/>
                        </a:rPr>
                        <a:t>servers</a:t>
                      </a:r>
                      <a:endParaRPr lang="en-US" sz="1600" kern="1400" dirty="0">
                        <a:solidFill>
                          <a:srgbClr val="262626"/>
                        </a:solidFill>
                        <a:effectLst/>
                        <a:latin typeface="Calibri" pitchFamily="34" charset="0"/>
                        <a:ea typeface="Times New Roman"/>
                        <a:cs typeface="Calibri" pitchFamily="34" charset="0"/>
                      </a:endParaRPr>
                    </a:p>
                  </a:txBody>
                  <a:tcPr marL="68580" marR="68580" marT="0" marB="0"/>
                </a:tc>
                <a:tc>
                  <a:txBody>
                    <a:bodyPr/>
                    <a:lstStyle/>
                    <a:p>
                      <a:pPr marL="0" marR="0">
                        <a:spcBef>
                          <a:spcPts val="0"/>
                        </a:spcBef>
                        <a:spcAft>
                          <a:spcPts val="0"/>
                        </a:spcAft>
                      </a:pPr>
                      <a:r>
                        <a:rPr lang="en-US" sz="1600" kern="1400">
                          <a:effectLst/>
                          <a:latin typeface="Calibri" pitchFamily="34" charset="0"/>
                          <a:cs typeface="Calibri" pitchFamily="34" charset="0"/>
                        </a:rPr>
                        <a:t>2 On-Demand</a:t>
                      </a:r>
                      <a:endParaRPr lang="en-US" sz="1600" kern="1400">
                        <a:solidFill>
                          <a:srgbClr val="262626"/>
                        </a:solidFill>
                        <a:effectLst/>
                        <a:latin typeface="Calibri" pitchFamily="34" charset="0"/>
                        <a:ea typeface="Times New Roman"/>
                        <a:cs typeface="Calibri" pitchFamily="34" charset="0"/>
                      </a:endParaRPr>
                    </a:p>
                  </a:txBody>
                  <a:tcPr marL="68580" marR="68580" marT="0" marB="0"/>
                </a:tc>
                <a:tc>
                  <a:txBody>
                    <a:bodyPr/>
                    <a:lstStyle/>
                    <a:p>
                      <a:pPr marL="0" marR="0">
                        <a:spcBef>
                          <a:spcPts val="0"/>
                        </a:spcBef>
                        <a:spcAft>
                          <a:spcPts val="0"/>
                        </a:spcAft>
                      </a:pPr>
                      <a:r>
                        <a:rPr lang="en-US" sz="1600" kern="1400">
                          <a:effectLst/>
                          <a:latin typeface="Calibri" pitchFamily="34" charset="0"/>
                          <a:cs typeface="Calibri" pitchFamily="34" charset="0"/>
                        </a:rPr>
                        <a:t>2 On-Demand</a:t>
                      </a:r>
                      <a:endParaRPr lang="en-US" sz="1600" kern="1400">
                        <a:solidFill>
                          <a:srgbClr val="262626"/>
                        </a:solidFill>
                        <a:effectLst/>
                        <a:latin typeface="Calibri" pitchFamily="34" charset="0"/>
                        <a:ea typeface="Times New Roman"/>
                        <a:cs typeface="Calibri" pitchFamily="34" charset="0"/>
                      </a:endParaRPr>
                    </a:p>
                  </a:txBody>
                  <a:tcPr marL="68580" marR="68580" marT="0" marB="0"/>
                </a:tc>
                <a:tc>
                  <a:txBody>
                    <a:bodyPr/>
                    <a:lstStyle/>
                    <a:p>
                      <a:pPr marL="0" marR="0">
                        <a:spcBef>
                          <a:spcPts val="0"/>
                        </a:spcBef>
                        <a:spcAft>
                          <a:spcPts val="0"/>
                        </a:spcAft>
                      </a:pPr>
                      <a:r>
                        <a:rPr lang="en-US" sz="1600" kern="1400">
                          <a:effectLst/>
                          <a:latin typeface="Calibri" pitchFamily="34" charset="0"/>
                          <a:cs typeface="Calibri" pitchFamily="34" charset="0"/>
                        </a:rPr>
                        <a:t>1 On-Demand and </a:t>
                      </a:r>
                    </a:p>
                    <a:p>
                      <a:pPr marL="0" marR="0">
                        <a:spcBef>
                          <a:spcPts val="0"/>
                        </a:spcBef>
                        <a:spcAft>
                          <a:spcPts val="0"/>
                        </a:spcAft>
                      </a:pPr>
                      <a:r>
                        <a:rPr lang="en-US" sz="1600" kern="1400">
                          <a:effectLst/>
                          <a:latin typeface="Calibri" pitchFamily="34" charset="0"/>
                          <a:cs typeface="Calibri" pitchFamily="34" charset="0"/>
                        </a:rPr>
                        <a:t>1 Reserved Medium Utilization </a:t>
                      </a:r>
                      <a:endParaRPr lang="en-US" sz="1600" kern="1400">
                        <a:solidFill>
                          <a:srgbClr val="262626"/>
                        </a:solidFill>
                        <a:effectLst/>
                        <a:latin typeface="Calibri" pitchFamily="34" charset="0"/>
                        <a:ea typeface="Times New Roman"/>
                        <a:cs typeface="Calibri" pitchFamily="34" charset="0"/>
                      </a:endParaRPr>
                    </a:p>
                  </a:txBody>
                  <a:tcPr marL="68580" marR="68580" marT="0" marB="0"/>
                </a:tc>
                <a:tc>
                  <a:txBody>
                    <a:bodyPr/>
                    <a:lstStyle/>
                    <a:p>
                      <a:pPr marL="0" marR="0">
                        <a:spcBef>
                          <a:spcPts val="0"/>
                        </a:spcBef>
                        <a:spcAft>
                          <a:spcPts val="0"/>
                        </a:spcAft>
                      </a:pPr>
                      <a:r>
                        <a:rPr lang="en-US" sz="1600" kern="1400" dirty="0">
                          <a:effectLst/>
                          <a:latin typeface="Calibri" pitchFamily="34" charset="0"/>
                          <a:cs typeface="Calibri" pitchFamily="34" charset="0"/>
                        </a:rPr>
                        <a:t>1 On-Demand and </a:t>
                      </a:r>
                    </a:p>
                    <a:p>
                      <a:pPr marL="0" marR="0">
                        <a:spcBef>
                          <a:spcPts val="0"/>
                        </a:spcBef>
                        <a:spcAft>
                          <a:spcPts val="0"/>
                        </a:spcAft>
                      </a:pPr>
                      <a:r>
                        <a:rPr lang="en-US" sz="1600" kern="1400" dirty="0">
                          <a:effectLst/>
                          <a:latin typeface="Calibri" pitchFamily="34" charset="0"/>
                          <a:cs typeface="Calibri" pitchFamily="34" charset="0"/>
                        </a:rPr>
                        <a:t>1 Reserved Light Utilization </a:t>
                      </a:r>
                      <a:endParaRPr lang="en-US" sz="1600" kern="1400" dirty="0">
                        <a:solidFill>
                          <a:srgbClr val="262626"/>
                        </a:solidFill>
                        <a:effectLst/>
                        <a:latin typeface="Calibri" pitchFamily="34" charset="0"/>
                        <a:ea typeface="Times New Roman"/>
                        <a:cs typeface="Calibri" pitchFamily="34" charset="0"/>
                      </a:endParaRPr>
                    </a:p>
                  </a:txBody>
                  <a:tcPr marL="68580" marR="68580" marT="0" marB="0"/>
                </a:tc>
              </a:tr>
              <a:tr h="790146">
                <a:tc>
                  <a:txBody>
                    <a:bodyPr/>
                    <a:lstStyle/>
                    <a:p>
                      <a:pPr marL="0" marR="0" algn="r">
                        <a:spcBef>
                          <a:spcPts val="0"/>
                        </a:spcBef>
                        <a:spcAft>
                          <a:spcPts val="0"/>
                        </a:spcAft>
                      </a:pPr>
                      <a:r>
                        <a:rPr lang="en-US" sz="1600" kern="1400" dirty="0" smtClean="0">
                          <a:effectLst/>
                          <a:latin typeface="Calibri" pitchFamily="34" charset="0"/>
                          <a:cs typeface="Calibri" pitchFamily="34" charset="0"/>
                        </a:rPr>
                        <a:t>2 Database </a:t>
                      </a:r>
                      <a:r>
                        <a:rPr lang="en-US" sz="1600" kern="1400" dirty="0">
                          <a:effectLst/>
                          <a:latin typeface="Calibri" pitchFamily="34" charset="0"/>
                          <a:cs typeface="Calibri" pitchFamily="34" charset="0"/>
                        </a:rPr>
                        <a:t>servers</a:t>
                      </a:r>
                      <a:endParaRPr lang="en-US" sz="1600" kern="1400" dirty="0">
                        <a:solidFill>
                          <a:srgbClr val="262626"/>
                        </a:solidFill>
                        <a:effectLst/>
                        <a:latin typeface="Calibri" pitchFamily="34" charset="0"/>
                        <a:ea typeface="Times New Roman"/>
                        <a:cs typeface="Calibri" pitchFamily="34" charset="0"/>
                      </a:endParaRPr>
                    </a:p>
                  </a:txBody>
                  <a:tcPr marL="68580" marR="68580" marT="0" marB="0"/>
                </a:tc>
                <a:tc>
                  <a:txBody>
                    <a:bodyPr/>
                    <a:lstStyle/>
                    <a:p>
                      <a:pPr marL="0" marR="0">
                        <a:spcBef>
                          <a:spcPts val="0"/>
                        </a:spcBef>
                        <a:spcAft>
                          <a:spcPts val="0"/>
                        </a:spcAft>
                      </a:pPr>
                      <a:r>
                        <a:rPr lang="en-US" sz="1600" kern="1400">
                          <a:effectLst/>
                          <a:latin typeface="Calibri" pitchFamily="34" charset="0"/>
                          <a:cs typeface="Calibri" pitchFamily="34" charset="0"/>
                        </a:rPr>
                        <a:t>2 On-Demand </a:t>
                      </a:r>
                      <a:endParaRPr lang="en-US" sz="1600" kern="1400">
                        <a:solidFill>
                          <a:srgbClr val="262626"/>
                        </a:solidFill>
                        <a:effectLst/>
                        <a:latin typeface="Calibri" pitchFamily="34" charset="0"/>
                        <a:ea typeface="Times New Roman"/>
                        <a:cs typeface="Calibri" pitchFamily="34" charset="0"/>
                      </a:endParaRPr>
                    </a:p>
                  </a:txBody>
                  <a:tcPr marL="68580" marR="68580" marT="0" marB="0"/>
                </a:tc>
                <a:tc>
                  <a:txBody>
                    <a:bodyPr/>
                    <a:lstStyle/>
                    <a:p>
                      <a:pPr marL="0" marR="0">
                        <a:spcBef>
                          <a:spcPts val="0"/>
                        </a:spcBef>
                        <a:spcAft>
                          <a:spcPts val="0"/>
                        </a:spcAft>
                      </a:pPr>
                      <a:r>
                        <a:rPr lang="en-US" sz="1600" kern="1400">
                          <a:effectLst/>
                          <a:latin typeface="Calibri" pitchFamily="34" charset="0"/>
                          <a:cs typeface="Calibri" pitchFamily="34" charset="0"/>
                        </a:rPr>
                        <a:t>2 Reserved Medium Utilization </a:t>
                      </a:r>
                      <a:endParaRPr lang="en-US" sz="1600" kern="1400">
                        <a:solidFill>
                          <a:srgbClr val="262626"/>
                        </a:solidFill>
                        <a:effectLst/>
                        <a:latin typeface="Calibri" pitchFamily="34" charset="0"/>
                        <a:ea typeface="Times New Roman"/>
                        <a:cs typeface="Calibri" pitchFamily="34" charset="0"/>
                      </a:endParaRPr>
                    </a:p>
                  </a:txBody>
                  <a:tcPr marL="68580" marR="68580" marT="0" marB="0"/>
                </a:tc>
                <a:tc>
                  <a:txBody>
                    <a:bodyPr/>
                    <a:lstStyle/>
                    <a:p>
                      <a:pPr marL="0" marR="0">
                        <a:spcBef>
                          <a:spcPts val="0"/>
                        </a:spcBef>
                        <a:spcAft>
                          <a:spcPts val="0"/>
                        </a:spcAft>
                      </a:pPr>
                      <a:r>
                        <a:rPr lang="en-US" sz="1600" kern="1400">
                          <a:effectLst/>
                          <a:latin typeface="Calibri" pitchFamily="34" charset="0"/>
                          <a:cs typeface="Calibri" pitchFamily="34" charset="0"/>
                        </a:rPr>
                        <a:t>2 Reserved Medium Utilization </a:t>
                      </a:r>
                      <a:endParaRPr lang="en-US" sz="1600" kern="1400">
                        <a:solidFill>
                          <a:srgbClr val="262626"/>
                        </a:solidFill>
                        <a:effectLst/>
                        <a:latin typeface="Calibri" pitchFamily="34" charset="0"/>
                        <a:ea typeface="Times New Roman"/>
                        <a:cs typeface="Calibri" pitchFamily="34" charset="0"/>
                      </a:endParaRPr>
                    </a:p>
                  </a:txBody>
                  <a:tcPr marL="68580" marR="68580" marT="0" marB="0"/>
                </a:tc>
                <a:tc>
                  <a:txBody>
                    <a:bodyPr/>
                    <a:lstStyle/>
                    <a:p>
                      <a:pPr marL="0" marR="0">
                        <a:spcBef>
                          <a:spcPts val="0"/>
                        </a:spcBef>
                        <a:spcAft>
                          <a:spcPts val="0"/>
                        </a:spcAft>
                      </a:pPr>
                      <a:r>
                        <a:rPr lang="en-US" sz="1600" kern="1400" dirty="0">
                          <a:effectLst/>
                          <a:latin typeface="Calibri" pitchFamily="34" charset="0"/>
                          <a:cs typeface="Calibri" pitchFamily="34" charset="0"/>
                        </a:rPr>
                        <a:t>2 Reserved Heavy Utilization </a:t>
                      </a:r>
                      <a:endParaRPr lang="en-US" sz="1600" kern="1400" dirty="0">
                        <a:solidFill>
                          <a:srgbClr val="262626"/>
                        </a:solidFill>
                        <a:effectLst/>
                        <a:latin typeface="Calibri" pitchFamily="34" charset="0"/>
                        <a:ea typeface="Times New Roman"/>
                        <a:cs typeface="Calibri" pitchFamily="34" charset="0"/>
                      </a:endParaRPr>
                    </a:p>
                  </a:txBody>
                  <a:tcPr marL="68580" marR="68580" marT="0" marB="0"/>
                </a:tc>
              </a:tr>
            </a:tbl>
          </a:graphicData>
        </a:graphic>
      </p:graphicFrame>
    </p:spTree>
    <p:extLst>
      <p:ext uri="{BB962C8B-B14F-4D97-AF65-F5344CB8AC3E}">
        <p14:creationId xmlns:p14="http://schemas.microsoft.com/office/powerpoint/2010/main" val="199645900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Screen Shot 2013-01-24 at 8.43.4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1176"/>
          </a:xfrm>
          <a:prstGeom prst="rect">
            <a:avLst/>
          </a:prstGeom>
        </p:spPr>
      </p:pic>
    </p:spTree>
    <p:extLst>
      <p:ext uri="{BB962C8B-B14F-4D97-AF65-F5344CB8AC3E}">
        <p14:creationId xmlns:p14="http://schemas.microsoft.com/office/powerpoint/2010/main" val="197564885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173723710"/>
              </p:ext>
            </p:extLst>
          </p:nvPr>
        </p:nvGraphicFramePr>
        <p:xfrm>
          <a:off x="542924" y="1780379"/>
          <a:ext cx="8143874" cy="3871120"/>
        </p:xfrm>
        <a:graphic>
          <a:graphicData uri="http://schemas.openxmlformats.org/drawingml/2006/table">
            <a:tbl>
              <a:tblPr firstRow="1" firstCol="1" bandRow="1">
                <a:tableStyleId>{5C22544A-7EE6-4342-B048-85BDC9FD1C3A}</a:tableStyleId>
              </a:tblPr>
              <a:tblGrid>
                <a:gridCol w="1670538"/>
                <a:gridCol w="1670538"/>
                <a:gridCol w="1252904"/>
                <a:gridCol w="1252904"/>
                <a:gridCol w="1252904"/>
                <a:gridCol w="1044086"/>
              </a:tblGrid>
              <a:tr h="387112">
                <a:tc gridSpan="2">
                  <a:txBody>
                    <a:bodyPr/>
                    <a:lstStyle/>
                    <a:p>
                      <a:pPr marL="0" marR="0">
                        <a:spcBef>
                          <a:spcPts val="0"/>
                        </a:spcBef>
                        <a:spcAft>
                          <a:spcPts val="0"/>
                        </a:spcAft>
                      </a:pPr>
                      <a:r>
                        <a:rPr lang="en-US" sz="1600" kern="1400" dirty="0">
                          <a:effectLst/>
                          <a:latin typeface="Calibri" pitchFamily="34" charset="0"/>
                          <a:cs typeface="Calibri" pitchFamily="34" charset="0"/>
                        </a:rPr>
                        <a:t> </a:t>
                      </a:r>
                      <a:r>
                        <a:rPr lang="en-US" sz="1600" kern="1400" dirty="0" smtClean="0">
                          <a:effectLst/>
                          <a:latin typeface="Calibri" pitchFamily="34" charset="0"/>
                          <a:cs typeface="Calibri" pitchFamily="34" charset="0"/>
                        </a:rPr>
                        <a:t>Savings</a:t>
                      </a:r>
                      <a:endParaRPr lang="en-US" sz="1600" kern="1400" dirty="0">
                        <a:solidFill>
                          <a:srgbClr val="262626"/>
                        </a:solidFill>
                        <a:effectLst/>
                        <a:latin typeface="Calibri" pitchFamily="34" charset="0"/>
                        <a:ea typeface="Times New Roman"/>
                        <a:cs typeface="Calibri" pitchFamily="34" charset="0"/>
                      </a:endParaRPr>
                    </a:p>
                  </a:txBody>
                  <a:tcPr marL="68580" marR="68580" marT="0" marB="0"/>
                </a:tc>
                <a:tc hMerge="1">
                  <a:txBody>
                    <a:bodyPr/>
                    <a:lstStyle/>
                    <a:p>
                      <a:endParaRPr lang="en-US"/>
                    </a:p>
                  </a:txBody>
                  <a:tcPr/>
                </a:tc>
                <a:tc>
                  <a:txBody>
                    <a:bodyPr/>
                    <a:lstStyle/>
                    <a:p>
                      <a:pPr marL="0" marR="0" algn="ctr">
                        <a:spcBef>
                          <a:spcPts val="0"/>
                        </a:spcBef>
                        <a:spcAft>
                          <a:spcPts val="0"/>
                        </a:spcAft>
                      </a:pPr>
                      <a:r>
                        <a:rPr lang="en-US" sz="1600" kern="1400">
                          <a:effectLst/>
                          <a:latin typeface="Calibri" pitchFamily="34" charset="0"/>
                          <a:cs typeface="Calibri" pitchFamily="34" charset="0"/>
                        </a:rPr>
                        <a:t>Option 1</a:t>
                      </a:r>
                      <a:endParaRPr lang="en-US" sz="1600" kern="1400">
                        <a:solidFill>
                          <a:srgbClr val="262626"/>
                        </a:solidFill>
                        <a:effectLst/>
                        <a:latin typeface="Calibri" pitchFamily="34" charset="0"/>
                        <a:ea typeface="Times New Roman"/>
                        <a:cs typeface="Calibri" pitchFamily="34" charset="0"/>
                      </a:endParaRPr>
                    </a:p>
                  </a:txBody>
                  <a:tcPr marL="68580" marR="68580" marT="0" marB="0"/>
                </a:tc>
                <a:tc>
                  <a:txBody>
                    <a:bodyPr/>
                    <a:lstStyle/>
                    <a:p>
                      <a:pPr marL="0" marR="0" algn="ctr">
                        <a:spcBef>
                          <a:spcPts val="0"/>
                        </a:spcBef>
                        <a:spcAft>
                          <a:spcPts val="0"/>
                        </a:spcAft>
                      </a:pPr>
                      <a:r>
                        <a:rPr lang="en-US" sz="1600" kern="1400">
                          <a:effectLst/>
                          <a:latin typeface="Calibri" pitchFamily="34" charset="0"/>
                          <a:cs typeface="Calibri" pitchFamily="34" charset="0"/>
                        </a:rPr>
                        <a:t>Option 2</a:t>
                      </a:r>
                      <a:endParaRPr lang="en-US" sz="1600" kern="1400">
                        <a:solidFill>
                          <a:srgbClr val="262626"/>
                        </a:solidFill>
                        <a:effectLst/>
                        <a:latin typeface="Calibri" pitchFamily="34" charset="0"/>
                        <a:ea typeface="Times New Roman"/>
                        <a:cs typeface="Calibri" pitchFamily="34" charset="0"/>
                      </a:endParaRPr>
                    </a:p>
                  </a:txBody>
                  <a:tcPr marL="68580" marR="68580" marT="0" marB="0"/>
                </a:tc>
                <a:tc>
                  <a:txBody>
                    <a:bodyPr/>
                    <a:lstStyle/>
                    <a:p>
                      <a:pPr marL="0" marR="0" algn="ctr">
                        <a:spcBef>
                          <a:spcPts val="0"/>
                        </a:spcBef>
                        <a:spcAft>
                          <a:spcPts val="0"/>
                        </a:spcAft>
                      </a:pPr>
                      <a:r>
                        <a:rPr lang="en-US" sz="1600" kern="1400">
                          <a:effectLst/>
                          <a:latin typeface="Calibri" pitchFamily="34" charset="0"/>
                          <a:cs typeface="Calibri" pitchFamily="34" charset="0"/>
                        </a:rPr>
                        <a:t>Option 3</a:t>
                      </a:r>
                      <a:endParaRPr lang="en-US" sz="1600" kern="1400">
                        <a:solidFill>
                          <a:srgbClr val="262626"/>
                        </a:solidFill>
                        <a:effectLst/>
                        <a:latin typeface="Calibri" pitchFamily="34" charset="0"/>
                        <a:ea typeface="Times New Roman"/>
                        <a:cs typeface="Calibri" pitchFamily="34" charset="0"/>
                      </a:endParaRPr>
                    </a:p>
                  </a:txBody>
                  <a:tcPr marL="68580" marR="68580" marT="0" marB="0"/>
                </a:tc>
                <a:tc>
                  <a:txBody>
                    <a:bodyPr/>
                    <a:lstStyle/>
                    <a:p>
                      <a:pPr marL="0" marR="0" algn="ctr">
                        <a:spcBef>
                          <a:spcPts val="0"/>
                        </a:spcBef>
                        <a:spcAft>
                          <a:spcPts val="0"/>
                        </a:spcAft>
                      </a:pPr>
                      <a:r>
                        <a:rPr lang="en-US" sz="1600" kern="1400">
                          <a:effectLst/>
                          <a:latin typeface="Calibri" pitchFamily="34" charset="0"/>
                          <a:cs typeface="Calibri" pitchFamily="34" charset="0"/>
                        </a:rPr>
                        <a:t>Option 4</a:t>
                      </a:r>
                      <a:endParaRPr lang="en-US" sz="1600" kern="1400">
                        <a:solidFill>
                          <a:srgbClr val="262626"/>
                        </a:solidFill>
                        <a:effectLst/>
                        <a:latin typeface="Calibri" pitchFamily="34" charset="0"/>
                        <a:ea typeface="Times New Roman"/>
                        <a:cs typeface="Calibri" pitchFamily="34" charset="0"/>
                      </a:endParaRPr>
                    </a:p>
                  </a:txBody>
                  <a:tcPr marL="68580" marR="68580" marT="0" marB="0"/>
                </a:tc>
              </a:tr>
              <a:tr h="387112">
                <a:tc gridSpan="2">
                  <a:txBody>
                    <a:bodyPr/>
                    <a:lstStyle/>
                    <a:p>
                      <a:pPr marL="0" marR="0">
                        <a:spcBef>
                          <a:spcPts val="0"/>
                        </a:spcBef>
                        <a:spcAft>
                          <a:spcPts val="0"/>
                        </a:spcAft>
                      </a:pPr>
                      <a:r>
                        <a:rPr lang="en-US" sz="1600" kern="1400">
                          <a:effectLst/>
                          <a:latin typeface="Calibri" pitchFamily="34" charset="0"/>
                          <a:cs typeface="Calibri" pitchFamily="34" charset="0"/>
                        </a:rPr>
                        <a:t> </a:t>
                      </a:r>
                      <a:endParaRPr lang="en-US" sz="1600" kern="1400">
                        <a:solidFill>
                          <a:srgbClr val="262626"/>
                        </a:solidFill>
                        <a:effectLst/>
                        <a:latin typeface="Calibri" pitchFamily="34" charset="0"/>
                        <a:ea typeface="Times New Roman"/>
                        <a:cs typeface="Calibri" pitchFamily="34" charset="0"/>
                      </a:endParaRPr>
                    </a:p>
                  </a:txBody>
                  <a:tcPr marL="68580" marR="68580" marT="0" marB="0"/>
                </a:tc>
                <a:tc hMerge="1">
                  <a:txBody>
                    <a:bodyPr/>
                    <a:lstStyle/>
                    <a:p>
                      <a:endParaRPr lang="en-US"/>
                    </a:p>
                  </a:txBody>
                  <a:tcPr/>
                </a:tc>
                <a:tc>
                  <a:txBody>
                    <a:bodyPr/>
                    <a:lstStyle/>
                    <a:p>
                      <a:pPr marL="0" marR="0" algn="ctr">
                        <a:spcBef>
                          <a:spcPts val="0"/>
                        </a:spcBef>
                        <a:spcAft>
                          <a:spcPts val="0"/>
                        </a:spcAft>
                      </a:pPr>
                      <a:r>
                        <a:rPr lang="en-US" sz="1600" u="sng" kern="1400">
                          <a:effectLst/>
                          <a:latin typeface="Calibri" pitchFamily="34" charset="0"/>
                          <a:cs typeface="Calibri" pitchFamily="34" charset="0"/>
                          <a:hlinkClick r:id="rId2"/>
                        </a:rPr>
                        <a:t>Calculator</a:t>
                      </a:r>
                      <a:endParaRPr lang="en-US" sz="1600" kern="1400">
                        <a:solidFill>
                          <a:srgbClr val="262626"/>
                        </a:solidFill>
                        <a:effectLst/>
                        <a:latin typeface="Calibri" pitchFamily="34" charset="0"/>
                        <a:ea typeface="Times New Roman"/>
                        <a:cs typeface="Calibri" pitchFamily="34" charset="0"/>
                      </a:endParaRPr>
                    </a:p>
                  </a:txBody>
                  <a:tcPr marL="68580" marR="68580" marT="0" marB="0"/>
                </a:tc>
                <a:tc>
                  <a:txBody>
                    <a:bodyPr/>
                    <a:lstStyle/>
                    <a:p>
                      <a:pPr marL="0" marR="0" algn="ctr">
                        <a:spcBef>
                          <a:spcPts val="0"/>
                        </a:spcBef>
                        <a:spcAft>
                          <a:spcPts val="0"/>
                        </a:spcAft>
                      </a:pPr>
                      <a:r>
                        <a:rPr lang="en-US" sz="1600" u="sng" kern="1400">
                          <a:effectLst/>
                          <a:latin typeface="Calibri" pitchFamily="34" charset="0"/>
                          <a:cs typeface="Calibri" pitchFamily="34" charset="0"/>
                          <a:hlinkClick r:id="rId3"/>
                        </a:rPr>
                        <a:t>Calculator</a:t>
                      </a:r>
                      <a:endParaRPr lang="en-US" sz="1600" kern="1400">
                        <a:solidFill>
                          <a:srgbClr val="262626"/>
                        </a:solidFill>
                        <a:effectLst/>
                        <a:latin typeface="Calibri" pitchFamily="34" charset="0"/>
                        <a:ea typeface="Times New Roman"/>
                        <a:cs typeface="Calibri" pitchFamily="34" charset="0"/>
                      </a:endParaRPr>
                    </a:p>
                  </a:txBody>
                  <a:tcPr marL="68580" marR="68580" marT="0" marB="0"/>
                </a:tc>
                <a:tc>
                  <a:txBody>
                    <a:bodyPr/>
                    <a:lstStyle/>
                    <a:p>
                      <a:pPr marL="228600" marR="0" indent="0">
                        <a:spcBef>
                          <a:spcPts val="0"/>
                        </a:spcBef>
                        <a:spcAft>
                          <a:spcPts val="0"/>
                        </a:spcAft>
                      </a:pPr>
                      <a:r>
                        <a:rPr lang="en-US" sz="1600" u="sng">
                          <a:effectLst/>
                          <a:latin typeface="Calibri" pitchFamily="34" charset="0"/>
                          <a:cs typeface="Calibri" pitchFamily="34" charset="0"/>
                          <a:hlinkClick r:id="rId4"/>
                        </a:rPr>
                        <a:t>Calculator</a:t>
                      </a:r>
                      <a:endParaRPr lang="en-US" sz="1600">
                        <a:solidFill>
                          <a:srgbClr val="262626"/>
                        </a:solidFill>
                        <a:effectLst/>
                        <a:latin typeface="Calibri" pitchFamily="34" charset="0"/>
                        <a:ea typeface="Batang"/>
                        <a:cs typeface="Calibri" pitchFamily="34" charset="0"/>
                      </a:endParaRPr>
                    </a:p>
                  </a:txBody>
                  <a:tcPr marL="68580" marR="68580" marT="0" marB="0"/>
                </a:tc>
                <a:tc>
                  <a:txBody>
                    <a:bodyPr/>
                    <a:lstStyle/>
                    <a:p>
                      <a:pPr marL="0" marR="0" algn="ctr">
                        <a:spcBef>
                          <a:spcPts val="0"/>
                        </a:spcBef>
                        <a:spcAft>
                          <a:spcPts val="0"/>
                        </a:spcAft>
                      </a:pPr>
                      <a:r>
                        <a:rPr lang="en-US" sz="1600" u="sng" kern="1400">
                          <a:effectLst/>
                          <a:latin typeface="Calibri" pitchFamily="34" charset="0"/>
                          <a:cs typeface="Calibri" pitchFamily="34" charset="0"/>
                          <a:hlinkClick r:id="rId5"/>
                        </a:rPr>
                        <a:t>Calculator</a:t>
                      </a:r>
                      <a:endParaRPr lang="en-US" sz="1600" kern="1400">
                        <a:solidFill>
                          <a:srgbClr val="262626"/>
                        </a:solidFill>
                        <a:effectLst/>
                        <a:latin typeface="Calibri" pitchFamily="34" charset="0"/>
                        <a:ea typeface="Times New Roman"/>
                        <a:cs typeface="Calibri" pitchFamily="34" charset="0"/>
                      </a:endParaRPr>
                    </a:p>
                  </a:txBody>
                  <a:tcPr marL="68580" marR="68580" marT="0" marB="0"/>
                </a:tc>
              </a:tr>
              <a:tr h="387112">
                <a:tc gridSpan="2">
                  <a:txBody>
                    <a:bodyPr/>
                    <a:lstStyle/>
                    <a:p>
                      <a:pPr marL="0" marR="0">
                        <a:spcBef>
                          <a:spcPts val="0"/>
                        </a:spcBef>
                        <a:spcAft>
                          <a:spcPts val="0"/>
                        </a:spcAft>
                      </a:pPr>
                      <a:r>
                        <a:rPr lang="en-US" sz="1600" kern="1400">
                          <a:effectLst/>
                          <a:latin typeface="Calibri" pitchFamily="34" charset="0"/>
                          <a:cs typeface="Calibri" pitchFamily="34" charset="0"/>
                        </a:rPr>
                        <a:t>Monthly Cost</a:t>
                      </a:r>
                      <a:endParaRPr lang="en-US" sz="1600" kern="1400">
                        <a:solidFill>
                          <a:srgbClr val="262626"/>
                        </a:solidFill>
                        <a:effectLst/>
                        <a:latin typeface="Calibri" pitchFamily="34" charset="0"/>
                        <a:ea typeface="Times New Roman"/>
                        <a:cs typeface="Calibri" pitchFamily="34" charset="0"/>
                      </a:endParaRPr>
                    </a:p>
                  </a:txBody>
                  <a:tcPr marL="68580" marR="68580" marT="0" marB="0"/>
                </a:tc>
                <a:tc hMerge="1">
                  <a:txBody>
                    <a:bodyPr/>
                    <a:lstStyle/>
                    <a:p>
                      <a:endParaRPr lang="en-US"/>
                    </a:p>
                  </a:txBody>
                  <a:tcPr/>
                </a:tc>
                <a:tc>
                  <a:txBody>
                    <a:bodyPr/>
                    <a:lstStyle/>
                    <a:p>
                      <a:pPr marL="0" marR="0" algn="r">
                        <a:spcBef>
                          <a:spcPts val="0"/>
                        </a:spcBef>
                        <a:spcAft>
                          <a:spcPts val="0"/>
                        </a:spcAft>
                      </a:pPr>
                      <a:r>
                        <a:rPr lang="en-US" sz="1600" kern="1400">
                          <a:effectLst/>
                          <a:latin typeface="Calibri" pitchFamily="34" charset="0"/>
                          <a:cs typeface="Calibri" pitchFamily="34" charset="0"/>
                        </a:rPr>
                        <a:t>$702.72</a:t>
                      </a:r>
                      <a:endParaRPr lang="en-US" sz="1600" kern="1400">
                        <a:solidFill>
                          <a:srgbClr val="262626"/>
                        </a:solidFill>
                        <a:effectLst/>
                        <a:latin typeface="Calibri" pitchFamily="34" charset="0"/>
                        <a:ea typeface="Times New Roman"/>
                        <a:cs typeface="Calibri" pitchFamily="34" charset="0"/>
                      </a:endParaRPr>
                    </a:p>
                  </a:txBody>
                  <a:tcPr marL="68580" marR="68580" marT="0" marB="0"/>
                </a:tc>
                <a:tc>
                  <a:txBody>
                    <a:bodyPr/>
                    <a:lstStyle/>
                    <a:p>
                      <a:pPr marL="0" marR="0" algn="r">
                        <a:spcBef>
                          <a:spcPts val="0"/>
                        </a:spcBef>
                        <a:spcAft>
                          <a:spcPts val="0"/>
                        </a:spcAft>
                      </a:pPr>
                      <a:r>
                        <a:rPr lang="en-US" sz="1600" kern="1400">
                          <a:effectLst/>
                          <a:latin typeface="Calibri" pitchFamily="34" charset="0"/>
                          <a:cs typeface="Calibri" pitchFamily="34" charset="0"/>
                        </a:rPr>
                        <a:t>$374.78</a:t>
                      </a:r>
                      <a:endParaRPr lang="en-US" sz="1600" kern="1400">
                        <a:solidFill>
                          <a:srgbClr val="262626"/>
                        </a:solidFill>
                        <a:effectLst/>
                        <a:latin typeface="Calibri" pitchFamily="34" charset="0"/>
                        <a:ea typeface="Times New Roman"/>
                        <a:cs typeface="Calibri" pitchFamily="34" charset="0"/>
                      </a:endParaRPr>
                    </a:p>
                  </a:txBody>
                  <a:tcPr marL="68580" marR="68580" marT="0" marB="0"/>
                </a:tc>
                <a:tc>
                  <a:txBody>
                    <a:bodyPr/>
                    <a:lstStyle/>
                    <a:p>
                      <a:pPr marL="228600" marR="0" indent="0" algn="r">
                        <a:spcBef>
                          <a:spcPts val="0"/>
                        </a:spcBef>
                        <a:spcAft>
                          <a:spcPts val="0"/>
                        </a:spcAft>
                      </a:pPr>
                      <a:r>
                        <a:rPr lang="en-US" sz="1600">
                          <a:effectLst/>
                          <a:latin typeface="Calibri" pitchFamily="34" charset="0"/>
                          <a:cs typeface="Calibri" pitchFamily="34" charset="0"/>
                        </a:rPr>
                        <a:t>$256.20</a:t>
                      </a:r>
                      <a:endParaRPr lang="en-US" sz="1600">
                        <a:solidFill>
                          <a:srgbClr val="262626"/>
                        </a:solidFill>
                        <a:effectLst/>
                        <a:latin typeface="Calibri" pitchFamily="34" charset="0"/>
                        <a:ea typeface="Batang"/>
                        <a:cs typeface="Calibri" pitchFamily="34" charset="0"/>
                      </a:endParaRPr>
                    </a:p>
                  </a:txBody>
                  <a:tcPr marL="68580" marR="68580" marT="0" marB="0"/>
                </a:tc>
                <a:tc>
                  <a:txBody>
                    <a:bodyPr/>
                    <a:lstStyle/>
                    <a:p>
                      <a:pPr marL="0" marR="0" algn="r">
                        <a:spcBef>
                          <a:spcPts val="0"/>
                        </a:spcBef>
                        <a:spcAft>
                          <a:spcPts val="0"/>
                        </a:spcAft>
                      </a:pPr>
                      <a:r>
                        <a:rPr lang="en-US" sz="1600" kern="1400">
                          <a:effectLst/>
                          <a:latin typeface="Calibri" pitchFamily="34" charset="0"/>
                          <a:cs typeface="Calibri" pitchFamily="34" charset="0"/>
                        </a:rPr>
                        <a:t>$238.63</a:t>
                      </a:r>
                      <a:endParaRPr lang="en-US" sz="1600" kern="1400">
                        <a:solidFill>
                          <a:srgbClr val="262626"/>
                        </a:solidFill>
                        <a:effectLst/>
                        <a:latin typeface="Calibri" pitchFamily="34" charset="0"/>
                        <a:ea typeface="Times New Roman"/>
                        <a:cs typeface="Calibri" pitchFamily="34" charset="0"/>
                      </a:endParaRPr>
                    </a:p>
                  </a:txBody>
                  <a:tcPr marL="68580" marR="68580" marT="0" marB="0"/>
                </a:tc>
              </a:tr>
              <a:tr h="387112">
                <a:tc rowSpan="2">
                  <a:txBody>
                    <a:bodyPr/>
                    <a:lstStyle/>
                    <a:p>
                      <a:pPr marL="0" marR="0">
                        <a:spcBef>
                          <a:spcPts val="0"/>
                        </a:spcBef>
                        <a:spcAft>
                          <a:spcPts val="0"/>
                        </a:spcAft>
                      </a:pPr>
                      <a:r>
                        <a:rPr lang="en-US" sz="1600" kern="1400" dirty="0">
                          <a:effectLst/>
                          <a:latin typeface="Calibri" pitchFamily="34" charset="0"/>
                          <a:cs typeface="Calibri" pitchFamily="34" charset="0"/>
                        </a:rPr>
                        <a:t>One-Time Cost</a:t>
                      </a:r>
                      <a:endParaRPr lang="en-US" sz="1600" kern="1400" dirty="0">
                        <a:solidFill>
                          <a:srgbClr val="262626"/>
                        </a:solidFill>
                        <a:effectLst/>
                        <a:latin typeface="Calibri" pitchFamily="34" charset="0"/>
                        <a:ea typeface="Times New Roman"/>
                        <a:cs typeface="Calibri" pitchFamily="34" charset="0"/>
                      </a:endParaRPr>
                    </a:p>
                  </a:txBody>
                  <a:tcPr marL="68580" marR="68580" marT="0" marB="0"/>
                </a:tc>
                <a:tc>
                  <a:txBody>
                    <a:bodyPr/>
                    <a:lstStyle/>
                    <a:p>
                      <a:pPr marL="0" marR="0">
                        <a:spcBef>
                          <a:spcPts val="0"/>
                        </a:spcBef>
                        <a:spcAft>
                          <a:spcPts val="0"/>
                        </a:spcAft>
                      </a:pPr>
                      <a:r>
                        <a:rPr lang="en-US" sz="1600" kern="1400">
                          <a:effectLst/>
                          <a:latin typeface="Calibri" pitchFamily="34" charset="0"/>
                          <a:cs typeface="Calibri" pitchFamily="34" charset="0"/>
                        </a:rPr>
                        <a:t>1 Year Term</a:t>
                      </a:r>
                      <a:endParaRPr lang="en-US" sz="1600" kern="1400">
                        <a:solidFill>
                          <a:srgbClr val="262626"/>
                        </a:solidFill>
                        <a:effectLst/>
                        <a:latin typeface="Calibri" pitchFamily="34" charset="0"/>
                        <a:ea typeface="Times New Roman"/>
                        <a:cs typeface="Calibri" pitchFamily="34" charset="0"/>
                      </a:endParaRPr>
                    </a:p>
                  </a:txBody>
                  <a:tcPr marL="68580" marR="68580" marT="0" marB="0"/>
                </a:tc>
                <a:tc>
                  <a:txBody>
                    <a:bodyPr/>
                    <a:lstStyle/>
                    <a:p>
                      <a:pPr marL="0" marR="0" algn="r">
                        <a:spcBef>
                          <a:spcPts val="0"/>
                        </a:spcBef>
                        <a:spcAft>
                          <a:spcPts val="0"/>
                        </a:spcAft>
                      </a:pPr>
                      <a:r>
                        <a:rPr lang="en-US" sz="1600" kern="1400">
                          <a:effectLst/>
                          <a:latin typeface="Calibri" pitchFamily="34" charset="0"/>
                          <a:cs typeface="Calibri" pitchFamily="34" charset="0"/>
                        </a:rPr>
                        <a:t>-</a:t>
                      </a:r>
                      <a:endParaRPr lang="en-US" sz="1600" kern="1400">
                        <a:solidFill>
                          <a:srgbClr val="262626"/>
                        </a:solidFill>
                        <a:effectLst/>
                        <a:latin typeface="Calibri" pitchFamily="34" charset="0"/>
                        <a:ea typeface="Times New Roman"/>
                        <a:cs typeface="Calibri" pitchFamily="34" charset="0"/>
                      </a:endParaRPr>
                    </a:p>
                  </a:txBody>
                  <a:tcPr marL="68580" marR="68580" marT="0" marB="0"/>
                </a:tc>
                <a:tc>
                  <a:txBody>
                    <a:bodyPr/>
                    <a:lstStyle/>
                    <a:p>
                      <a:pPr marL="0" marR="0" algn="r">
                        <a:spcBef>
                          <a:spcPts val="0"/>
                        </a:spcBef>
                        <a:spcAft>
                          <a:spcPts val="0"/>
                        </a:spcAft>
                      </a:pPr>
                      <a:r>
                        <a:rPr lang="en-US" sz="1600" kern="1400">
                          <a:effectLst/>
                          <a:latin typeface="Calibri" pitchFamily="34" charset="0"/>
                          <a:cs typeface="Calibri" pitchFamily="34" charset="0"/>
                        </a:rPr>
                        <a:t>$1280.00</a:t>
                      </a:r>
                      <a:endParaRPr lang="en-US" sz="1600" kern="1400">
                        <a:solidFill>
                          <a:srgbClr val="262626"/>
                        </a:solidFill>
                        <a:effectLst/>
                        <a:latin typeface="Calibri" pitchFamily="34" charset="0"/>
                        <a:ea typeface="Times New Roman"/>
                        <a:cs typeface="Calibri" pitchFamily="34" charset="0"/>
                      </a:endParaRPr>
                    </a:p>
                  </a:txBody>
                  <a:tcPr marL="68580" marR="68580" marT="0" marB="0"/>
                </a:tc>
                <a:tc>
                  <a:txBody>
                    <a:bodyPr/>
                    <a:lstStyle/>
                    <a:p>
                      <a:pPr marL="0" marR="0" lvl="0" indent="0" algn="r">
                        <a:spcBef>
                          <a:spcPts val="0"/>
                        </a:spcBef>
                        <a:spcAft>
                          <a:spcPts val="0"/>
                        </a:spcAft>
                        <a:buFont typeface="Symbol"/>
                        <a:buNone/>
                      </a:pPr>
                      <a:r>
                        <a:rPr lang="en-US" sz="1600" dirty="0">
                          <a:effectLst/>
                          <a:latin typeface="Calibri" pitchFamily="34" charset="0"/>
                          <a:cs typeface="Calibri" pitchFamily="34" charset="0"/>
                        </a:rPr>
                        <a:t>$1600.00</a:t>
                      </a:r>
                      <a:endParaRPr lang="en-US" sz="1600" dirty="0">
                        <a:solidFill>
                          <a:srgbClr val="262626"/>
                        </a:solidFill>
                        <a:effectLst/>
                        <a:latin typeface="Calibri" pitchFamily="34" charset="0"/>
                        <a:ea typeface="Batang"/>
                        <a:cs typeface="Calibri" pitchFamily="34" charset="0"/>
                      </a:endParaRPr>
                    </a:p>
                  </a:txBody>
                  <a:tcPr marL="68580" marR="68580" marT="0" marB="0"/>
                </a:tc>
                <a:tc>
                  <a:txBody>
                    <a:bodyPr/>
                    <a:lstStyle/>
                    <a:p>
                      <a:pPr marL="0" marR="0" algn="r">
                        <a:spcBef>
                          <a:spcPts val="0"/>
                        </a:spcBef>
                        <a:spcAft>
                          <a:spcPts val="0"/>
                        </a:spcAft>
                      </a:pPr>
                      <a:r>
                        <a:rPr lang="en-US" sz="1600" kern="1400">
                          <a:effectLst/>
                          <a:latin typeface="Calibri" pitchFamily="34" charset="0"/>
                          <a:cs typeface="Calibri" pitchFamily="34" charset="0"/>
                        </a:rPr>
                        <a:t>$1698.00</a:t>
                      </a:r>
                      <a:endParaRPr lang="en-US" sz="1600" kern="1400">
                        <a:solidFill>
                          <a:srgbClr val="262626"/>
                        </a:solidFill>
                        <a:effectLst/>
                        <a:latin typeface="Calibri" pitchFamily="34" charset="0"/>
                        <a:ea typeface="Times New Roman"/>
                        <a:cs typeface="Calibri" pitchFamily="34" charset="0"/>
                      </a:endParaRPr>
                    </a:p>
                  </a:txBody>
                  <a:tcPr marL="68580" marR="68580" marT="0" marB="0"/>
                </a:tc>
              </a:tr>
              <a:tr h="387112">
                <a:tc vMerge="1">
                  <a:txBody>
                    <a:bodyPr/>
                    <a:lstStyle/>
                    <a:p>
                      <a:endParaRPr lang="en-US"/>
                    </a:p>
                  </a:txBody>
                  <a:tcPr/>
                </a:tc>
                <a:tc>
                  <a:txBody>
                    <a:bodyPr/>
                    <a:lstStyle/>
                    <a:p>
                      <a:pPr marL="0" marR="0">
                        <a:spcBef>
                          <a:spcPts val="0"/>
                        </a:spcBef>
                        <a:spcAft>
                          <a:spcPts val="0"/>
                        </a:spcAft>
                      </a:pPr>
                      <a:r>
                        <a:rPr lang="en-US" sz="1600" kern="1400" dirty="0">
                          <a:effectLst/>
                          <a:latin typeface="Calibri" pitchFamily="34" charset="0"/>
                          <a:cs typeface="Calibri" pitchFamily="34" charset="0"/>
                        </a:rPr>
                        <a:t>3 </a:t>
                      </a:r>
                      <a:r>
                        <a:rPr lang="en-US" sz="1600" kern="1400" dirty="0" smtClean="0">
                          <a:effectLst/>
                          <a:latin typeface="Calibri" pitchFamily="34" charset="0"/>
                          <a:cs typeface="Calibri" pitchFamily="34" charset="0"/>
                        </a:rPr>
                        <a:t>Year </a:t>
                      </a:r>
                      <a:r>
                        <a:rPr lang="en-US" sz="1600" kern="1400" dirty="0">
                          <a:effectLst/>
                          <a:latin typeface="Calibri" pitchFamily="34" charset="0"/>
                          <a:cs typeface="Calibri" pitchFamily="34" charset="0"/>
                        </a:rPr>
                        <a:t>Term</a:t>
                      </a:r>
                      <a:endParaRPr lang="en-US" sz="1600" kern="1400" dirty="0">
                        <a:solidFill>
                          <a:srgbClr val="262626"/>
                        </a:solidFill>
                        <a:effectLst/>
                        <a:latin typeface="Calibri" pitchFamily="34" charset="0"/>
                        <a:ea typeface="Times New Roman"/>
                        <a:cs typeface="Calibri" pitchFamily="34" charset="0"/>
                      </a:endParaRPr>
                    </a:p>
                  </a:txBody>
                  <a:tcPr marL="68580" marR="68580" marT="0" marB="0"/>
                </a:tc>
                <a:tc>
                  <a:txBody>
                    <a:bodyPr/>
                    <a:lstStyle/>
                    <a:p>
                      <a:pPr marL="0" marR="0" algn="r">
                        <a:spcBef>
                          <a:spcPts val="0"/>
                        </a:spcBef>
                        <a:spcAft>
                          <a:spcPts val="0"/>
                        </a:spcAft>
                      </a:pPr>
                      <a:r>
                        <a:rPr lang="en-US" sz="1600" kern="1400">
                          <a:effectLst/>
                          <a:latin typeface="Calibri" pitchFamily="34" charset="0"/>
                          <a:cs typeface="Calibri" pitchFamily="34" charset="0"/>
                        </a:rPr>
                        <a:t>-</a:t>
                      </a:r>
                      <a:endParaRPr lang="en-US" sz="1600" kern="1400">
                        <a:solidFill>
                          <a:srgbClr val="262626"/>
                        </a:solidFill>
                        <a:effectLst/>
                        <a:latin typeface="Calibri" pitchFamily="34" charset="0"/>
                        <a:ea typeface="Times New Roman"/>
                        <a:cs typeface="Calibri" pitchFamily="34" charset="0"/>
                      </a:endParaRPr>
                    </a:p>
                  </a:txBody>
                  <a:tcPr marL="68580" marR="68580" marT="0" marB="0"/>
                </a:tc>
                <a:tc>
                  <a:txBody>
                    <a:bodyPr/>
                    <a:lstStyle/>
                    <a:p>
                      <a:pPr marL="0" marR="0" algn="r">
                        <a:spcBef>
                          <a:spcPts val="0"/>
                        </a:spcBef>
                        <a:spcAft>
                          <a:spcPts val="0"/>
                        </a:spcAft>
                      </a:pPr>
                      <a:r>
                        <a:rPr lang="en-US" sz="1600" kern="1400">
                          <a:effectLst/>
                          <a:latin typeface="Calibri" pitchFamily="34" charset="0"/>
                          <a:cs typeface="Calibri" pitchFamily="34" charset="0"/>
                        </a:rPr>
                        <a:t>$2000.00</a:t>
                      </a:r>
                      <a:endParaRPr lang="en-US" sz="1600" kern="1400">
                        <a:solidFill>
                          <a:srgbClr val="262626"/>
                        </a:solidFill>
                        <a:effectLst/>
                        <a:latin typeface="Calibri" pitchFamily="34" charset="0"/>
                        <a:ea typeface="Times New Roman"/>
                        <a:cs typeface="Calibri" pitchFamily="34" charset="0"/>
                      </a:endParaRPr>
                    </a:p>
                  </a:txBody>
                  <a:tcPr marL="68580" marR="68580" marT="0" marB="0"/>
                </a:tc>
                <a:tc>
                  <a:txBody>
                    <a:bodyPr/>
                    <a:lstStyle/>
                    <a:p>
                      <a:pPr marL="228600" marR="0" indent="0" algn="r">
                        <a:spcBef>
                          <a:spcPts val="0"/>
                        </a:spcBef>
                        <a:spcAft>
                          <a:spcPts val="0"/>
                        </a:spcAft>
                      </a:pPr>
                      <a:r>
                        <a:rPr lang="en-US" sz="1600">
                          <a:effectLst/>
                          <a:latin typeface="Calibri" pitchFamily="34" charset="0"/>
                          <a:cs typeface="Calibri" pitchFamily="34" charset="0"/>
                        </a:rPr>
                        <a:t>$2500.00</a:t>
                      </a:r>
                      <a:endParaRPr lang="en-US" sz="1600">
                        <a:solidFill>
                          <a:srgbClr val="262626"/>
                        </a:solidFill>
                        <a:effectLst/>
                        <a:latin typeface="Calibri" pitchFamily="34" charset="0"/>
                        <a:ea typeface="Batang"/>
                        <a:cs typeface="Calibri" pitchFamily="34" charset="0"/>
                      </a:endParaRPr>
                    </a:p>
                  </a:txBody>
                  <a:tcPr marL="68580" marR="68580" marT="0" marB="0"/>
                </a:tc>
                <a:tc>
                  <a:txBody>
                    <a:bodyPr/>
                    <a:lstStyle/>
                    <a:p>
                      <a:pPr marL="0" marR="0" algn="r">
                        <a:spcBef>
                          <a:spcPts val="0"/>
                        </a:spcBef>
                        <a:spcAft>
                          <a:spcPts val="0"/>
                        </a:spcAft>
                      </a:pPr>
                      <a:r>
                        <a:rPr lang="en-US" sz="1600" kern="1400">
                          <a:effectLst/>
                          <a:latin typeface="Calibri" pitchFamily="34" charset="0"/>
                          <a:cs typeface="Calibri" pitchFamily="34" charset="0"/>
                        </a:rPr>
                        <a:t>$2612..60</a:t>
                      </a:r>
                      <a:endParaRPr lang="en-US" sz="1600" kern="1400">
                        <a:solidFill>
                          <a:srgbClr val="262626"/>
                        </a:solidFill>
                        <a:effectLst/>
                        <a:latin typeface="Calibri" pitchFamily="34" charset="0"/>
                        <a:ea typeface="Times New Roman"/>
                        <a:cs typeface="Calibri" pitchFamily="34" charset="0"/>
                      </a:endParaRPr>
                    </a:p>
                  </a:txBody>
                  <a:tcPr marL="68580" marR="68580" marT="0" marB="0"/>
                </a:tc>
              </a:tr>
              <a:tr h="387112">
                <a:tc rowSpan="2">
                  <a:txBody>
                    <a:bodyPr/>
                    <a:lstStyle/>
                    <a:p>
                      <a:pPr marL="0" marR="0">
                        <a:spcBef>
                          <a:spcPts val="0"/>
                        </a:spcBef>
                        <a:spcAft>
                          <a:spcPts val="0"/>
                        </a:spcAft>
                      </a:pPr>
                      <a:r>
                        <a:rPr lang="en-US" sz="1600" kern="1400">
                          <a:effectLst/>
                          <a:latin typeface="Calibri" pitchFamily="34" charset="0"/>
                          <a:cs typeface="Calibri" pitchFamily="34" charset="0"/>
                        </a:rPr>
                        <a:t>Total Cost</a:t>
                      </a:r>
                      <a:endParaRPr lang="en-US" sz="1600" kern="1400">
                        <a:solidFill>
                          <a:srgbClr val="262626"/>
                        </a:solidFill>
                        <a:effectLst/>
                        <a:latin typeface="Calibri" pitchFamily="34" charset="0"/>
                        <a:ea typeface="Times New Roman"/>
                        <a:cs typeface="Calibri" pitchFamily="34" charset="0"/>
                      </a:endParaRPr>
                    </a:p>
                  </a:txBody>
                  <a:tcPr marL="68580" marR="68580" marT="0" marB="0"/>
                </a:tc>
                <a:tc>
                  <a:txBody>
                    <a:bodyPr/>
                    <a:lstStyle/>
                    <a:p>
                      <a:pPr marL="0" marR="0">
                        <a:spcBef>
                          <a:spcPts val="0"/>
                        </a:spcBef>
                        <a:spcAft>
                          <a:spcPts val="0"/>
                        </a:spcAft>
                      </a:pPr>
                      <a:r>
                        <a:rPr lang="en-US" sz="1600" kern="1400">
                          <a:effectLst/>
                          <a:latin typeface="Calibri" pitchFamily="34" charset="0"/>
                          <a:cs typeface="Calibri" pitchFamily="34" charset="0"/>
                        </a:rPr>
                        <a:t>1 Year Term (x12)</a:t>
                      </a:r>
                      <a:endParaRPr lang="en-US" sz="1600" kern="1400">
                        <a:solidFill>
                          <a:srgbClr val="262626"/>
                        </a:solidFill>
                        <a:effectLst/>
                        <a:latin typeface="Calibri" pitchFamily="34" charset="0"/>
                        <a:ea typeface="Times New Roman"/>
                        <a:cs typeface="Calibri" pitchFamily="34" charset="0"/>
                      </a:endParaRPr>
                    </a:p>
                  </a:txBody>
                  <a:tcPr marL="68580" marR="68580" marT="0" marB="0"/>
                </a:tc>
                <a:tc>
                  <a:txBody>
                    <a:bodyPr/>
                    <a:lstStyle/>
                    <a:p>
                      <a:pPr marL="0" marR="0" algn="r">
                        <a:spcBef>
                          <a:spcPts val="0"/>
                        </a:spcBef>
                        <a:spcAft>
                          <a:spcPts val="0"/>
                        </a:spcAft>
                      </a:pPr>
                      <a:r>
                        <a:rPr lang="en-US" sz="1600" kern="1400">
                          <a:effectLst/>
                          <a:latin typeface="Calibri" pitchFamily="34" charset="0"/>
                          <a:cs typeface="Calibri" pitchFamily="34" charset="0"/>
                        </a:rPr>
                        <a:t>$8432.64</a:t>
                      </a:r>
                      <a:endParaRPr lang="en-US" sz="1600" kern="1400">
                        <a:solidFill>
                          <a:srgbClr val="262626"/>
                        </a:solidFill>
                        <a:effectLst/>
                        <a:latin typeface="Calibri" pitchFamily="34" charset="0"/>
                        <a:ea typeface="Times New Roman"/>
                        <a:cs typeface="Calibri" pitchFamily="34" charset="0"/>
                      </a:endParaRPr>
                    </a:p>
                  </a:txBody>
                  <a:tcPr marL="68580" marR="68580" marT="0" marB="0"/>
                </a:tc>
                <a:tc>
                  <a:txBody>
                    <a:bodyPr/>
                    <a:lstStyle/>
                    <a:p>
                      <a:pPr marL="0" marR="0" algn="r">
                        <a:spcBef>
                          <a:spcPts val="0"/>
                        </a:spcBef>
                        <a:spcAft>
                          <a:spcPts val="0"/>
                        </a:spcAft>
                      </a:pPr>
                      <a:r>
                        <a:rPr lang="en-US" sz="1600" kern="1400">
                          <a:effectLst/>
                          <a:latin typeface="Calibri" pitchFamily="34" charset="0"/>
                          <a:cs typeface="Calibri" pitchFamily="34" charset="0"/>
                        </a:rPr>
                        <a:t>$5777.36</a:t>
                      </a:r>
                      <a:endParaRPr lang="en-US" sz="1600" kern="1400">
                        <a:solidFill>
                          <a:srgbClr val="262626"/>
                        </a:solidFill>
                        <a:effectLst/>
                        <a:latin typeface="Calibri" pitchFamily="34" charset="0"/>
                        <a:ea typeface="Times New Roman"/>
                        <a:cs typeface="Calibri" pitchFamily="34" charset="0"/>
                      </a:endParaRPr>
                    </a:p>
                  </a:txBody>
                  <a:tcPr marL="68580" marR="68580" marT="0" marB="0"/>
                </a:tc>
                <a:tc>
                  <a:txBody>
                    <a:bodyPr/>
                    <a:lstStyle/>
                    <a:p>
                      <a:pPr marL="228600" marR="0" indent="0" algn="r">
                        <a:spcBef>
                          <a:spcPts val="0"/>
                        </a:spcBef>
                        <a:spcAft>
                          <a:spcPts val="0"/>
                        </a:spcAft>
                      </a:pPr>
                      <a:r>
                        <a:rPr lang="en-US" sz="1600">
                          <a:effectLst/>
                          <a:latin typeface="Calibri" pitchFamily="34" charset="0"/>
                          <a:cs typeface="Calibri" pitchFamily="34" charset="0"/>
                        </a:rPr>
                        <a:t>$4674.40</a:t>
                      </a:r>
                      <a:endParaRPr lang="en-US" sz="1600">
                        <a:solidFill>
                          <a:srgbClr val="262626"/>
                        </a:solidFill>
                        <a:effectLst/>
                        <a:latin typeface="Calibri" pitchFamily="34" charset="0"/>
                        <a:ea typeface="Batang"/>
                        <a:cs typeface="Calibri" pitchFamily="34" charset="0"/>
                      </a:endParaRPr>
                    </a:p>
                  </a:txBody>
                  <a:tcPr marL="68580" marR="68580" marT="0" marB="0"/>
                </a:tc>
                <a:tc>
                  <a:txBody>
                    <a:bodyPr/>
                    <a:lstStyle/>
                    <a:p>
                      <a:pPr marL="0" marR="0" algn="r">
                        <a:spcBef>
                          <a:spcPts val="0"/>
                        </a:spcBef>
                        <a:spcAft>
                          <a:spcPts val="0"/>
                        </a:spcAft>
                      </a:pPr>
                      <a:r>
                        <a:rPr lang="en-US" sz="1600" kern="1400">
                          <a:effectLst/>
                          <a:latin typeface="Calibri" pitchFamily="34" charset="0"/>
                          <a:cs typeface="Calibri" pitchFamily="34" charset="0"/>
                        </a:rPr>
                        <a:t>$4561.56</a:t>
                      </a:r>
                      <a:endParaRPr lang="en-US" sz="1600" kern="1400">
                        <a:solidFill>
                          <a:srgbClr val="262626"/>
                        </a:solidFill>
                        <a:effectLst/>
                        <a:latin typeface="Calibri" pitchFamily="34" charset="0"/>
                        <a:ea typeface="Times New Roman"/>
                        <a:cs typeface="Calibri" pitchFamily="34" charset="0"/>
                      </a:endParaRPr>
                    </a:p>
                  </a:txBody>
                  <a:tcPr marL="68580" marR="68580" marT="0" marB="0"/>
                </a:tc>
              </a:tr>
              <a:tr h="774224">
                <a:tc vMerge="1">
                  <a:txBody>
                    <a:bodyPr/>
                    <a:lstStyle/>
                    <a:p>
                      <a:endParaRPr lang="en-US"/>
                    </a:p>
                  </a:txBody>
                  <a:tcPr/>
                </a:tc>
                <a:tc>
                  <a:txBody>
                    <a:bodyPr/>
                    <a:lstStyle/>
                    <a:p>
                      <a:pPr marL="0" marR="0">
                        <a:spcBef>
                          <a:spcPts val="0"/>
                        </a:spcBef>
                        <a:spcAft>
                          <a:spcPts val="0"/>
                        </a:spcAft>
                      </a:pPr>
                      <a:r>
                        <a:rPr lang="en-US" sz="1600" kern="1400" dirty="0">
                          <a:effectLst/>
                          <a:latin typeface="Calibri" pitchFamily="34" charset="0"/>
                          <a:cs typeface="Calibri" pitchFamily="34" charset="0"/>
                        </a:rPr>
                        <a:t>3 </a:t>
                      </a:r>
                      <a:r>
                        <a:rPr lang="en-US" sz="1600" kern="1400" dirty="0" smtClean="0">
                          <a:effectLst/>
                          <a:latin typeface="Calibri" pitchFamily="34" charset="0"/>
                          <a:cs typeface="Calibri" pitchFamily="34" charset="0"/>
                        </a:rPr>
                        <a:t>Year</a:t>
                      </a:r>
                      <a:r>
                        <a:rPr lang="en-US" sz="1600" kern="1400" baseline="0" dirty="0" smtClean="0">
                          <a:effectLst/>
                          <a:latin typeface="Calibri" pitchFamily="34" charset="0"/>
                          <a:cs typeface="Calibri" pitchFamily="34" charset="0"/>
                        </a:rPr>
                        <a:t> </a:t>
                      </a:r>
                      <a:r>
                        <a:rPr lang="en-US" sz="1600" kern="1400" dirty="0" smtClean="0">
                          <a:effectLst/>
                          <a:latin typeface="Calibri" pitchFamily="34" charset="0"/>
                          <a:cs typeface="Calibri" pitchFamily="34" charset="0"/>
                        </a:rPr>
                        <a:t>Term </a:t>
                      </a:r>
                      <a:r>
                        <a:rPr lang="en-US" sz="1600" kern="1400" dirty="0">
                          <a:effectLst/>
                          <a:latin typeface="Calibri" pitchFamily="34" charset="0"/>
                          <a:cs typeface="Calibri" pitchFamily="34" charset="0"/>
                        </a:rPr>
                        <a:t>(x36)</a:t>
                      </a:r>
                      <a:endParaRPr lang="en-US" sz="1600" kern="1400" dirty="0">
                        <a:solidFill>
                          <a:srgbClr val="262626"/>
                        </a:solidFill>
                        <a:effectLst/>
                        <a:latin typeface="Calibri" pitchFamily="34" charset="0"/>
                        <a:ea typeface="Times New Roman"/>
                        <a:cs typeface="Calibri" pitchFamily="34" charset="0"/>
                      </a:endParaRPr>
                    </a:p>
                  </a:txBody>
                  <a:tcPr marL="68580" marR="68580" marT="0" marB="0"/>
                </a:tc>
                <a:tc>
                  <a:txBody>
                    <a:bodyPr/>
                    <a:lstStyle/>
                    <a:p>
                      <a:pPr marL="0" marR="0" algn="r">
                        <a:spcBef>
                          <a:spcPts val="0"/>
                        </a:spcBef>
                        <a:spcAft>
                          <a:spcPts val="0"/>
                        </a:spcAft>
                      </a:pPr>
                      <a:r>
                        <a:rPr lang="en-US" sz="1600" kern="1400">
                          <a:effectLst/>
                          <a:latin typeface="Calibri" pitchFamily="34" charset="0"/>
                          <a:cs typeface="Calibri" pitchFamily="34" charset="0"/>
                        </a:rPr>
                        <a:t>$25297.92</a:t>
                      </a:r>
                      <a:endParaRPr lang="en-US" sz="1600" kern="1400">
                        <a:solidFill>
                          <a:srgbClr val="262626"/>
                        </a:solidFill>
                        <a:effectLst/>
                        <a:latin typeface="Calibri" pitchFamily="34" charset="0"/>
                        <a:ea typeface="Times New Roman"/>
                        <a:cs typeface="Calibri" pitchFamily="34" charset="0"/>
                      </a:endParaRPr>
                    </a:p>
                  </a:txBody>
                  <a:tcPr marL="68580" marR="68580" marT="0" marB="0"/>
                </a:tc>
                <a:tc>
                  <a:txBody>
                    <a:bodyPr/>
                    <a:lstStyle/>
                    <a:p>
                      <a:pPr marL="0" marR="0" algn="r">
                        <a:spcBef>
                          <a:spcPts val="0"/>
                        </a:spcBef>
                        <a:spcAft>
                          <a:spcPts val="0"/>
                        </a:spcAft>
                      </a:pPr>
                      <a:r>
                        <a:rPr lang="en-US" sz="1600" kern="1400">
                          <a:effectLst/>
                          <a:latin typeface="Calibri" pitchFamily="34" charset="0"/>
                          <a:cs typeface="Calibri" pitchFamily="34" charset="0"/>
                        </a:rPr>
                        <a:t>$15492.08</a:t>
                      </a:r>
                      <a:endParaRPr lang="en-US" sz="1600" kern="1400">
                        <a:solidFill>
                          <a:srgbClr val="262626"/>
                        </a:solidFill>
                        <a:effectLst/>
                        <a:latin typeface="Calibri" pitchFamily="34" charset="0"/>
                        <a:ea typeface="Times New Roman"/>
                        <a:cs typeface="Calibri" pitchFamily="34" charset="0"/>
                      </a:endParaRPr>
                    </a:p>
                  </a:txBody>
                  <a:tcPr marL="68580" marR="68580" marT="0" marB="0"/>
                </a:tc>
                <a:tc>
                  <a:txBody>
                    <a:bodyPr/>
                    <a:lstStyle/>
                    <a:p>
                      <a:pPr marL="0" marR="0" lvl="0" indent="0" algn="r">
                        <a:spcBef>
                          <a:spcPts val="0"/>
                        </a:spcBef>
                        <a:spcAft>
                          <a:spcPts val="0"/>
                        </a:spcAft>
                        <a:buFont typeface="Symbol"/>
                        <a:buNone/>
                      </a:pPr>
                      <a:r>
                        <a:rPr lang="en-US" sz="1600" dirty="0">
                          <a:effectLst/>
                          <a:latin typeface="Calibri" pitchFamily="34" charset="0"/>
                          <a:cs typeface="Calibri" pitchFamily="34" charset="0"/>
                        </a:rPr>
                        <a:t>$11723.20</a:t>
                      </a:r>
                      <a:endParaRPr lang="en-US" sz="1600" dirty="0">
                        <a:solidFill>
                          <a:srgbClr val="262626"/>
                        </a:solidFill>
                        <a:effectLst/>
                        <a:latin typeface="Calibri" pitchFamily="34" charset="0"/>
                        <a:ea typeface="Batang"/>
                        <a:cs typeface="Calibri" pitchFamily="34" charset="0"/>
                      </a:endParaRPr>
                    </a:p>
                  </a:txBody>
                  <a:tcPr marL="68580" marR="68580" marT="0" marB="0"/>
                </a:tc>
                <a:tc>
                  <a:txBody>
                    <a:bodyPr/>
                    <a:lstStyle/>
                    <a:p>
                      <a:pPr marL="0" marR="0" algn="r">
                        <a:spcBef>
                          <a:spcPts val="0"/>
                        </a:spcBef>
                        <a:spcAft>
                          <a:spcPts val="0"/>
                        </a:spcAft>
                      </a:pPr>
                      <a:r>
                        <a:rPr lang="en-US" sz="1600" kern="1400">
                          <a:effectLst/>
                          <a:latin typeface="Calibri" pitchFamily="34" charset="0"/>
                          <a:cs typeface="Calibri" pitchFamily="34" charset="0"/>
                        </a:rPr>
                        <a:t>$11203.28</a:t>
                      </a:r>
                      <a:endParaRPr lang="en-US" sz="1600" kern="1400">
                        <a:solidFill>
                          <a:srgbClr val="262626"/>
                        </a:solidFill>
                        <a:effectLst/>
                        <a:latin typeface="Calibri" pitchFamily="34" charset="0"/>
                        <a:ea typeface="Times New Roman"/>
                        <a:cs typeface="Calibri" pitchFamily="34" charset="0"/>
                      </a:endParaRPr>
                    </a:p>
                  </a:txBody>
                  <a:tcPr marL="68580" marR="68580" marT="0" marB="0"/>
                </a:tc>
              </a:tr>
              <a:tr h="387112">
                <a:tc rowSpan="2">
                  <a:txBody>
                    <a:bodyPr/>
                    <a:lstStyle/>
                    <a:p>
                      <a:pPr marL="0" marR="0">
                        <a:spcBef>
                          <a:spcPts val="0"/>
                        </a:spcBef>
                        <a:spcAft>
                          <a:spcPts val="0"/>
                        </a:spcAft>
                      </a:pPr>
                      <a:r>
                        <a:rPr lang="en-US" sz="1600" kern="1400">
                          <a:effectLst/>
                          <a:latin typeface="Calibri" pitchFamily="34" charset="0"/>
                          <a:cs typeface="Calibri" pitchFamily="34" charset="0"/>
                        </a:rPr>
                        <a:t>Savings</a:t>
                      </a:r>
                    </a:p>
                    <a:p>
                      <a:pPr marL="0" marR="0">
                        <a:spcBef>
                          <a:spcPts val="0"/>
                        </a:spcBef>
                        <a:spcAft>
                          <a:spcPts val="0"/>
                        </a:spcAft>
                      </a:pPr>
                      <a:r>
                        <a:rPr lang="en-US" sz="1600" kern="1400">
                          <a:effectLst/>
                          <a:latin typeface="Calibri" pitchFamily="34" charset="0"/>
                          <a:cs typeface="Calibri" pitchFamily="34" charset="0"/>
                        </a:rPr>
                        <a:t>(Over Option 1)</a:t>
                      </a:r>
                      <a:endParaRPr lang="en-US" sz="1600" kern="1400">
                        <a:solidFill>
                          <a:srgbClr val="262626"/>
                        </a:solidFill>
                        <a:effectLst/>
                        <a:latin typeface="Calibri" pitchFamily="34" charset="0"/>
                        <a:ea typeface="Times New Roman"/>
                        <a:cs typeface="Calibri" pitchFamily="34" charset="0"/>
                      </a:endParaRPr>
                    </a:p>
                  </a:txBody>
                  <a:tcPr marL="68580" marR="68580" marT="0" marB="0"/>
                </a:tc>
                <a:tc>
                  <a:txBody>
                    <a:bodyPr/>
                    <a:lstStyle/>
                    <a:p>
                      <a:pPr marL="0" marR="0">
                        <a:spcBef>
                          <a:spcPts val="0"/>
                        </a:spcBef>
                        <a:spcAft>
                          <a:spcPts val="0"/>
                        </a:spcAft>
                      </a:pPr>
                      <a:r>
                        <a:rPr lang="en-US" sz="1600" b="1" kern="1400" dirty="0">
                          <a:effectLst/>
                          <a:latin typeface="Calibri" pitchFamily="34" charset="0"/>
                          <a:cs typeface="Calibri" pitchFamily="34" charset="0"/>
                        </a:rPr>
                        <a:t>1 Year Term</a:t>
                      </a:r>
                      <a:endParaRPr lang="en-US" sz="1600" b="1" kern="1400" dirty="0">
                        <a:solidFill>
                          <a:srgbClr val="262626"/>
                        </a:solidFill>
                        <a:effectLst/>
                        <a:latin typeface="Calibri" pitchFamily="34" charset="0"/>
                        <a:ea typeface="Times New Roman"/>
                        <a:cs typeface="Calibri" pitchFamily="34" charset="0"/>
                      </a:endParaRPr>
                    </a:p>
                  </a:txBody>
                  <a:tcPr marL="68580" marR="68580" marT="0" marB="0"/>
                </a:tc>
                <a:tc>
                  <a:txBody>
                    <a:bodyPr/>
                    <a:lstStyle/>
                    <a:p>
                      <a:pPr marL="0" marR="0" algn="r">
                        <a:spcBef>
                          <a:spcPts val="0"/>
                        </a:spcBef>
                        <a:spcAft>
                          <a:spcPts val="0"/>
                        </a:spcAft>
                      </a:pPr>
                      <a:r>
                        <a:rPr lang="en-US" sz="1600" b="1" kern="1400" dirty="0">
                          <a:effectLst/>
                          <a:latin typeface="Calibri" pitchFamily="34" charset="0"/>
                          <a:cs typeface="Calibri" pitchFamily="34" charset="0"/>
                        </a:rPr>
                        <a:t>n/a</a:t>
                      </a:r>
                      <a:endParaRPr lang="en-US" sz="1600" b="1" kern="1400" dirty="0">
                        <a:solidFill>
                          <a:srgbClr val="262626"/>
                        </a:solidFill>
                        <a:effectLst/>
                        <a:latin typeface="Calibri" pitchFamily="34" charset="0"/>
                        <a:ea typeface="Times New Roman"/>
                        <a:cs typeface="Calibri" pitchFamily="34" charset="0"/>
                      </a:endParaRPr>
                    </a:p>
                  </a:txBody>
                  <a:tcPr marL="68580" marR="68580" marT="0" marB="0"/>
                </a:tc>
                <a:tc>
                  <a:txBody>
                    <a:bodyPr/>
                    <a:lstStyle/>
                    <a:p>
                      <a:pPr marL="0" marR="0" algn="r">
                        <a:spcBef>
                          <a:spcPts val="0"/>
                        </a:spcBef>
                        <a:spcAft>
                          <a:spcPts val="0"/>
                        </a:spcAft>
                      </a:pPr>
                      <a:r>
                        <a:rPr lang="en-US" sz="1600" b="1" kern="1400" dirty="0">
                          <a:effectLst/>
                          <a:latin typeface="Calibri" pitchFamily="34" charset="0"/>
                          <a:cs typeface="Calibri" pitchFamily="34" charset="0"/>
                        </a:rPr>
                        <a:t>32%</a:t>
                      </a:r>
                      <a:endParaRPr lang="en-US" sz="1600" b="1" kern="1400" dirty="0">
                        <a:solidFill>
                          <a:srgbClr val="262626"/>
                        </a:solidFill>
                        <a:effectLst/>
                        <a:latin typeface="Calibri" pitchFamily="34" charset="0"/>
                        <a:ea typeface="Times New Roman"/>
                        <a:cs typeface="Calibri" pitchFamily="34" charset="0"/>
                      </a:endParaRPr>
                    </a:p>
                  </a:txBody>
                  <a:tcPr marL="68580" marR="68580" marT="0" marB="0"/>
                </a:tc>
                <a:tc>
                  <a:txBody>
                    <a:bodyPr/>
                    <a:lstStyle/>
                    <a:p>
                      <a:pPr marL="228600" marR="0" indent="0" algn="r">
                        <a:spcBef>
                          <a:spcPts val="0"/>
                        </a:spcBef>
                        <a:spcAft>
                          <a:spcPts val="0"/>
                        </a:spcAft>
                      </a:pPr>
                      <a:r>
                        <a:rPr lang="en-US" sz="1600" b="1" dirty="0">
                          <a:effectLst/>
                          <a:latin typeface="Calibri" pitchFamily="34" charset="0"/>
                          <a:cs typeface="Calibri" pitchFamily="34" charset="0"/>
                        </a:rPr>
                        <a:t>44%</a:t>
                      </a:r>
                      <a:endParaRPr lang="en-US" sz="1600" b="1" dirty="0">
                        <a:solidFill>
                          <a:srgbClr val="262626"/>
                        </a:solidFill>
                        <a:effectLst/>
                        <a:latin typeface="Calibri" pitchFamily="34" charset="0"/>
                        <a:ea typeface="Batang"/>
                        <a:cs typeface="Calibri" pitchFamily="34" charset="0"/>
                      </a:endParaRPr>
                    </a:p>
                  </a:txBody>
                  <a:tcPr marL="68580" marR="68580" marT="0" marB="0"/>
                </a:tc>
                <a:tc>
                  <a:txBody>
                    <a:bodyPr/>
                    <a:lstStyle/>
                    <a:p>
                      <a:pPr marL="0" marR="0" algn="r">
                        <a:spcBef>
                          <a:spcPts val="0"/>
                        </a:spcBef>
                        <a:spcAft>
                          <a:spcPts val="0"/>
                        </a:spcAft>
                      </a:pPr>
                      <a:r>
                        <a:rPr lang="en-US" sz="1600" b="1" kern="1400">
                          <a:effectLst/>
                          <a:latin typeface="Calibri" pitchFamily="34" charset="0"/>
                          <a:cs typeface="Calibri" pitchFamily="34" charset="0"/>
                        </a:rPr>
                        <a:t>45%</a:t>
                      </a:r>
                      <a:endParaRPr lang="en-US" sz="1600" b="1" kern="1400">
                        <a:solidFill>
                          <a:srgbClr val="262626"/>
                        </a:solidFill>
                        <a:effectLst/>
                        <a:latin typeface="Calibri" pitchFamily="34" charset="0"/>
                        <a:ea typeface="Times New Roman"/>
                        <a:cs typeface="Calibri" pitchFamily="34" charset="0"/>
                      </a:endParaRPr>
                    </a:p>
                  </a:txBody>
                  <a:tcPr marL="68580" marR="68580" marT="0" marB="0"/>
                </a:tc>
              </a:tr>
              <a:tr h="387112">
                <a:tc vMerge="1">
                  <a:txBody>
                    <a:bodyPr/>
                    <a:lstStyle/>
                    <a:p>
                      <a:endParaRPr lang="en-US"/>
                    </a:p>
                  </a:txBody>
                  <a:tcPr/>
                </a:tc>
                <a:tc>
                  <a:txBody>
                    <a:bodyPr/>
                    <a:lstStyle/>
                    <a:p>
                      <a:pPr marL="0" marR="0">
                        <a:spcBef>
                          <a:spcPts val="0"/>
                        </a:spcBef>
                        <a:spcAft>
                          <a:spcPts val="0"/>
                        </a:spcAft>
                      </a:pPr>
                      <a:r>
                        <a:rPr lang="en-US" sz="1600" b="1" kern="1400" dirty="0">
                          <a:effectLst/>
                          <a:latin typeface="Calibri" pitchFamily="34" charset="0"/>
                          <a:cs typeface="Calibri" pitchFamily="34" charset="0"/>
                        </a:rPr>
                        <a:t>3 </a:t>
                      </a:r>
                      <a:r>
                        <a:rPr lang="en-US" sz="1600" b="1" kern="1400" dirty="0" smtClean="0">
                          <a:effectLst/>
                          <a:latin typeface="Calibri" pitchFamily="34" charset="0"/>
                          <a:cs typeface="Calibri" pitchFamily="34" charset="0"/>
                        </a:rPr>
                        <a:t>Year </a:t>
                      </a:r>
                      <a:r>
                        <a:rPr lang="en-US" sz="1600" b="1" kern="1400" dirty="0">
                          <a:effectLst/>
                          <a:latin typeface="Calibri" pitchFamily="34" charset="0"/>
                          <a:cs typeface="Calibri" pitchFamily="34" charset="0"/>
                        </a:rPr>
                        <a:t>Term</a:t>
                      </a:r>
                      <a:endParaRPr lang="en-US" sz="1600" b="1" kern="1400" dirty="0">
                        <a:solidFill>
                          <a:srgbClr val="262626"/>
                        </a:solidFill>
                        <a:effectLst/>
                        <a:latin typeface="Calibri" pitchFamily="34" charset="0"/>
                        <a:ea typeface="Times New Roman"/>
                        <a:cs typeface="Calibri" pitchFamily="34" charset="0"/>
                      </a:endParaRPr>
                    </a:p>
                  </a:txBody>
                  <a:tcPr marL="68580" marR="68580" marT="0" marB="0"/>
                </a:tc>
                <a:tc>
                  <a:txBody>
                    <a:bodyPr/>
                    <a:lstStyle/>
                    <a:p>
                      <a:pPr marL="0" marR="0" algn="r">
                        <a:spcBef>
                          <a:spcPts val="0"/>
                        </a:spcBef>
                        <a:spcAft>
                          <a:spcPts val="0"/>
                        </a:spcAft>
                      </a:pPr>
                      <a:r>
                        <a:rPr lang="en-US" sz="1600" b="1" kern="1400">
                          <a:effectLst/>
                          <a:latin typeface="Calibri" pitchFamily="34" charset="0"/>
                          <a:cs typeface="Calibri" pitchFamily="34" charset="0"/>
                        </a:rPr>
                        <a:t>n/a</a:t>
                      </a:r>
                      <a:endParaRPr lang="en-US" sz="1600" b="1" kern="1400">
                        <a:solidFill>
                          <a:srgbClr val="262626"/>
                        </a:solidFill>
                        <a:effectLst/>
                        <a:latin typeface="Calibri" pitchFamily="34" charset="0"/>
                        <a:ea typeface="Times New Roman"/>
                        <a:cs typeface="Calibri" pitchFamily="34" charset="0"/>
                      </a:endParaRPr>
                    </a:p>
                  </a:txBody>
                  <a:tcPr marL="68580" marR="68580" marT="0" marB="0"/>
                </a:tc>
                <a:tc>
                  <a:txBody>
                    <a:bodyPr/>
                    <a:lstStyle/>
                    <a:p>
                      <a:pPr marL="0" marR="0" algn="r">
                        <a:spcBef>
                          <a:spcPts val="0"/>
                        </a:spcBef>
                        <a:spcAft>
                          <a:spcPts val="0"/>
                        </a:spcAft>
                      </a:pPr>
                      <a:r>
                        <a:rPr lang="en-US" sz="1600" b="1" kern="1400">
                          <a:effectLst/>
                          <a:latin typeface="Calibri" pitchFamily="34" charset="0"/>
                          <a:cs typeface="Calibri" pitchFamily="34" charset="0"/>
                        </a:rPr>
                        <a:t>39%</a:t>
                      </a:r>
                      <a:endParaRPr lang="en-US" sz="1600" b="1" kern="1400">
                        <a:solidFill>
                          <a:srgbClr val="262626"/>
                        </a:solidFill>
                        <a:effectLst/>
                        <a:latin typeface="Calibri" pitchFamily="34" charset="0"/>
                        <a:ea typeface="Times New Roman"/>
                        <a:cs typeface="Calibri" pitchFamily="34" charset="0"/>
                      </a:endParaRPr>
                    </a:p>
                  </a:txBody>
                  <a:tcPr marL="68580" marR="68580" marT="0" marB="0"/>
                </a:tc>
                <a:tc>
                  <a:txBody>
                    <a:bodyPr/>
                    <a:lstStyle/>
                    <a:p>
                      <a:pPr marL="228600" marR="0" indent="0" algn="r">
                        <a:spcBef>
                          <a:spcPts val="0"/>
                        </a:spcBef>
                        <a:spcAft>
                          <a:spcPts val="0"/>
                        </a:spcAft>
                      </a:pPr>
                      <a:r>
                        <a:rPr lang="en-US" sz="1600" b="1" dirty="0">
                          <a:effectLst/>
                          <a:latin typeface="Calibri" pitchFamily="34" charset="0"/>
                          <a:cs typeface="Calibri" pitchFamily="34" charset="0"/>
                        </a:rPr>
                        <a:t>54%</a:t>
                      </a:r>
                      <a:endParaRPr lang="en-US" sz="1600" b="1" dirty="0">
                        <a:solidFill>
                          <a:srgbClr val="262626"/>
                        </a:solidFill>
                        <a:effectLst/>
                        <a:latin typeface="Calibri" pitchFamily="34" charset="0"/>
                        <a:ea typeface="Batang"/>
                        <a:cs typeface="Calibri" pitchFamily="34" charset="0"/>
                      </a:endParaRPr>
                    </a:p>
                  </a:txBody>
                  <a:tcPr marL="68580" marR="68580" marT="0" marB="0"/>
                </a:tc>
                <a:tc>
                  <a:txBody>
                    <a:bodyPr/>
                    <a:lstStyle/>
                    <a:p>
                      <a:pPr marL="0" marR="0" algn="r">
                        <a:spcBef>
                          <a:spcPts val="0"/>
                        </a:spcBef>
                        <a:spcAft>
                          <a:spcPts val="0"/>
                        </a:spcAft>
                      </a:pPr>
                      <a:r>
                        <a:rPr lang="en-US" sz="1600" b="1" kern="1400" dirty="0">
                          <a:effectLst/>
                          <a:latin typeface="Calibri" pitchFamily="34" charset="0"/>
                          <a:cs typeface="Calibri" pitchFamily="34" charset="0"/>
                        </a:rPr>
                        <a:t>54%</a:t>
                      </a:r>
                      <a:endParaRPr lang="en-US" sz="1600" b="1" kern="1400" dirty="0">
                        <a:solidFill>
                          <a:srgbClr val="262626"/>
                        </a:solidFill>
                        <a:effectLst/>
                        <a:latin typeface="Calibri" pitchFamily="34" charset="0"/>
                        <a:ea typeface="Times New Roman"/>
                        <a:cs typeface="Calibri" pitchFamily="34" charset="0"/>
                      </a:endParaRPr>
                    </a:p>
                  </a:txBody>
                  <a:tcPr marL="68580" marR="68580" marT="0" marB="0"/>
                </a:tc>
              </a:tr>
            </a:tbl>
          </a:graphicData>
        </a:graphic>
      </p:graphicFrame>
      <p:sp>
        <p:nvSpPr>
          <p:cNvPr id="3" name="Title 3"/>
          <p:cNvSpPr txBox="1">
            <a:spLocks/>
          </p:cNvSpPr>
          <p:nvPr/>
        </p:nvSpPr>
        <p:spPr>
          <a:xfrm>
            <a:off x="0" y="480364"/>
            <a:ext cx="8229600" cy="648997"/>
          </a:xfrm>
          <a:prstGeom prst="rect">
            <a:avLst/>
          </a:prstGeom>
          <a:solidFill>
            <a:srgbClr val="F6A400"/>
          </a:solidFill>
        </p:spPr>
        <p:txBody>
          <a:bodyPr vert="horz" wrap="square" lIns="180000" tIns="108000" rIns="180000" bIns="108000" rtlCol="0" anchor="ctr">
            <a:spAutoFit/>
          </a:bodyPr>
          <a:lstStyle>
            <a:lvl1pPr algn="l" defTabSz="457200" rtl="0" eaLnBrk="1" latinLnBrk="0" hangingPunct="1">
              <a:spcBef>
                <a:spcPct val="0"/>
              </a:spcBef>
              <a:buNone/>
              <a:defRPr sz="3200" b="1" kern="1200">
                <a:solidFill>
                  <a:schemeClr val="tx1">
                    <a:lumMod val="85000"/>
                    <a:lumOff val="15000"/>
                  </a:schemeClr>
                </a:solidFill>
                <a:latin typeface="Calibri" pitchFamily="34" charset="0"/>
                <a:ea typeface="+mj-ea"/>
                <a:cs typeface="Calibri" pitchFamily="34" charset="0"/>
              </a:defRPr>
            </a:lvl1pPr>
          </a:lstStyle>
          <a:p>
            <a:pPr algn="r" defTabSz="914400">
              <a:spcBef>
                <a:spcPts val="0"/>
              </a:spcBef>
            </a:pPr>
            <a:r>
              <a:rPr lang="en-US" sz="2800" b="0" kern="0" smtClean="0">
                <a:solidFill>
                  <a:prstClr val="white"/>
                </a:solidFill>
                <a:ea typeface="+mn-ea"/>
              </a:rPr>
              <a:t>Example: Simple 3-Tier Web Application</a:t>
            </a:r>
            <a:endParaRPr lang="en-US" sz="2800" b="0" kern="0" dirty="0">
              <a:solidFill>
                <a:prstClr val="white"/>
              </a:solidFill>
              <a:ea typeface="+mn-ea"/>
            </a:endParaRPr>
          </a:p>
        </p:txBody>
      </p:sp>
    </p:spTree>
    <p:extLst>
      <p:ext uri="{BB962C8B-B14F-4D97-AF65-F5344CB8AC3E}">
        <p14:creationId xmlns:p14="http://schemas.microsoft.com/office/powerpoint/2010/main" val="60475781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0" y="480364"/>
            <a:ext cx="8229600" cy="648997"/>
          </a:xfrm>
          <a:prstGeom prst="rect">
            <a:avLst/>
          </a:prstGeom>
          <a:solidFill>
            <a:srgbClr val="F6A400"/>
          </a:solidFill>
        </p:spPr>
        <p:txBody>
          <a:bodyPr vert="horz" wrap="square" lIns="180000" tIns="108000" rIns="180000" bIns="108000" rtlCol="0" anchor="ctr">
            <a:spAutoFit/>
          </a:bodyPr>
          <a:lstStyle>
            <a:lvl1pPr algn="l" defTabSz="457200" rtl="0" eaLnBrk="1" latinLnBrk="0" hangingPunct="1">
              <a:spcBef>
                <a:spcPct val="0"/>
              </a:spcBef>
              <a:buNone/>
              <a:defRPr sz="3200" b="1" kern="1200">
                <a:solidFill>
                  <a:schemeClr val="tx1">
                    <a:lumMod val="85000"/>
                    <a:lumOff val="15000"/>
                  </a:schemeClr>
                </a:solidFill>
                <a:latin typeface="Calibri" pitchFamily="34" charset="0"/>
                <a:ea typeface="+mj-ea"/>
                <a:cs typeface="Calibri" pitchFamily="34" charset="0"/>
              </a:defRPr>
            </a:lvl1pPr>
          </a:lstStyle>
          <a:p>
            <a:pPr algn="r" defTabSz="914400">
              <a:spcBef>
                <a:spcPts val="0"/>
              </a:spcBef>
            </a:pPr>
            <a:r>
              <a:rPr lang="en-US" sz="2800" b="0" kern="0" dirty="0" smtClean="0">
                <a:solidFill>
                  <a:prstClr val="white"/>
                </a:solidFill>
                <a:ea typeface="+mn-ea"/>
              </a:rPr>
              <a:t>Wait! Isn’t a Reserved Instance </a:t>
            </a:r>
            <a:r>
              <a:rPr lang="en-US" sz="2800" b="0" i="1" kern="0" dirty="0" smtClean="0">
                <a:solidFill>
                  <a:schemeClr val="bg1">
                    <a:lumMod val="50000"/>
                  </a:schemeClr>
                </a:solidFill>
                <a:ea typeface="+mn-ea"/>
              </a:rPr>
              <a:t>inelastic?</a:t>
            </a:r>
            <a:endParaRPr lang="en-US" sz="2800" b="0" i="1" kern="0" dirty="0">
              <a:solidFill>
                <a:schemeClr val="bg1">
                  <a:lumMod val="50000"/>
                </a:schemeClr>
              </a:solidFill>
              <a:ea typeface="+mn-ea"/>
            </a:endParaRPr>
          </a:p>
        </p:txBody>
      </p:sp>
      <p:pic>
        <p:nvPicPr>
          <p:cNvPr id="3" name="Picture 2" descr="Screen Shot 2013-01-24 at 11.18.3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347" y="1378326"/>
            <a:ext cx="6695420" cy="5479673"/>
          </a:xfrm>
          <a:prstGeom prst="rect">
            <a:avLst/>
          </a:prstGeom>
        </p:spPr>
      </p:pic>
      <p:sp>
        <p:nvSpPr>
          <p:cNvPr id="4" name="TextBox 3"/>
          <p:cNvSpPr txBox="1">
            <a:spLocks noChangeArrowheads="1"/>
          </p:cNvSpPr>
          <p:nvPr/>
        </p:nvSpPr>
        <p:spPr bwMode="auto">
          <a:xfrm>
            <a:off x="1760585" y="4538372"/>
            <a:ext cx="646901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800" b="1" dirty="0" smtClean="0"/>
              <a:t>RI Marketplace = Elastic Savings</a:t>
            </a:r>
            <a:endParaRPr lang="en-US" sz="1100" b="1" dirty="0"/>
          </a:p>
        </p:txBody>
      </p:sp>
      <p:cxnSp>
        <p:nvCxnSpPr>
          <p:cNvPr id="5" name="Straight Arrow Connector 4"/>
          <p:cNvCxnSpPr/>
          <p:nvPr/>
        </p:nvCxnSpPr>
        <p:spPr>
          <a:xfrm flipH="1" flipV="1">
            <a:off x="3846217" y="3450513"/>
            <a:ext cx="741888" cy="1243308"/>
          </a:xfrm>
          <a:prstGeom prst="straightConnector1">
            <a:avLst/>
          </a:prstGeom>
          <a:ln w="57150">
            <a:solidFill>
              <a:schemeClr val="tx1"/>
            </a:solidFill>
            <a:headEnd type="none" w="med" len="med"/>
            <a:tailEnd type="triangle" w="med" len="med"/>
          </a:ln>
          <a:effectLst>
            <a:outerShdw blurRad="50800" dist="38100" dir="8100000" algn="tr" rotWithShape="0">
              <a:prstClr val="black">
                <a:alpha val="40000"/>
              </a:prstClr>
            </a:outerShdw>
          </a:effectLst>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7416673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8" name="Picture 7" descr="Screen Shot 2013-01-24 at 8.47.1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39785"/>
          </a:xfrm>
          <a:prstGeom prst="rect">
            <a:avLst/>
          </a:prstGeom>
        </p:spPr>
      </p:pic>
    </p:spTree>
    <p:extLst>
      <p:ext uri="{BB962C8B-B14F-4D97-AF65-F5344CB8AC3E}">
        <p14:creationId xmlns:p14="http://schemas.microsoft.com/office/powerpoint/2010/main" val="319888639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6"/>
          <p:cNvSpPr txBox="1">
            <a:spLocks/>
          </p:cNvSpPr>
          <p:nvPr/>
        </p:nvSpPr>
        <p:spPr>
          <a:xfrm>
            <a:off x="0" y="521639"/>
            <a:ext cx="7195930" cy="648997"/>
          </a:xfrm>
          <a:prstGeom prst="rect">
            <a:avLst/>
          </a:prstGeom>
          <a:solidFill>
            <a:srgbClr val="F6A400"/>
          </a:solidFill>
        </p:spPr>
        <p:txBody>
          <a:bodyPr vert="horz" wrap="square" lIns="180000" tIns="108000" rIns="180000" bIns="108000" rtlCol="0" anchor="ctr">
            <a:spAutoFit/>
          </a:bodyPr>
          <a:lstStyle>
            <a:lvl1pPr algn="r" defTabSz="914400">
              <a:spcBef>
                <a:spcPts val="0"/>
              </a:spcBef>
              <a:buNone/>
              <a:defRPr sz="2800" b="0" kern="0">
                <a:solidFill>
                  <a:prstClr val="white"/>
                </a:solidFill>
                <a:latin typeface="Calibri" pitchFamily="34" charset="0"/>
                <a:cs typeface="Calibri" pitchFamily="34" charset="0"/>
              </a:defRPr>
            </a:lvl1pPr>
          </a:lstStyle>
          <a:p>
            <a:r>
              <a:rPr lang="en-US" dirty="0" smtClean="0"/>
              <a:t>Optimize by using Spot Instances</a:t>
            </a:r>
            <a:endParaRPr lang="en-US" dirty="0"/>
          </a:p>
        </p:txBody>
      </p:sp>
      <p:graphicFrame>
        <p:nvGraphicFramePr>
          <p:cNvPr id="4" name="Diagram 3"/>
          <p:cNvGraphicFramePr/>
          <p:nvPr>
            <p:extLst>
              <p:ext uri="{D42A27DB-BD31-4B8C-83A1-F6EECF244321}">
                <p14:modId xmlns:p14="http://schemas.microsoft.com/office/powerpoint/2010/main" val="2956794395"/>
              </p:ext>
            </p:extLst>
          </p:nvPr>
        </p:nvGraphicFramePr>
        <p:xfrm>
          <a:off x="2072640" y="3553097"/>
          <a:ext cx="4811486" cy="30704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 name="Diagram 1"/>
          <p:cNvGraphicFramePr/>
          <p:nvPr>
            <p:extLst>
              <p:ext uri="{D42A27DB-BD31-4B8C-83A1-F6EECF244321}">
                <p14:modId xmlns:p14="http://schemas.microsoft.com/office/powerpoint/2010/main" val="2047628238"/>
              </p:ext>
            </p:extLst>
          </p:nvPr>
        </p:nvGraphicFramePr>
        <p:xfrm>
          <a:off x="1180386" y="1619186"/>
          <a:ext cx="6592014" cy="28875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 name="Rectangle 4"/>
          <p:cNvSpPr/>
          <p:nvPr/>
        </p:nvSpPr>
        <p:spPr>
          <a:xfrm>
            <a:off x="5676900" y="1460500"/>
            <a:ext cx="2222500" cy="3200400"/>
          </a:xfrm>
          <a:prstGeom prst="rect">
            <a:avLst/>
          </a:prstGeom>
          <a:solidFill>
            <a:schemeClr val="tx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7003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500"/>
                                        <p:tgtEl>
                                          <p:spTgt spid="5"/>
                                        </p:tgtEl>
                                      </p:cBhvr>
                                    </p:animEffect>
                                    <p:set>
                                      <p:cBhvr>
                                        <p:cTn id="11"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21640"/>
            <a:ext cx="5651500" cy="648997"/>
          </a:xfrm>
          <a:solidFill>
            <a:srgbClr val="F6A400"/>
          </a:solidFill>
        </p:spPr>
        <p:txBody>
          <a:bodyPr vert="horz" wrap="square" lIns="180000" tIns="108000" rIns="180000" bIns="108000" rtlCol="0" anchor="ctr">
            <a:spAutoFit/>
          </a:bodyPr>
          <a:lstStyle/>
          <a:p>
            <a:pPr algn="r" defTabSz="914400">
              <a:spcBef>
                <a:spcPts val="0"/>
              </a:spcBef>
            </a:pPr>
            <a:r>
              <a:rPr lang="en-US" sz="2800" b="0" kern="0" dirty="0">
                <a:solidFill>
                  <a:prstClr val="white"/>
                </a:solidFill>
                <a:ea typeface="+mn-ea"/>
              </a:rPr>
              <a:t>Spot Use cases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96712180"/>
              </p:ext>
            </p:extLst>
          </p:nvPr>
        </p:nvGraphicFramePr>
        <p:xfrm>
          <a:off x="976361" y="1433548"/>
          <a:ext cx="7136008" cy="4611036"/>
        </p:xfrm>
        <a:graphic>
          <a:graphicData uri="http://schemas.openxmlformats.org/drawingml/2006/table">
            <a:tbl>
              <a:tblPr firstRow="1" firstCol="1" bandRow="1">
                <a:tableStyleId>{5C22544A-7EE6-4342-B048-85BDC9FD1C3A}</a:tableStyleId>
              </a:tblPr>
              <a:tblGrid>
                <a:gridCol w="2400976"/>
                <a:gridCol w="4735032"/>
              </a:tblGrid>
              <a:tr h="293937">
                <a:tc>
                  <a:txBody>
                    <a:bodyPr/>
                    <a:lstStyle/>
                    <a:p>
                      <a:pPr marL="0" marR="0">
                        <a:spcBef>
                          <a:spcPts val="0"/>
                        </a:spcBef>
                        <a:spcAft>
                          <a:spcPts val="0"/>
                        </a:spcAft>
                      </a:pPr>
                      <a:r>
                        <a:rPr lang="en-US" sz="1800" dirty="0">
                          <a:effectLst/>
                          <a:latin typeface="Calibri" pitchFamily="34" charset="0"/>
                          <a:cs typeface="Calibri" pitchFamily="34" charset="0"/>
                        </a:rPr>
                        <a:t>Use Case</a:t>
                      </a:r>
                      <a:endParaRPr lang="en-US" sz="1800" dirty="0">
                        <a:effectLst/>
                        <a:latin typeface="Calibri" pitchFamily="34" charset="0"/>
                        <a:ea typeface="Calibri"/>
                        <a:cs typeface="Calibri" pitchFamily="34" charset="0"/>
                      </a:endParaRPr>
                    </a:p>
                  </a:txBody>
                  <a:tcPr marL="67310" marR="67310" marT="9525" marB="0"/>
                </a:tc>
                <a:tc>
                  <a:txBody>
                    <a:bodyPr/>
                    <a:lstStyle/>
                    <a:p>
                      <a:pPr marL="0" marR="0">
                        <a:spcBef>
                          <a:spcPts val="0"/>
                        </a:spcBef>
                        <a:spcAft>
                          <a:spcPts val="0"/>
                        </a:spcAft>
                      </a:pPr>
                      <a:r>
                        <a:rPr lang="en-US" sz="1600">
                          <a:effectLst/>
                          <a:latin typeface="Calibri" pitchFamily="34" charset="0"/>
                          <a:cs typeface="Calibri" pitchFamily="34" charset="0"/>
                        </a:rPr>
                        <a:t>Types of Applications</a:t>
                      </a:r>
                      <a:endParaRPr lang="en-US" sz="1600">
                        <a:effectLst/>
                        <a:latin typeface="Calibri" pitchFamily="34" charset="0"/>
                        <a:ea typeface="Calibri"/>
                        <a:cs typeface="Calibri" pitchFamily="34" charset="0"/>
                      </a:endParaRPr>
                    </a:p>
                  </a:txBody>
                  <a:tcPr marL="67310" marR="67310" marT="9525" marB="0"/>
                </a:tc>
              </a:tr>
              <a:tr h="518207">
                <a:tc>
                  <a:txBody>
                    <a:bodyPr/>
                    <a:lstStyle/>
                    <a:p>
                      <a:pPr marL="0" marR="0">
                        <a:spcBef>
                          <a:spcPts val="0"/>
                        </a:spcBef>
                        <a:spcAft>
                          <a:spcPts val="0"/>
                        </a:spcAft>
                      </a:pPr>
                      <a:r>
                        <a:rPr lang="en-US" sz="1800">
                          <a:effectLst/>
                          <a:latin typeface="Calibri" pitchFamily="34" charset="0"/>
                          <a:cs typeface="Calibri" pitchFamily="34" charset="0"/>
                        </a:rPr>
                        <a:t>Batch Processing</a:t>
                      </a:r>
                      <a:endParaRPr lang="en-US" sz="1800">
                        <a:effectLst/>
                        <a:latin typeface="Calibri" pitchFamily="34" charset="0"/>
                        <a:ea typeface="Calibri"/>
                        <a:cs typeface="Calibri" pitchFamily="34" charset="0"/>
                      </a:endParaRPr>
                    </a:p>
                  </a:txBody>
                  <a:tcPr marL="67310" marR="67310" marT="9525" marB="0"/>
                </a:tc>
                <a:tc>
                  <a:txBody>
                    <a:bodyPr/>
                    <a:lstStyle/>
                    <a:p>
                      <a:pPr marL="0" marR="0">
                        <a:spcBef>
                          <a:spcPts val="0"/>
                        </a:spcBef>
                        <a:spcAft>
                          <a:spcPts val="0"/>
                        </a:spcAft>
                      </a:pPr>
                      <a:r>
                        <a:rPr lang="en-US" sz="1600">
                          <a:effectLst/>
                          <a:latin typeface="Calibri" pitchFamily="34" charset="0"/>
                          <a:cs typeface="Calibri" pitchFamily="34" charset="0"/>
                        </a:rPr>
                        <a:t>Generic background processing (scale out computing)</a:t>
                      </a:r>
                      <a:endParaRPr lang="en-US" sz="1600">
                        <a:effectLst/>
                        <a:latin typeface="Calibri" pitchFamily="34" charset="0"/>
                        <a:ea typeface="Calibri"/>
                        <a:cs typeface="Calibri" pitchFamily="34" charset="0"/>
                      </a:endParaRPr>
                    </a:p>
                  </a:txBody>
                  <a:tcPr marL="67310" marR="67310" marT="9525" marB="0"/>
                </a:tc>
              </a:tr>
              <a:tr h="525842">
                <a:tc>
                  <a:txBody>
                    <a:bodyPr/>
                    <a:lstStyle/>
                    <a:p>
                      <a:pPr marL="0" marR="0">
                        <a:spcBef>
                          <a:spcPts val="0"/>
                        </a:spcBef>
                        <a:spcAft>
                          <a:spcPts val="0"/>
                        </a:spcAft>
                      </a:pPr>
                      <a:r>
                        <a:rPr lang="en-US" sz="1800" dirty="0" smtClean="0">
                          <a:effectLst/>
                          <a:latin typeface="Calibri" pitchFamily="34" charset="0"/>
                          <a:cs typeface="Calibri" pitchFamily="34" charset="0"/>
                        </a:rPr>
                        <a:t>Hadoop</a:t>
                      </a:r>
                      <a:endParaRPr lang="en-US" sz="1800" dirty="0">
                        <a:effectLst/>
                        <a:latin typeface="Calibri" pitchFamily="34" charset="0"/>
                        <a:ea typeface="Calibri"/>
                        <a:cs typeface="Calibri" pitchFamily="34" charset="0"/>
                      </a:endParaRPr>
                    </a:p>
                  </a:txBody>
                  <a:tcPr marL="67310" marR="67310" marT="9525" marB="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effectLst/>
                          <a:latin typeface="Calibri" pitchFamily="34" charset="0"/>
                          <a:cs typeface="Calibri" pitchFamily="34" charset="0"/>
                        </a:rPr>
                        <a:t>Hadoop/MapReduce </a:t>
                      </a:r>
                      <a:r>
                        <a:rPr lang="en-US" sz="1600" dirty="0">
                          <a:effectLst/>
                          <a:latin typeface="Calibri" pitchFamily="34" charset="0"/>
                          <a:cs typeface="Calibri" pitchFamily="34" charset="0"/>
                        </a:rPr>
                        <a:t>processing type </a:t>
                      </a:r>
                      <a:r>
                        <a:rPr lang="en-US" sz="1600" dirty="0" smtClean="0">
                          <a:effectLst/>
                          <a:latin typeface="Calibri" pitchFamily="34" charset="0"/>
                          <a:cs typeface="Calibri" pitchFamily="34" charset="0"/>
                        </a:rPr>
                        <a:t>jobs (e.g. Search, Big Data, etc.)</a:t>
                      </a:r>
                      <a:endParaRPr lang="en-US" sz="1600" dirty="0" smtClean="0">
                        <a:effectLst/>
                        <a:latin typeface="Calibri" pitchFamily="34" charset="0"/>
                        <a:ea typeface="Calibri"/>
                        <a:cs typeface="Calibri" pitchFamily="34" charset="0"/>
                      </a:endParaRPr>
                    </a:p>
                    <a:p>
                      <a:pPr marL="0" marR="0">
                        <a:spcBef>
                          <a:spcPts val="0"/>
                        </a:spcBef>
                        <a:spcAft>
                          <a:spcPts val="0"/>
                        </a:spcAft>
                      </a:pPr>
                      <a:endParaRPr lang="en-US" sz="1600" dirty="0">
                        <a:effectLst/>
                        <a:latin typeface="Calibri" pitchFamily="34" charset="0"/>
                        <a:ea typeface="Calibri"/>
                        <a:cs typeface="Calibri" pitchFamily="34" charset="0"/>
                      </a:endParaRPr>
                    </a:p>
                  </a:txBody>
                  <a:tcPr marL="67310" marR="67310" marT="9525" marB="0"/>
                </a:tc>
              </a:tr>
              <a:tr h="596463">
                <a:tc>
                  <a:txBody>
                    <a:bodyPr/>
                    <a:lstStyle/>
                    <a:p>
                      <a:pPr marL="0" marR="0">
                        <a:spcBef>
                          <a:spcPts val="0"/>
                        </a:spcBef>
                        <a:spcAft>
                          <a:spcPts val="0"/>
                        </a:spcAft>
                      </a:pPr>
                      <a:r>
                        <a:rPr lang="en-US" sz="1800" dirty="0">
                          <a:effectLst/>
                          <a:latin typeface="Calibri" pitchFamily="34" charset="0"/>
                          <a:cs typeface="Calibri" pitchFamily="34" charset="0"/>
                        </a:rPr>
                        <a:t>Scientific Computing</a:t>
                      </a:r>
                      <a:endParaRPr lang="en-US" sz="1800" dirty="0">
                        <a:effectLst/>
                        <a:latin typeface="Calibri" pitchFamily="34" charset="0"/>
                        <a:ea typeface="Calibri"/>
                        <a:cs typeface="Calibri" pitchFamily="34" charset="0"/>
                      </a:endParaRPr>
                    </a:p>
                  </a:txBody>
                  <a:tcPr marL="67310" marR="67310" marT="9525" marB="0"/>
                </a:tc>
                <a:tc>
                  <a:txBody>
                    <a:bodyPr/>
                    <a:lstStyle/>
                    <a:p>
                      <a:pPr marL="0" marR="0">
                        <a:spcBef>
                          <a:spcPts val="0"/>
                        </a:spcBef>
                        <a:spcAft>
                          <a:spcPts val="0"/>
                        </a:spcAft>
                      </a:pPr>
                      <a:r>
                        <a:rPr lang="en-US" sz="1600">
                          <a:effectLst/>
                          <a:latin typeface="Calibri" pitchFamily="34" charset="0"/>
                          <a:cs typeface="Calibri" pitchFamily="34" charset="0"/>
                        </a:rPr>
                        <a:t>Scientific trials/simulations/analysis in chemistry, physics, and biology</a:t>
                      </a:r>
                      <a:endParaRPr lang="en-US" sz="1600">
                        <a:effectLst/>
                        <a:latin typeface="Calibri" pitchFamily="34" charset="0"/>
                        <a:ea typeface="Calibri"/>
                        <a:cs typeface="Calibri" pitchFamily="34" charset="0"/>
                      </a:endParaRPr>
                    </a:p>
                  </a:txBody>
                  <a:tcPr marL="67310" marR="67310" marT="9525" marB="0"/>
                </a:tc>
              </a:tr>
              <a:tr h="525842">
                <a:tc>
                  <a:txBody>
                    <a:bodyPr/>
                    <a:lstStyle/>
                    <a:p>
                      <a:pPr marL="0" marR="0">
                        <a:spcBef>
                          <a:spcPts val="0"/>
                        </a:spcBef>
                        <a:spcAft>
                          <a:spcPts val="0"/>
                        </a:spcAft>
                      </a:pPr>
                      <a:r>
                        <a:rPr lang="en-US" sz="1800">
                          <a:effectLst/>
                          <a:latin typeface="Calibri" pitchFamily="34" charset="0"/>
                          <a:cs typeface="Calibri" pitchFamily="34" charset="0"/>
                        </a:rPr>
                        <a:t>Video and Image Processing/Rendering</a:t>
                      </a:r>
                      <a:endParaRPr lang="en-US" sz="1800">
                        <a:effectLst/>
                        <a:latin typeface="Calibri" pitchFamily="34" charset="0"/>
                        <a:ea typeface="Calibri"/>
                        <a:cs typeface="Calibri" pitchFamily="34" charset="0"/>
                      </a:endParaRPr>
                    </a:p>
                  </a:txBody>
                  <a:tcPr marL="67310" marR="67310" marT="9525" marB="0"/>
                </a:tc>
                <a:tc>
                  <a:txBody>
                    <a:bodyPr/>
                    <a:lstStyle/>
                    <a:p>
                      <a:pPr marL="0" marR="0">
                        <a:spcBef>
                          <a:spcPts val="0"/>
                        </a:spcBef>
                        <a:spcAft>
                          <a:spcPts val="0"/>
                        </a:spcAft>
                      </a:pPr>
                      <a:r>
                        <a:rPr lang="en-US" sz="1600">
                          <a:effectLst/>
                          <a:latin typeface="Calibri" pitchFamily="34" charset="0"/>
                          <a:cs typeface="Calibri" pitchFamily="34" charset="0"/>
                        </a:rPr>
                        <a:t>Transform videos into specific formats</a:t>
                      </a:r>
                      <a:endParaRPr lang="en-US" sz="1600">
                        <a:effectLst/>
                        <a:latin typeface="Calibri" pitchFamily="34" charset="0"/>
                        <a:ea typeface="Calibri"/>
                        <a:cs typeface="Calibri" pitchFamily="34" charset="0"/>
                      </a:endParaRPr>
                    </a:p>
                  </a:txBody>
                  <a:tcPr marL="67310" marR="67310" marT="9525" marB="0"/>
                </a:tc>
              </a:tr>
              <a:tr h="525842">
                <a:tc>
                  <a:txBody>
                    <a:bodyPr/>
                    <a:lstStyle/>
                    <a:p>
                      <a:pPr marL="0" marR="0">
                        <a:spcBef>
                          <a:spcPts val="0"/>
                        </a:spcBef>
                        <a:spcAft>
                          <a:spcPts val="0"/>
                        </a:spcAft>
                      </a:pPr>
                      <a:r>
                        <a:rPr lang="en-US" sz="1800">
                          <a:effectLst/>
                          <a:latin typeface="Calibri" pitchFamily="34" charset="0"/>
                          <a:cs typeface="Calibri" pitchFamily="34" charset="0"/>
                        </a:rPr>
                        <a:t>Testing</a:t>
                      </a:r>
                      <a:endParaRPr lang="en-US" sz="1800">
                        <a:effectLst/>
                        <a:latin typeface="Calibri" pitchFamily="34" charset="0"/>
                        <a:ea typeface="Calibri"/>
                        <a:cs typeface="Calibri" pitchFamily="34" charset="0"/>
                      </a:endParaRPr>
                    </a:p>
                  </a:txBody>
                  <a:tcPr marL="67310" marR="67310" marT="9525" marB="0"/>
                </a:tc>
                <a:tc>
                  <a:txBody>
                    <a:bodyPr/>
                    <a:lstStyle/>
                    <a:p>
                      <a:pPr marL="0" marR="0">
                        <a:spcBef>
                          <a:spcPts val="0"/>
                        </a:spcBef>
                        <a:spcAft>
                          <a:spcPts val="0"/>
                        </a:spcAft>
                      </a:pPr>
                      <a:r>
                        <a:rPr lang="en-US" sz="1600">
                          <a:effectLst/>
                          <a:latin typeface="Calibri" pitchFamily="34" charset="0"/>
                          <a:cs typeface="Calibri" pitchFamily="34" charset="0"/>
                        </a:rPr>
                        <a:t>Provide testing of software, web sites, etc</a:t>
                      </a:r>
                      <a:endParaRPr lang="en-US" sz="1600">
                        <a:effectLst/>
                        <a:latin typeface="Calibri" pitchFamily="34" charset="0"/>
                        <a:ea typeface="Calibri"/>
                        <a:cs typeface="Calibri" pitchFamily="34" charset="0"/>
                      </a:endParaRPr>
                    </a:p>
                  </a:txBody>
                  <a:tcPr marL="67310" marR="67310" marT="9525" marB="0"/>
                </a:tc>
              </a:tr>
              <a:tr h="266261">
                <a:tc>
                  <a:txBody>
                    <a:bodyPr/>
                    <a:lstStyle/>
                    <a:p>
                      <a:pPr marL="0" marR="0">
                        <a:spcBef>
                          <a:spcPts val="0"/>
                        </a:spcBef>
                        <a:spcAft>
                          <a:spcPts val="0"/>
                        </a:spcAft>
                      </a:pPr>
                      <a:r>
                        <a:rPr lang="en-US" sz="1800">
                          <a:effectLst/>
                          <a:latin typeface="Calibri" pitchFamily="34" charset="0"/>
                          <a:cs typeface="Calibri" pitchFamily="34" charset="0"/>
                        </a:rPr>
                        <a:t>Web/Data Crawling</a:t>
                      </a:r>
                      <a:endParaRPr lang="en-US" sz="1800">
                        <a:effectLst/>
                        <a:latin typeface="Calibri" pitchFamily="34" charset="0"/>
                        <a:ea typeface="Calibri"/>
                        <a:cs typeface="Calibri" pitchFamily="34" charset="0"/>
                      </a:endParaRPr>
                    </a:p>
                  </a:txBody>
                  <a:tcPr marL="67310" marR="67310" marT="9525" marB="0"/>
                </a:tc>
                <a:tc>
                  <a:txBody>
                    <a:bodyPr/>
                    <a:lstStyle/>
                    <a:p>
                      <a:pPr marL="0" marR="0">
                        <a:spcBef>
                          <a:spcPts val="0"/>
                        </a:spcBef>
                        <a:spcAft>
                          <a:spcPts val="0"/>
                        </a:spcAft>
                      </a:pPr>
                      <a:r>
                        <a:rPr lang="en-US" sz="1600">
                          <a:effectLst/>
                          <a:latin typeface="Calibri" pitchFamily="34" charset="0"/>
                          <a:cs typeface="Calibri" pitchFamily="34" charset="0"/>
                        </a:rPr>
                        <a:t>Analyzing data and processing it</a:t>
                      </a:r>
                      <a:endParaRPr lang="en-US" sz="1600">
                        <a:effectLst/>
                        <a:latin typeface="Calibri" pitchFamily="34" charset="0"/>
                        <a:ea typeface="Calibri"/>
                        <a:cs typeface="Calibri" pitchFamily="34" charset="0"/>
                      </a:endParaRPr>
                    </a:p>
                  </a:txBody>
                  <a:tcPr marL="67310" marR="67310" marT="9525" marB="0"/>
                </a:tc>
              </a:tr>
              <a:tr h="266261">
                <a:tc>
                  <a:txBody>
                    <a:bodyPr/>
                    <a:lstStyle/>
                    <a:p>
                      <a:pPr marL="0" marR="0">
                        <a:spcBef>
                          <a:spcPts val="0"/>
                        </a:spcBef>
                        <a:spcAft>
                          <a:spcPts val="0"/>
                        </a:spcAft>
                      </a:pPr>
                      <a:r>
                        <a:rPr lang="en-US" sz="1800">
                          <a:effectLst/>
                          <a:latin typeface="Calibri" pitchFamily="34" charset="0"/>
                          <a:cs typeface="Calibri" pitchFamily="34" charset="0"/>
                        </a:rPr>
                        <a:t>Financial</a:t>
                      </a:r>
                      <a:endParaRPr lang="en-US" sz="1800">
                        <a:effectLst/>
                        <a:latin typeface="Calibri" pitchFamily="34" charset="0"/>
                        <a:ea typeface="Calibri"/>
                        <a:cs typeface="Calibri" pitchFamily="34" charset="0"/>
                      </a:endParaRPr>
                    </a:p>
                  </a:txBody>
                  <a:tcPr marL="67310" marR="67310" marT="9525" marB="0"/>
                </a:tc>
                <a:tc>
                  <a:txBody>
                    <a:bodyPr/>
                    <a:lstStyle/>
                    <a:p>
                      <a:pPr marL="0" marR="0">
                        <a:spcBef>
                          <a:spcPts val="0"/>
                        </a:spcBef>
                        <a:spcAft>
                          <a:spcPts val="0"/>
                        </a:spcAft>
                      </a:pPr>
                      <a:r>
                        <a:rPr lang="en-US" sz="1600">
                          <a:effectLst/>
                          <a:latin typeface="Calibri" pitchFamily="34" charset="0"/>
                          <a:cs typeface="Calibri" pitchFamily="34" charset="0"/>
                        </a:rPr>
                        <a:t>Hedgefund analytics, energy trading, etc</a:t>
                      </a:r>
                      <a:endParaRPr lang="en-US" sz="1600">
                        <a:effectLst/>
                        <a:latin typeface="Calibri" pitchFamily="34" charset="0"/>
                        <a:ea typeface="Calibri"/>
                        <a:cs typeface="Calibri" pitchFamily="34" charset="0"/>
                      </a:endParaRPr>
                    </a:p>
                  </a:txBody>
                  <a:tcPr marL="67310" marR="67310" marT="9525" marB="0"/>
                </a:tc>
              </a:tr>
              <a:tr h="525842">
                <a:tc>
                  <a:txBody>
                    <a:bodyPr/>
                    <a:lstStyle/>
                    <a:p>
                      <a:pPr marL="0" marR="0">
                        <a:spcBef>
                          <a:spcPts val="0"/>
                        </a:spcBef>
                        <a:spcAft>
                          <a:spcPts val="0"/>
                        </a:spcAft>
                      </a:pPr>
                      <a:r>
                        <a:rPr lang="en-US" sz="1800">
                          <a:effectLst/>
                          <a:latin typeface="Calibri" pitchFamily="34" charset="0"/>
                          <a:cs typeface="Calibri" pitchFamily="34" charset="0"/>
                        </a:rPr>
                        <a:t>HPC</a:t>
                      </a:r>
                      <a:endParaRPr lang="en-US" sz="1800">
                        <a:effectLst/>
                        <a:latin typeface="Calibri" pitchFamily="34" charset="0"/>
                        <a:ea typeface="Calibri"/>
                        <a:cs typeface="Calibri" pitchFamily="34" charset="0"/>
                      </a:endParaRPr>
                    </a:p>
                  </a:txBody>
                  <a:tcPr marL="67310" marR="67310" marT="9525" marB="0"/>
                </a:tc>
                <a:tc>
                  <a:txBody>
                    <a:bodyPr/>
                    <a:lstStyle/>
                    <a:p>
                      <a:pPr marL="0" marR="0">
                        <a:spcBef>
                          <a:spcPts val="0"/>
                        </a:spcBef>
                        <a:spcAft>
                          <a:spcPts val="0"/>
                        </a:spcAft>
                      </a:pPr>
                      <a:r>
                        <a:rPr lang="en-US" sz="1600">
                          <a:effectLst/>
                          <a:latin typeface="Calibri" pitchFamily="34" charset="0"/>
                          <a:cs typeface="Calibri" pitchFamily="34" charset="0"/>
                        </a:rPr>
                        <a:t>Utilize HPC servers to do  embarrassingly parallel jobs</a:t>
                      </a:r>
                      <a:endParaRPr lang="en-US" sz="1600">
                        <a:effectLst/>
                        <a:latin typeface="Calibri" pitchFamily="34" charset="0"/>
                        <a:ea typeface="Calibri"/>
                        <a:cs typeface="Calibri" pitchFamily="34" charset="0"/>
                      </a:endParaRPr>
                    </a:p>
                  </a:txBody>
                  <a:tcPr marL="67310" marR="67310" marT="9525" marB="0"/>
                </a:tc>
              </a:tr>
              <a:tr h="266261">
                <a:tc>
                  <a:txBody>
                    <a:bodyPr/>
                    <a:lstStyle/>
                    <a:p>
                      <a:pPr marL="0" marR="0">
                        <a:spcBef>
                          <a:spcPts val="0"/>
                        </a:spcBef>
                        <a:spcAft>
                          <a:spcPts val="0"/>
                        </a:spcAft>
                      </a:pPr>
                      <a:r>
                        <a:rPr lang="en-US" sz="1800" dirty="0">
                          <a:effectLst/>
                          <a:latin typeface="Calibri" pitchFamily="34" charset="0"/>
                          <a:cs typeface="Calibri" pitchFamily="34" charset="0"/>
                        </a:rPr>
                        <a:t>Cheap Compute</a:t>
                      </a:r>
                      <a:endParaRPr lang="en-US" sz="1800" dirty="0">
                        <a:effectLst/>
                        <a:latin typeface="Calibri" pitchFamily="34" charset="0"/>
                        <a:ea typeface="Calibri"/>
                        <a:cs typeface="Calibri" pitchFamily="34" charset="0"/>
                      </a:endParaRPr>
                    </a:p>
                  </a:txBody>
                  <a:tcPr marL="67310" marR="67310" marT="9525" marB="0"/>
                </a:tc>
                <a:tc>
                  <a:txBody>
                    <a:bodyPr/>
                    <a:lstStyle/>
                    <a:p>
                      <a:pPr marL="0" marR="0">
                        <a:spcBef>
                          <a:spcPts val="0"/>
                        </a:spcBef>
                        <a:spcAft>
                          <a:spcPts val="0"/>
                        </a:spcAft>
                      </a:pPr>
                      <a:r>
                        <a:rPr lang="en-US" sz="1600" dirty="0">
                          <a:effectLst/>
                          <a:latin typeface="Calibri" pitchFamily="34" charset="0"/>
                          <a:cs typeface="Calibri" pitchFamily="34" charset="0"/>
                        </a:rPr>
                        <a:t>Backend servers for </a:t>
                      </a:r>
                      <a:r>
                        <a:rPr lang="en-US" sz="1600" dirty="0" smtClean="0">
                          <a:effectLst/>
                          <a:latin typeface="Calibri" pitchFamily="34" charset="0"/>
                          <a:cs typeface="Calibri" pitchFamily="34" charset="0"/>
                        </a:rPr>
                        <a:t>online games</a:t>
                      </a:r>
                      <a:endParaRPr lang="en-US" sz="1600" dirty="0">
                        <a:effectLst/>
                        <a:latin typeface="Calibri" pitchFamily="34" charset="0"/>
                        <a:ea typeface="Calibri"/>
                        <a:cs typeface="Calibri" pitchFamily="34" charset="0"/>
                      </a:endParaRPr>
                    </a:p>
                  </a:txBody>
                  <a:tcPr marL="67310" marR="67310" marT="9525" marB="0"/>
                </a:tc>
              </a:tr>
            </a:tbl>
          </a:graphicData>
        </a:graphic>
      </p:graphicFrame>
    </p:spTree>
    <p:extLst>
      <p:ext uri="{BB962C8B-B14F-4D97-AF65-F5344CB8AC3E}">
        <p14:creationId xmlns:p14="http://schemas.microsoft.com/office/powerpoint/2010/main" val="407703341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21640"/>
            <a:ext cx="5651500" cy="648997"/>
          </a:xfrm>
          <a:solidFill>
            <a:srgbClr val="F6A400"/>
          </a:solidFill>
        </p:spPr>
        <p:txBody>
          <a:bodyPr vert="horz" wrap="square" lIns="180000" tIns="108000" rIns="180000" bIns="108000" rtlCol="0" anchor="ctr">
            <a:spAutoFit/>
          </a:bodyPr>
          <a:lstStyle/>
          <a:p>
            <a:pPr algn="r" defTabSz="914400">
              <a:spcBef>
                <a:spcPts val="0"/>
              </a:spcBef>
            </a:pPr>
            <a:r>
              <a:rPr lang="en-US" sz="2800" b="0" kern="0" dirty="0">
                <a:solidFill>
                  <a:prstClr val="white"/>
                </a:solidFill>
                <a:ea typeface="+mn-ea"/>
              </a:rPr>
              <a:t>Spot Use cases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10135069"/>
              </p:ext>
            </p:extLst>
          </p:nvPr>
        </p:nvGraphicFramePr>
        <p:xfrm>
          <a:off x="976361" y="1433548"/>
          <a:ext cx="7136008" cy="4611036"/>
        </p:xfrm>
        <a:graphic>
          <a:graphicData uri="http://schemas.openxmlformats.org/drawingml/2006/table">
            <a:tbl>
              <a:tblPr firstRow="1" firstCol="1" bandRow="1">
                <a:tableStyleId>{5C22544A-7EE6-4342-B048-85BDC9FD1C3A}</a:tableStyleId>
              </a:tblPr>
              <a:tblGrid>
                <a:gridCol w="2400976"/>
                <a:gridCol w="4735032"/>
              </a:tblGrid>
              <a:tr h="293937">
                <a:tc>
                  <a:txBody>
                    <a:bodyPr/>
                    <a:lstStyle/>
                    <a:p>
                      <a:pPr marL="0" marR="0">
                        <a:spcBef>
                          <a:spcPts val="0"/>
                        </a:spcBef>
                        <a:spcAft>
                          <a:spcPts val="0"/>
                        </a:spcAft>
                      </a:pPr>
                      <a:r>
                        <a:rPr lang="en-US" sz="1800" dirty="0">
                          <a:effectLst/>
                          <a:latin typeface="Calibri" pitchFamily="34" charset="0"/>
                          <a:cs typeface="Calibri" pitchFamily="34" charset="0"/>
                        </a:rPr>
                        <a:t>Use Case</a:t>
                      </a:r>
                      <a:endParaRPr lang="en-US" sz="1800" dirty="0">
                        <a:effectLst/>
                        <a:latin typeface="Calibri" pitchFamily="34" charset="0"/>
                        <a:ea typeface="Calibri"/>
                        <a:cs typeface="Calibri" pitchFamily="34" charset="0"/>
                      </a:endParaRPr>
                    </a:p>
                  </a:txBody>
                  <a:tcPr marL="67310" marR="67310" marT="9525" marB="0"/>
                </a:tc>
                <a:tc>
                  <a:txBody>
                    <a:bodyPr/>
                    <a:lstStyle/>
                    <a:p>
                      <a:pPr marL="0" marR="0">
                        <a:spcBef>
                          <a:spcPts val="0"/>
                        </a:spcBef>
                        <a:spcAft>
                          <a:spcPts val="0"/>
                        </a:spcAft>
                      </a:pPr>
                      <a:r>
                        <a:rPr lang="en-US" sz="1600">
                          <a:effectLst/>
                          <a:latin typeface="Calibri" pitchFamily="34" charset="0"/>
                          <a:cs typeface="Calibri" pitchFamily="34" charset="0"/>
                        </a:rPr>
                        <a:t>Types of Applications</a:t>
                      </a:r>
                      <a:endParaRPr lang="en-US" sz="1600">
                        <a:effectLst/>
                        <a:latin typeface="Calibri" pitchFamily="34" charset="0"/>
                        <a:ea typeface="Calibri"/>
                        <a:cs typeface="Calibri" pitchFamily="34" charset="0"/>
                      </a:endParaRPr>
                    </a:p>
                  </a:txBody>
                  <a:tcPr marL="67310" marR="67310" marT="9525" marB="0"/>
                </a:tc>
              </a:tr>
              <a:tr h="518207">
                <a:tc>
                  <a:txBody>
                    <a:bodyPr/>
                    <a:lstStyle/>
                    <a:p>
                      <a:pPr marL="0" marR="0">
                        <a:spcBef>
                          <a:spcPts val="0"/>
                        </a:spcBef>
                        <a:spcAft>
                          <a:spcPts val="0"/>
                        </a:spcAft>
                      </a:pPr>
                      <a:r>
                        <a:rPr lang="en-US" sz="1800">
                          <a:effectLst/>
                          <a:latin typeface="Calibri" pitchFamily="34" charset="0"/>
                          <a:cs typeface="Calibri" pitchFamily="34" charset="0"/>
                        </a:rPr>
                        <a:t>Batch Processing</a:t>
                      </a:r>
                      <a:endParaRPr lang="en-US" sz="1800">
                        <a:effectLst/>
                        <a:latin typeface="Calibri" pitchFamily="34" charset="0"/>
                        <a:ea typeface="Calibri"/>
                        <a:cs typeface="Calibri" pitchFamily="34" charset="0"/>
                      </a:endParaRPr>
                    </a:p>
                  </a:txBody>
                  <a:tcPr marL="67310" marR="67310" marT="9525" marB="0"/>
                </a:tc>
                <a:tc>
                  <a:txBody>
                    <a:bodyPr/>
                    <a:lstStyle/>
                    <a:p>
                      <a:pPr marL="0" marR="0">
                        <a:spcBef>
                          <a:spcPts val="0"/>
                        </a:spcBef>
                        <a:spcAft>
                          <a:spcPts val="0"/>
                        </a:spcAft>
                      </a:pPr>
                      <a:r>
                        <a:rPr lang="en-US" sz="1600">
                          <a:effectLst/>
                          <a:latin typeface="Calibri" pitchFamily="34" charset="0"/>
                          <a:cs typeface="Calibri" pitchFamily="34" charset="0"/>
                        </a:rPr>
                        <a:t>Generic background processing (scale out computing)</a:t>
                      </a:r>
                      <a:endParaRPr lang="en-US" sz="1600">
                        <a:effectLst/>
                        <a:latin typeface="Calibri" pitchFamily="34" charset="0"/>
                        <a:ea typeface="Calibri"/>
                        <a:cs typeface="Calibri" pitchFamily="34" charset="0"/>
                      </a:endParaRPr>
                    </a:p>
                  </a:txBody>
                  <a:tcPr marL="67310" marR="67310" marT="9525" marB="0"/>
                </a:tc>
              </a:tr>
              <a:tr h="525842">
                <a:tc>
                  <a:txBody>
                    <a:bodyPr/>
                    <a:lstStyle/>
                    <a:p>
                      <a:pPr marL="0" marR="0">
                        <a:spcBef>
                          <a:spcPts val="0"/>
                        </a:spcBef>
                        <a:spcAft>
                          <a:spcPts val="0"/>
                        </a:spcAft>
                      </a:pPr>
                      <a:r>
                        <a:rPr lang="en-US" sz="1800" dirty="0" smtClean="0">
                          <a:effectLst/>
                          <a:latin typeface="Calibri" pitchFamily="34" charset="0"/>
                          <a:cs typeface="Calibri" pitchFamily="34" charset="0"/>
                        </a:rPr>
                        <a:t>Hadoop</a:t>
                      </a:r>
                      <a:endParaRPr lang="en-US" sz="1800" dirty="0">
                        <a:effectLst/>
                        <a:latin typeface="Calibri" pitchFamily="34" charset="0"/>
                        <a:ea typeface="Calibri"/>
                        <a:cs typeface="Calibri" pitchFamily="34" charset="0"/>
                      </a:endParaRPr>
                    </a:p>
                  </a:txBody>
                  <a:tcPr marL="67310" marR="67310" marT="9525" marB="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effectLst/>
                          <a:latin typeface="Calibri" pitchFamily="34" charset="0"/>
                          <a:cs typeface="Calibri" pitchFamily="34" charset="0"/>
                        </a:rPr>
                        <a:t>Hadoop/MapReduce </a:t>
                      </a:r>
                      <a:r>
                        <a:rPr lang="en-US" sz="1600" dirty="0">
                          <a:effectLst/>
                          <a:latin typeface="Calibri" pitchFamily="34" charset="0"/>
                          <a:cs typeface="Calibri" pitchFamily="34" charset="0"/>
                        </a:rPr>
                        <a:t>processing type </a:t>
                      </a:r>
                      <a:r>
                        <a:rPr lang="en-US" sz="1600" dirty="0" smtClean="0">
                          <a:effectLst/>
                          <a:latin typeface="Calibri" pitchFamily="34" charset="0"/>
                          <a:cs typeface="Calibri" pitchFamily="34" charset="0"/>
                        </a:rPr>
                        <a:t>jobs (e.g. Search, Big Data, etc.)</a:t>
                      </a:r>
                      <a:endParaRPr lang="en-US" sz="1600" dirty="0" smtClean="0">
                        <a:effectLst/>
                        <a:latin typeface="Calibri" pitchFamily="34" charset="0"/>
                        <a:ea typeface="Calibri"/>
                        <a:cs typeface="Calibri" pitchFamily="34" charset="0"/>
                      </a:endParaRPr>
                    </a:p>
                    <a:p>
                      <a:pPr marL="0" marR="0">
                        <a:spcBef>
                          <a:spcPts val="0"/>
                        </a:spcBef>
                        <a:spcAft>
                          <a:spcPts val="0"/>
                        </a:spcAft>
                      </a:pPr>
                      <a:endParaRPr lang="en-US" sz="1600" dirty="0">
                        <a:effectLst/>
                        <a:latin typeface="Calibri" pitchFamily="34" charset="0"/>
                        <a:ea typeface="Calibri"/>
                        <a:cs typeface="Calibri" pitchFamily="34" charset="0"/>
                      </a:endParaRPr>
                    </a:p>
                  </a:txBody>
                  <a:tcPr marL="67310" marR="67310" marT="9525" marB="0"/>
                </a:tc>
              </a:tr>
              <a:tr h="596463">
                <a:tc>
                  <a:txBody>
                    <a:bodyPr/>
                    <a:lstStyle/>
                    <a:p>
                      <a:pPr marL="0" marR="0">
                        <a:spcBef>
                          <a:spcPts val="0"/>
                        </a:spcBef>
                        <a:spcAft>
                          <a:spcPts val="0"/>
                        </a:spcAft>
                      </a:pPr>
                      <a:r>
                        <a:rPr lang="en-US" sz="1800" dirty="0">
                          <a:effectLst/>
                          <a:latin typeface="Calibri" pitchFamily="34" charset="0"/>
                          <a:cs typeface="Calibri" pitchFamily="34" charset="0"/>
                        </a:rPr>
                        <a:t>Scientific Computing</a:t>
                      </a:r>
                      <a:endParaRPr lang="en-US" sz="1800" dirty="0">
                        <a:effectLst/>
                        <a:latin typeface="Calibri" pitchFamily="34" charset="0"/>
                        <a:ea typeface="Calibri"/>
                        <a:cs typeface="Calibri" pitchFamily="34" charset="0"/>
                      </a:endParaRPr>
                    </a:p>
                  </a:txBody>
                  <a:tcPr marL="67310" marR="67310" marT="9525" marB="0"/>
                </a:tc>
                <a:tc>
                  <a:txBody>
                    <a:bodyPr/>
                    <a:lstStyle/>
                    <a:p>
                      <a:pPr marL="0" marR="0">
                        <a:spcBef>
                          <a:spcPts val="0"/>
                        </a:spcBef>
                        <a:spcAft>
                          <a:spcPts val="0"/>
                        </a:spcAft>
                      </a:pPr>
                      <a:r>
                        <a:rPr lang="en-US" sz="1600">
                          <a:effectLst/>
                          <a:latin typeface="Calibri" pitchFamily="34" charset="0"/>
                          <a:cs typeface="Calibri" pitchFamily="34" charset="0"/>
                        </a:rPr>
                        <a:t>Scientific trials/simulations/analysis in chemistry, physics, and biology</a:t>
                      </a:r>
                      <a:endParaRPr lang="en-US" sz="1600">
                        <a:effectLst/>
                        <a:latin typeface="Calibri" pitchFamily="34" charset="0"/>
                        <a:ea typeface="Calibri"/>
                        <a:cs typeface="Calibri" pitchFamily="34" charset="0"/>
                      </a:endParaRPr>
                    </a:p>
                  </a:txBody>
                  <a:tcPr marL="67310" marR="67310" marT="9525" marB="0"/>
                </a:tc>
              </a:tr>
              <a:tr h="525842">
                <a:tc>
                  <a:txBody>
                    <a:bodyPr/>
                    <a:lstStyle/>
                    <a:p>
                      <a:pPr marL="0" marR="0">
                        <a:spcBef>
                          <a:spcPts val="0"/>
                        </a:spcBef>
                        <a:spcAft>
                          <a:spcPts val="0"/>
                        </a:spcAft>
                      </a:pPr>
                      <a:r>
                        <a:rPr lang="en-US" sz="1800">
                          <a:effectLst/>
                          <a:latin typeface="Calibri" pitchFamily="34" charset="0"/>
                          <a:cs typeface="Calibri" pitchFamily="34" charset="0"/>
                        </a:rPr>
                        <a:t>Video and Image Processing/Rendering</a:t>
                      </a:r>
                      <a:endParaRPr lang="en-US" sz="1800">
                        <a:effectLst/>
                        <a:latin typeface="Calibri" pitchFamily="34" charset="0"/>
                        <a:ea typeface="Calibri"/>
                        <a:cs typeface="Calibri" pitchFamily="34" charset="0"/>
                      </a:endParaRPr>
                    </a:p>
                  </a:txBody>
                  <a:tcPr marL="67310" marR="67310" marT="9525" marB="0"/>
                </a:tc>
                <a:tc>
                  <a:txBody>
                    <a:bodyPr/>
                    <a:lstStyle/>
                    <a:p>
                      <a:pPr marL="0" marR="0">
                        <a:spcBef>
                          <a:spcPts val="0"/>
                        </a:spcBef>
                        <a:spcAft>
                          <a:spcPts val="0"/>
                        </a:spcAft>
                      </a:pPr>
                      <a:r>
                        <a:rPr lang="en-US" sz="1600">
                          <a:effectLst/>
                          <a:latin typeface="Calibri" pitchFamily="34" charset="0"/>
                          <a:cs typeface="Calibri" pitchFamily="34" charset="0"/>
                        </a:rPr>
                        <a:t>Transform videos into specific formats</a:t>
                      </a:r>
                      <a:endParaRPr lang="en-US" sz="1600">
                        <a:effectLst/>
                        <a:latin typeface="Calibri" pitchFamily="34" charset="0"/>
                        <a:ea typeface="Calibri"/>
                        <a:cs typeface="Calibri" pitchFamily="34" charset="0"/>
                      </a:endParaRPr>
                    </a:p>
                  </a:txBody>
                  <a:tcPr marL="67310" marR="67310" marT="9525" marB="0"/>
                </a:tc>
              </a:tr>
              <a:tr h="525842">
                <a:tc>
                  <a:txBody>
                    <a:bodyPr/>
                    <a:lstStyle/>
                    <a:p>
                      <a:pPr marL="0" marR="0">
                        <a:spcBef>
                          <a:spcPts val="0"/>
                        </a:spcBef>
                        <a:spcAft>
                          <a:spcPts val="0"/>
                        </a:spcAft>
                      </a:pPr>
                      <a:r>
                        <a:rPr lang="en-US" sz="1800">
                          <a:effectLst/>
                          <a:latin typeface="Calibri" pitchFamily="34" charset="0"/>
                          <a:cs typeface="Calibri" pitchFamily="34" charset="0"/>
                        </a:rPr>
                        <a:t>Testing</a:t>
                      </a:r>
                      <a:endParaRPr lang="en-US" sz="1800">
                        <a:effectLst/>
                        <a:latin typeface="Calibri" pitchFamily="34" charset="0"/>
                        <a:ea typeface="Calibri"/>
                        <a:cs typeface="Calibri" pitchFamily="34" charset="0"/>
                      </a:endParaRPr>
                    </a:p>
                  </a:txBody>
                  <a:tcPr marL="67310" marR="67310" marT="9525" marB="0"/>
                </a:tc>
                <a:tc>
                  <a:txBody>
                    <a:bodyPr/>
                    <a:lstStyle/>
                    <a:p>
                      <a:pPr marL="0" marR="0">
                        <a:spcBef>
                          <a:spcPts val="0"/>
                        </a:spcBef>
                        <a:spcAft>
                          <a:spcPts val="0"/>
                        </a:spcAft>
                      </a:pPr>
                      <a:r>
                        <a:rPr lang="en-US" sz="1600">
                          <a:effectLst/>
                          <a:latin typeface="Calibri" pitchFamily="34" charset="0"/>
                          <a:cs typeface="Calibri" pitchFamily="34" charset="0"/>
                        </a:rPr>
                        <a:t>Provide testing of software, web sites, etc</a:t>
                      </a:r>
                      <a:endParaRPr lang="en-US" sz="1600">
                        <a:effectLst/>
                        <a:latin typeface="Calibri" pitchFamily="34" charset="0"/>
                        <a:ea typeface="Calibri"/>
                        <a:cs typeface="Calibri" pitchFamily="34" charset="0"/>
                      </a:endParaRPr>
                    </a:p>
                  </a:txBody>
                  <a:tcPr marL="67310" marR="67310" marT="9525" marB="0"/>
                </a:tc>
              </a:tr>
              <a:tr h="266261">
                <a:tc>
                  <a:txBody>
                    <a:bodyPr/>
                    <a:lstStyle/>
                    <a:p>
                      <a:pPr marL="0" marR="0">
                        <a:spcBef>
                          <a:spcPts val="0"/>
                        </a:spcBef>
                        <a:spcAft>
                          <a:spcPts val="0"/>
                        </a:spcAft>
                      </a:pPr>
                      <a:r>
                        <a:rPr lang="en-US" sz="1800">
                          <a:effectLst/>
                          <a:latin typeface="Calibri" pitchFamily="34" charset="0"/>
                          <a:cs typeface="Calibri" pitchFamily="34" charset="0"/>
                        </a:rPr>
                        <a:t>Web/Data Crawling</a:t>
                      </a:r>
                      <a:endParaRPr lang="en-US" sz="1800">
                        <a:effectLst/>
                        <a:latin typeface="Calibri" pitchFamily="34" charset="0"/>
                        <a:ea typeface="Calibri"/>
                        <a:cs typeface="Calibri" pitchFamily="34" charset="0"/>
                      </a:endParaRPr>
                    </a:p>
                  </a:txBody>
                  <a:tcPr marL="67310" marR="67310" marT="9525" marB="0"/>
                </a:tc>
                <a:tc>
                  <a:txBody>
                    <a:bodyPr/>
                    <a:lstStyle/>
                    <a:p>
                      <a:pPr marL="0" marR="0">
                        <a:spcBef>
                          <a:spcPts val="0"/>
                        </a:spcBef>
                        <a:spcAft>
                          <a:spcPts val="0"/>
                        </a:spcAft>
                      </a:pPr>
                      <a:r>
                        <a:rPr lang="en-US" sz="1600">
                          <a:effectLst/>
                          <a:latin typeface="Calibri" pitchFamily="34" charset="0"/>
                          <a:cs typeface="Calibri" pitchFamily="34" charset="0"/>
                        </a:rPr>
                        <a:t>Analyzing data and processing it</a:t>
                      </a:r>
                      <a:endParaRPr lang="en-US" sz="1600">
                        <a:effectLst/>
                        <a:latin typeface="Calibri" pitchFamily="34" charset="0"/>
                        <a:ea typeface="Calibri"/>
                        <a:cs typeface="Calibri" pitchFamily="34" charset="0"/>
                      </a:endParaRPr>
                    </a:p>
                  </a:txBody>
                  <a:tcPr marL="67310" marR="67310" marT="9525" marB="0"/>
                </a:tc>
              </a:tr>
              <a:tr h="266261">
                <a:tc>
                  <a:txBody>
                    <a:bodyPr/>
                    <a:lstStyle/>
                    <a:p>
                      <a:pPr marL="0" marR="0">
                        <a:spcBef>
                          <a:spcPts val="0"/>
                        </a:spcBef>
                        <a:spcAft>
                          <a:spcPts val="0"/>
                        </a:spcAft>
                      </a:pPr>
                      <a:r>
                        <a:rPr lang="en-US" sz="1800">
                          <a:effectLst/>
                          <a:latin typeface="Calibri" pitchFamily="34" charset="0"/>
                          <a:cs typeface="Calibri" pitchFamily="34" charset="0"/>
                        </a:rPr>
                        <a:t>Financial</a:t>
                      </a:r>
                      <a:endParaRPr lang="en-US" sz="1800">
                        <a:effectLst/>
                        <a:latin typeface="Calibri" pitchFamily="34" charset="0"/>
                        <a:ea typeface="Calibri"/>
                        <a:cs typeface="Calibri" pitchFamily="34" charset="0"/>
                      </a:endParaRPr>
                    </a:p>
                  </a:txBody>
                  <a:tcPr marL="67310" marR="67310" marT="9525" marB="0"/>
                </a:tc>
                <a:tc>
                  <a:txBody>
                    <a:bodyPr/>
                    <a:lstStyle/>
                    <a:p>
                      <a:pPr marL="0" marR="0">
                        <a:spcBef>
                          <a:spcPts val="0"/>
                        </a:spcBef>
                        <a:spcAft>
                          <a:spcPts val="0"/>
                        </a:spcAft>
                      </a:pPr>
                      <a:r>
                        <a:rPr lang="en-US" sz="1600">
                          <a:effectLst/>
                          <a:latin typeface="Calibri" pitchFamily="34" charset="0"/>
                          <a:cs typeface="Calibri" pitchFamily="34" charset="0"/>
                        </a:rPr>
                        <a:t>Hedgefund analytics, energy trading, etc</a:t>
                      </a:r>
                      <a:endParaRPr lang="en-US" sz="1600">
                        <a:effectLst/>
                        <a:latin typeface="Calibri" pitchFamily="34" charset="0"/>
                        <a:ea typeface="Calibri"/>
                        <a:cs typeface="Calibri" pitchFamily="34" charset="0"/>
                      </a:endParaRPr>
                    </a:p>
                  </a:txBody>
                  <a:tcPr marL="67310" marR="67310" marT="9525" marB="0"/>
                </a:tc>
              </a:tr>
              <a:tr h="525842">
                <a:tc>
                  <a:txBody>
                    <a:bodyPr/>
                    <a:lstStyle/>
                    <a:p>
                      <a:pPr marL="0" marR="0">
                        <a:spcBef>
                          <a:spcPts val="0"/>
                        </a:spcBef>
                        <a:spcAft>
                          <a:spcPts val="0"/>
                        </a:spcAft>
                      </a:pPr>
                      <a:r>
                        <a:rPr lang="en-US" sz="1800">
                          <a:effectLst/>
                          <a:latin typeface="Calibri" pitchFamily="34" charset="0"/>
                          <a:cs typeface="Calibri" pitchFamily="34" charset="0"/>
                        </a:rPr>
                        <a:t>HPC</a:t>
                      </a:r>
                      <a:endParaRPr lang="en-US" sz="1800">
                        <a:effectLst/>
                        <a:latin typeface="Calibri" pitchFamily="34" charset="0"/>
                        <a:ea typeface="Calibri"/>
                        <a:cs typeface="Calibri" pitchFamily="34" charset="0"/>
                      </a:endParaRPr>
                    </a:p>
                  </a:txBody>
                  <a:tcPr marL="67310" marR="67310" marT="9525" marB="0"/>
                </a:tc>
                <a:tc>
                  <a:txBody>
                    <a:bodyPr/>
                    <a:lstStyle/>
                    <a:p>
                      <a:pPr marL="0" marR="0">
                        <a:spcBef>
                          <a:spcPts val="0"/>
                        </a:spcBef>
                        <a:spcAft>
                          <a:spcPts val="0"/>
                        </a:spcAft>
                      </a:pPr>
                      <a:r>
                        <a:rPr lang="en-US" sz="1600">
                          <a:effectLst/>
                          <a:latin typeface="Calibri" pitchFamily="34" charset="0"/>
                          <a:cs typeface="Calibri" pitchFamily="34" charset="0"/>
                        </a:rPr>
                        <a:t>Utilize HPC servers to do  embarrassingly parallel jobs</a:t>
                      </a:r>
                      <a:endParaRPr lang="en-US" sz="1600">
                        <a:effectLst/>
                        <a:latin typeface="Calibri" pitchFamily="34" charset="0"/>
                        <a:ea typeface="Calibri"/>
                        <a:cs typeface="Calibri" pitchFamily="34" charset="0"/>
                      </a:endParaRPr>
                    </a:p>
                  </a:txBody>
                  <a:tcPr marL="67310" marR="67310" marT="9525" marB="0"/>
                </a:tc>
              </a:tr>
              <a:tr h="266261">
                <a:tc>
                  <a:txBody>
                    <a:bodyPr/>
                    <a:lstStyle/>
                    <a:p>
                      <a:pPr marL="0" marR="0">
                        <a:spcBef>
                          <a:spcPts val="0"/>
                        </a:spcBef>
                        <a:spcAft>
                          <a:spcPts val="0"/>
                        </a:spcAft>
                      </a:pPr>
                      <a:r>
                        <a:rPr lang="en-US" sz="1800" dirty="0">
                          <a:effectLst/>
                          <a:latin typeface="Calibri" pitchFamily="34" charset="0"/>
                          <a:cs typeface="Calibri" pitchFamily="34" charset="0"/>
                        </a:rPr>
                        <a:t>Cheap Compute</a:t>
                      </a:r>
                      <a:endParaRPr lang="en-US" sz="1800" dirty="0">
                        <a:effectLst/>
                        <a:latin typeface="Calibri" pitchFamily="34" charset="0"/>
                        <a:ea typeface="Calibri"/>
                        <a:cs typeface="Calibri" pitchFamily="34" charset="0"/>
                      </a:endParaRPr>
                    </a:p>
                  </a:txBody>
                  <a:tcPr marL="67310" marR="67310" marT="9525" marB="0"/>
                </a:tc>
                <a:tc>
                  <a:txBody>
                    <a:bodyPr/>
                    <a:lstStyle/>
                    <a:p>
                      <a:pPr marL="0" marR="0">
                        <a:spcBef>
                          <a:spcPts val="0"/>
                        </a:spcBef>
                        <a:spcAft>
                          <a:spcPts val="0"/>
                        </a:spcAft>
                      </a:pPr>
                      <a:r>
                        <a:rPr lang="en-US" sz="1600" dirty="0">
                          <a:effectLst/>
                          <a:latin typeface="Calibri" pitchFamily="34" charset="0"/>
                          <a:cs typeface="Calibri" pitchFamily="34" charset="0"/>
                        </a:rPr>
                        <a:t>Backend servers for </a:t>
                      </a:r>
                      <a:r>
                        <a:rPr lang="en-US" sz="1600" dirty="0" smtClean="0">
                          <a:effectLst/>
                          <a:latin typeface="Calibri" pitchFamily="34" charset="0"/>
                          <a:cs typeface="Calibri" pitchFamily="34" charset="0"/>
                        </a:rPr>
                        <a:t>online games</a:t>
                      </a:r>
                      <a:endParaRPr lang="en-US" sz="1600" dirty="0">
                        <a:effectLst/>
                        <a:latin typeface="Calibri" pitchFamily="34" charset="0"/>
                        <a:ea typeface="Calibri"/>
                        <a:cs typeface="Calibri" pitchFamily="34" charset="0"/>
                      </a:endParaRPr>
                    </a:p>
                  </a:txBody>
                  <a:tcPr marL="67310" marR="67310" marT="9525" marB="0"/>
                </a:tc>
              </a:tr>
            </a:tbl>
          </a:graphicData>
        </a:graphic>
      </p:graphicFrame>
    </p:spTree>
    <p:extLst>
      <p:ext uri="{BB962C8B-B14F-4D97-AF65-F5344CB8AC3E}">
        <p14:creationId xmlns:p14="http://schemas.microsoft.com/office/powerpoint/2010/main" val="325967219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21640"/>
            <a:ext cx="5651500" cy="648997"/>
          </a:xfrm>
          <a:solidFill>
            <a:srgbClr val="F6A400"/>
          </a:solidFill>
        </p:spPr>
        <p:txBody>
          <a:bodyPr vert="horz" wrap="square" lIns="180000" tIns="108000" rIns="180000" bIns="108000" rtlCol="0" anchor="ctr">
            <a:spAutoFit/>
          </a:bodyPr>
          <a:lstStyle/>
          <a:p>
            <a:pPr algn="r" defTabSz="914400">
              <a:spcBef>
                <a:spcPts val="0"/>
              </a:spcBef>
            </a:pPr>
            <a:r>
              <a:rPr lang="en-US" sz="2800" b="0" kern="0" dirty="0">
                <a:solidFill>
                  <a:prstClr val="white"/>
                </a:solidFill>
                <a:ea typeface="+mn-ea"/>
              </a:rPr>
              <a:t>Spot Use cases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14665353"/>
              </p:ext>
            </p:extLst>
          </p:nvPr>
        </p:nvGraphicFramePr>
        <p:xfrm>
          <a:off x="976361" y="1433548"/>
          <a:ext cx="7136008" cy="4611036"/>
        </p:xfrm>
        <a:graphic>
          <a:graphicData uri="http://schemas.openxmlformats.org/drawingml/2006/table">
            <a:tbl>
              <a:tblPr firstRow="1" firstCol="1" bandRow="1">
                <a:tableStyleId>{5C22544A-7EE6-4342-B048-85BDC9FD1C3A}</a:tableStyleId>
              </a:tblPr>
              <a:tblGrid>
                <a:gridCol w="2400976"/>
                <a:gridCol w="4735032"/>
              </a:tblGrid>
              <a:tr h="293937">
                <a:tc>
                  <a:txBody>
                    <a:bodyPr/>
                    <a:lstStyle/>
                    <a:p>
                      <a:pPr marL="0" marR="0">
                        <a:spcBef>
                          <a:spcPts val="0"/>
                        </a:spcBef>
                        <a:spcAft>
                          <a:spcPts val="0"/>
                        </a:spcAft>
                      </a:pPr>
                      <a:r>
                        <a:rPr lang="en-US" sz="1800" dirty="0">
                          <a:effectLst/>
                          <a:latin typeface="Calibri" pitchFamily="34" charset="0"/>
                          <a:cs typeface="Calibri" pitchFamily="34" charset="0"/>
                        </a:rPr>
                        <a:t>Use Case</a:t>
                      </a:r>
                      <a:endParaRPr lang="en-US" sz="1800" dirty="0">
                        <a:effectLst/>
                        <a:latin typeface="Calibri" pitchFamily="34" charset="0"/>
                        <a:ea typeface="Calibri"/>
                        <a:cs typeface="Calibri" pitchFamily="34" charset="0"/>
                      </a:endParaRPr>
                    </a:p>
                  </a:txBody>
                  <a:tcPr marL="67310" marR="67310" marT="9525" marB="0"/>
                </a:tc>
                <a:tc>
                  <a:txBody>
                    <a:bodyPr/>
                    <a:lstStyle/>
                    <a:p>
                      <a:pPr marL="0" marR="0">
                        <a:spcBef>
                          <a:spcPts val="0"/>
                        </a:spcBef>
                        <a:spcAft>
                          <a:spcPts val="0"/>
                        </a:spcAft>
                      </a:pPr>
                      <a:r>
                        <a:rPr lang="en-US" sz="1600">
                          <a:effectLst/>
                          <a:latin typeface="Calibri" pitchFamily="34" charset="0"/>
                          <a:cs typeface="Calibri" pitchFamily="34" charset="0"/>
                        </a:rPr>
                        <a:t>Types of Applications</a:t>
                      </a:r>
                      <a:endParaRPr lang="en-US" sz="1600">
                        <a:effectLst/>
                        <a:latin typeface="Calibri" pitchFamily="34" charset="0"/>
                        <a:ea typeface="Calibri"/>
                        <a:cs typeface="Calibri" pitchFamily="34" charset="0"/>
                      </a:endParaRPr>
                    </a:p>
                  </a:txBody>
                  <a:tcPr marL="67310" marR="67310" marT="9525" marB="0"/>
                </a:tc>
              </a:tr>
              <a:tr h="518207">
                <a:tc>
                  <a:txBody>
                    <a:bodyPr/>
                    <a:lstStyle/>
                    <a:p>
                      <a:pPr marL="0" marR="0">
                        <a:spcBef>
                          <a:spcPts val="0"/>
                        </a:spcBef>
                        <a:spcAft>
                          <a:spcPts val="0"/>
                        </a:spcAft>
                      </a:pPr>
                      <a:r>
                        <a:rPr lang="en-US" sz="1800">
                          <a:effectLst/>
                          <a:latin typeface="Calibri" pitchFamily="34" charset="0"/>
                          <a:cs typeface="Calibri" pitchFamily="34" charset="0"/>
                        </a:rPr>
                        <a:t>Batch Processing</a:t>
                      </a:r>
                      <a:endParaRPr lang="en-US" sz="1800">
                        <a:effectLst/>
                        <a:latin typeface="Calibri" pitchFamily="34" charset="0"/>
                        <a:ea typeface="Calibri"/>
                        <a:cs typeface="Calibri" pitchFamily="34" charset="0"/>
                      </a:endParaRPr>
                    </a:p>
                  </a:txBody>
                  <a:tcPr marL="67310" marR="67310" marT="9525" marB="0"/>
                </a:tc>
                <a:tc>
                  <a:txBody>
                    <a:bodyPr/>
                    <a:lstStyle/>
                    <a:p>
                      <a:pPr marL="0" marR="0">
                        <a:spcBef>
                          <a:spcPts val="0"/>
                        </a:spcBef>
                        <a:spcAft>
                          <a:spcPts val="0"/>
                        </a:spcAft>
                      </a:pPr>
                      <a:r>
                        <a:rPr lang="en-US" sz="1600">
                          <a:effectLst/>
                          <a:latin typeface="Calibri" pitchFamily="34" charset="0"/>
                          <a:cs typeface="Calibri" pitchFamily="34" charset="0"/>
                        </a:rPr>
                        <a:t>Generic background processing (scale out computing)</a:t>
                      </a:r>
                      <a:endParaRPr lang="en-US" sz="1600">
                        <a:effectLst/>
                        <a:latin typeface="Calibri" pitchFamily="34" charset="0"/>
                        <a:ea typeface="Calibri"/>
                        <a:cs typeface="Calibri" pitchFamily="34" charset="0"/>
                      </a:endParaRPr>
                    </a:p>
                  </a:txBody>
                  <a:tcPr marL="67310" marR="67310" marT="9525" marB="0"/>
                </a:tc>
              </a:tr>
              <a:tr h="525842">
                <a:tc>
                  <a:txBody>
                    <a:bodyPr/>
                    <a:lstStyle/>
                    <a:p>
                      <a:pPr marL="0" marR="0">
                        <a:spcBef>
                          <a:spcPts val="0"/>
                        </a:spcBef>
                        <a:spcAft>
                          <a:spcPts val="0"/>
                        </a:spcAft>
                      </a:pPr>
                      <a:r>
                        <a:rPr lang="en-US" sz="1800" dirty="0" smtClean="0">
                          <a:effectLst/>
                          <a:latin typeface="Calibri" pitchFamily="34" charset="0"/>
                          <a:cs typeface="Calibri" pitchFamily="34" charset="0"/>
                        </a:rPr>
                        <a:t>Hadoop</a:t>
                      </a:r>
                      <a:endParaRPr lang="en-US" sz="1800" dirty="0">
                        <a:effectLst/>
                        <a:latin typeface="Calibri" pitchFamily="34" charset="0"/>
                        <a:ea typeface="Calibri"/>
                        <a:cs typeface="Calibri" pitchFamily="34" charset="0"/>
                      </a:endParaRPr>
                    </a:p>
                  </a:txBody>
                  <a:tcPr marL="67310" marR="67310" marT="9525" marB="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effectLst/>
                          <a:latin typeface="Calibri" pitchFamily="34" charset="0"/>
                          <a:cs typeface="Calibri" pitchFamily="34" charset="0"/>
                        </a:rPr>
                        <a:t>Hadoop/MapReduce </a:t>
                      </a:r>
                      <a:r>
                        <a:rPr lang="en-US" sz="1600" dirty="0">
                          <a:effectLst/>
                          <a:latin typeface="Calibri" pitchFamily="34" charset="0"/>
                          <a:cs typeface="Calibri" pitchFamily="34" charset="0"/>
                        </a:rPr>
                        <a:t>processing type </a:t>
                      </a:r>
                      <a:r>
                        <a:rPr lang="en-US" sz="1600" dirty="0" smtClean="0">
                          <a:effectLst/>
                          <a:latin typeface="Calibri" pitchFamily="34" charset="0"/>
                          <a:cs typeface="Calibri" pitchFamily="34" charset="0"/>
                        </a:rPr>
                        <a:t>jobs (e.g. Search, Big Data, etc.)</a:t>
                      </a:r>
                      <a:endParaRPr lang="en-US" sz="1600" dirty="0" smtClean="0">
                        <a:effectLst/>
                        <a:latin typeface="Calibri" pitchFamily="34" charset="0"/>
                        <a:ea typeface="Calibri"/>
                        <a:cs typeface="Calibri" pitchFamily="34" charset="0"/>
                      </a:endParaRPr>
                    </a:p>
                    <a:p>
                      <a:pPr marL="0" marR="0">
                        <a:spcBef>
                          <a:spcPts val="0"/>
                        </a:spcBef>
                        <a:spcAft>
                          <a:spcPts val="0"/>
                        </a:spcAft>
                      </a:pPr>
                      <a:endParaRPr lang="en-US" sz="1600" dirty="0">
                        <a:effectLst/>
                        <a:latin typeface="Calibri" pitchFamily="34" charset="0"/>
                        <a:ea typeface="Calibri"/>
                        <a:cs typeface="Calibri" pitchFamily="34" charset="0"/>
                      </a:endParaRPr>
                    </a:p>
                  </a:txBody>
                  <a:tcPr marL="67310" marR="67310" marT="9525" marB="0"/>
                </a:tc>
              </a:tr>
              <a:tr h="596463">
                <a:tc>
                  <a:txBody>
                    <a:bodyPr/>
                    <a:lstStyle/>
                    <a:p>
                      <a:pPr marL="0" marR="0">
                        <a:spcBef>
                          <a:spcPts val="0"/>
                        </a:spcBef>
                        <a:spcAft>
                          <a:spcPts val="0"/>
                        </a:spcAft>
                      </a:pPr>
                      <a:r>
                        <a:rPr lang="en-US" sz="1800" dirty="0">
                          <a:effectLst/>
                          <a:latin typeface="Calibri" pitchFamily="34" charset="0"/>
                          <a:cs typeface="Calibri" pitchFamily="34" charset="0"/>
                        </a:rPr>
                        <a:t>Scientific Computing</a:t>
                      </a:r>
                      <a:endParaRPr lang="en-US" sz="1800" dirty="0">
                        <a:effectLst/>
                        <a:latin typeface="Calibri" pitchFamily="34" charset="0"/>
                        <a:ea typeface="Calibri"/>
                        <a:cs typeface="Calibri" pitchFamily="34" charset="0"/>
                      </a:endParaRPr>
                    </a:p>
                  </a:txBody>
                  <a:tcPr marL="67310" marR="67310" marT="9525" marB="0"/>
                </a:tc>
                <a:tc>
                  <a:txBody>
                    <a:bodyPr/>
                    <a:lstStyle/>
                    <a:p>
                      <a:pPr marL="0" marR="0">
                        <a:spcBef>
                          <a:spcPts val="0"/>
                        </a:spcBef>
                        <a:spcAft>
                          <a:spcPts val="0"/>
                        </a:spcAft>
                      </a:pPr>
                      <a:r>
                        <a:rPr lang="en-US" sz="1600">
                          <a:effectLst/>
                          <a:latin typeface="Calibri" pitchFamily="34" charset="0"/>
                          <a:cs typeface="Calibri" pitchFamily="34" charset="0"/>
                        </a:rPr>
                        <a:t>Scientific trials/simulations/analysis in chemistry, physics, and biology</a:t>
                      </a:r>
                      <a:endParaRPr lang="en-US" sz="1600">
                        <a:effectLst/>
                        <a:latin typeface="Calibri" pitchFamily="34" charset="0"/>
                        <a:ea typeface="Calibri"/>
                        <a:cs typeface="Calibri" pitchFamily="34" charset="0"/>
                      </a:endParaRPr>
                    </a:p>
                  </a:txBody>
                  <a:tcPr marL="67310" marR="67310" marT="9525" marB="0"/>
                </a:tc>
              </a:tr>
              <a:tr h="525842">
                <a:tc>
                  <a:txBody>
                    <a:bodyPr/>
                    <a:lstStyle/>
                    <a:p>
                      <a:pPr marL="0" marR="0">
                        <a:spcBef>
                          <a:spcPts val="0"/>
                        </a:spcBef>
                        <a:spcAft>
                          <a:spcPts val="0"/>
                        </a:spcAft>
                      </a:pPr>
                      <a:r>
                        <a:rPr lang="en-US" sz="1800">
                          <a:effectLst/>
                          <a:latin typeface="Calibri" pitchFamily="34" charset="0"/>
                          <a:cs typeface="Calibri" pitchFamily="34" charset="0"/>
                        </a:rPr>
                        <a:t>Video and Image Processing/Rendering</a:t>
                      </a:r>
                      <a:endParaRPr lang="en-US" sz="1800">
                        <a:effectLst/>
                        <a:latin typeface="Calibri" pitchFamily="34" charset="0"/>
                        <a:ea typeface="Calibri"/>
                        <a:cs typeface="Calibri" pitchFamily="34" charset="0"/>
                      </a:endParaRPr>
                    </a:p>
                  </a:txBody>
                  <a:tcPr marL="67310" marR="67310" marT="9525" marB="0"/>
                </a:tc>
                <a:tc>
                  <a:txBody>
                    <a:bodyPr/>
                    <a:lstStyle/>
                    <a:p>
                      <a:pPr marL="0" marR="0">
                        <a:spcBef>
                          <a:spcPts val="0"/>
                        </a:spcBef>
                        <a:spcAft>
                          <a:spcPts val="0"/>
                        </a:spcAft>
                      </a:pPr>
                      <a:r>
                        <a:rPr lang="en-US" sz="1600">
                          <a:effectLst/>
                          <a:latin typeface="Calibri" pitchFamily="34" charset="0"/>
                          <a:cs typeface="Calibri" pitchFamily="34" charset="0"/>
                        </a:rPr>
                        <a:t>Transform videos into specific formats</a:t>
                      </a:r>
                      <a:endParaRPr lang="en-US" sz="1600">
                        <a:effectLst/>
                        <a:latin typeface="Calibri" pitchFamily="34" charset="0"/>
                        <a:ea typeface="Calibri"/>
                        <a:cs typeface="Calibri" pitchFamily="34" charset="0"/>
                      </a:endParaRPr>
                    </a:p>
                  </a:txBody>
                  <a:tcPr marL="67310" marR="67310" marT="9525" marB="0"/>
                </a:tc>
              </a:tr>
              <a:tr h="525842">
                <a:tc>
                  <a:txBody>
                    <a:bodyPr/>
                    <a:lstStyle/>
                    <a:p>
                      <a:pPr marL="0" marR="0">
                        <a:spcBef>
                          <a:spcPts val="0"/>
                        </a:spcBef>
                        <a:spcAft>
                          <a:spcPts val="0"/>
                        </a:spcAft>
                      </a:pPr>
                      <a:r>
                        <a:rPr lang="en-US" sz="1800">
                          <a:effectLst/>
                          <a:latin typeface="Calibri" pitchFamily="34" charset="0"/>
                          <a:cs typeface="Calibri" pitchFamily="34" charset="0"/>
                        </a:rPr>
                        <a:t>Testing</a:t>
                      </a:r>
                      <a:endParaRPr lang="en-US" sz="1800">
                        <a:effectLst/>
                        <a:latin typeface="Calibri" pitchFamily="34" charset="0"/>
                        <a:ea typeface="Calibri"/>
                        <a:cs typeface="Calibri" pitchFamily="34" charset="0"/>
                      </a:endParaRPr>
                    </a:p>
                  </a:txBody>
                  <a:tcPr marL="67310" marR="67310" marT="9525" marB="0"/>
                </a:tc>
                <a:tc>
                  <a:txBody>
                    <a:bodyPr/>
                    <a:lstStyle/>
                    <a:p>
                      <a:pPr marL="0" marR="0">
                        <a:spcBef>
                          <a:spcPts val="0"/>
                        </a:spcBef>
                        <a:spcAft>
                          <a:spcPts val="0"/>
                        </a:spcAft>
                      </a:pPr>
                      <a:r>
                        <a:rPr lang="en-US" sz="1600">
                          <a:effectLst/>
                          <a:latin typeface="Calibri" pitchFamily="34" charset="0"/>
                          <a:cs typeface="Calibri" pitchFamily="34" charset="0"/>
                        </a:rPr>
                        <a:t>Provide testing of software, web sites, etc</a:t>
                      </a:r>
                      <a:endParaRPr lang="en-US" sz="1600">
                        <a:effectLst/>
                        <a:latin typeface="Calibri" pitchFamily="34" charset="0"/>
                        <a:ea typeface="Calibri"/>
                        <a:cs typeface="Calibri" pitchFamily="34" charset="0"/>
                      </a:endParaRPr>
                    </a:p>
                  </a:txBody>
                  <a:tcPr marL="67310" marR="67310" marT="9525" marB="0"/>
                </a:tc>
              </a:tr>
              <a:tr h="266261">
                <a:tc>
                  <a:txBody>
                    <a:bodyPr/>
                    <a:lstStyle/>
                    <a:p>
                      <a:pPr marL="0" marR="0">
                        <a:spcBef>
                          <a:spcPts val="0"/>
                        </a:spcBef>
                        <a:spcAft>
                          <a:spcPts val="0"/>
                        </a:spcAft>
                      </a:pPr>
                      <a:r>
                        <a:rPr lang="en-US" sz="1800">
                          <a:effectLst/>
                          <a:latin typeface="Calibri" pitchFamily="34" charset="0"/>
                          <a:cs typeface="Calibri" pitchFamily="34" charset="0"/>
                        </a:rPr>
                        <a:t>Web/Data Crawling</a:t>
                      </a:r>
                      <a:endParaRPr lang="en-US" sz="1800">
                        <a:effectLst/>
                        <a:latin typeface="Calibri" pitchFamily="34" charset="0"/>
                        <a:ea typeface="Calibri"/>
                        <a:cs typeface="Calibri" pitchFamily="34" charset="0"/>
                      </a:endParaRPr>
                    </a:p>
                  </a:txBody>
                  <a:tcPr marL="67310" marR="67310" marT="9525" marB="0"/>
                </a:tc>
                <a:tc>
                  <a:txBody>
                    <a:bodyPr/>
                    <a:lstStyle/>
                    <a:p>
                      <a:pPr marL="0" marR="0">
                        <a:spcBef>
                          <a:spcPts val="0"/>
                        </a:spcBef>
                        <a:spcAft>
                          <a:spcPts val="0"/>
                        </a:spcAft>
                      </a:pPr>
                      <a:r>
                        <a:rPr lang="en-US" sz="1600">
                          <a:effectLst/>
                          <a:latin typeface="Calibri" pitchFamily="34" charset="0"/>
                          <a:cs typeface="Calibri" pitchFamily="34" charset="0"/>
                        </a:rPr>
                        <a:t>Analyzing data and processing it</a:t>
                      </a:r>
                      <a:endParaRPr lang="en-US" sz="1600">
                        <a:effectLst/>
                        <a:latin typeface="Calibri" pitchFamily="34" charset="0"/>
                        <a:ea typeface="Calibri"/>
                        <a:cs typeface="Calibri" pitchFamily="34" charset="0"/>
                      </a:endParaRPr>
                    </a:p>
                  </a:txBody>
                  <a:tcPr marL="67310" marR="67310" marT="9525" marB="0"/>
                </a:tc>
              </a:tr>
              <a:tr h="266261">
                <a:tc>
                  <a:txBody>
                    <a:bodyPr/>
                    <a:lstStyle/>
                    <a:p>
                      <a:pPr marL="0" marR="0">
                        <a:spcBef>
                          <a:spcPts val="0"/>
                        </a:spcBef>
                        <a:spcAft>
                          <a:spcPts val="0"/>
                        </a:spcAft>
                      </a:pPr>
                      <a:r>
                        <a:rPr lang="en-US" sz="1800">
                          <a:effectLst/>
                          <a:latin typeface="Calibri" pitchFamily="34" charset="0"/>
                          <a:cs typeface="Calibri" pitchFamily="34" charset="0"/>
                        </a:rPr>
                        <a:t>Financial</a:t>
                      </a:r>
                      <a:endParaRPr lang="en-US" sz="1800">
                        <a:effectLst/>
                        <a:latin typeface="Calibri" pitchFamily="34" charset="0"/>
                        <a:ea typeface="Calibri"/>
                        <a:cs typeface="Calibri" pitchFamily="34" charset="0"/>
                      </a:endParaRPr>
                    </a:p>
                  </a:txBody>
                  <a:tcPr marL="67310" marR="67310" marT="9525" marB="0"/>
                </a:tc>
                <a:tc>
                  <a:txBody>
                    <a:bodyPr/>
                    <a:lstStyle/>
                    <a:p>
                      <a:pPr marL="0" marR="0">
                        <a:spcBef>
                          <a:spcPts val="0"/>
                        </a:spcBef>
                        <a:spcAft>
                          <a:spcPts val="0"/>
                        </a:spcAft>
                      </a:pPr>
                      <a:r>
                        <a:rPr lang="en-US" sz="1600">
                          <a:effectLst/>
                          <a:latin typeface="Calibri" pitchFamily="34" charset="0"/>
                          <a:cs typeface="Calibri" pitchFamily="34" charset="0"/>
                        </a:rPr>
                        <a:t>Hedgefund analytics, energy trading, etc</a:t>
                      </a:r>
                      <a:endParaRPr lang="en-US" sz="1600">
                        <a:effectLst/>
                        <a:latin typeface="Calibri" pitchFamily="34" charset="0"/>
                        <a:ea typeface="Calibri"/>
                        <a:cs typeface="Calibri" pitchFamily="34" charset="0"/>
                      </a:endParaRPr>
                    </a:p>
                  </a:txBody>
                  <a:tcPr marL="67310" marR="67310" marT="9525" marB="0"/>
                </a:tc>
              </a:tr>
              <a:tr h="525842">
                <a:tc>
                  <a:txBody>
                    <a:bodyPr/>
                    <a:lstStyle/>
                    <a:p>
                      <a:pPr marL="0" marR="0">
                        <a:spcBef>
                          <a:spcPts val="0"/>
                        </a:spcBef>
                        <a:spcAft>
                          <a:spcPts val="0"/>
                        </a:spcAft>
                      </a:pPr>
                      <a:r>
                        <a:rPr lang="en-US" sz="1800">
                          <a:effectLst/>
                          <a:latin typeface="Calibri" pitchFamily="34" charset="0"/>
                          <a:cs typeface="Calibri" pitchFamily="34" charset="0"/>
                        </a:rPr>
                        <a:t>HPC</a:t>
                      </a:r>
                      <a:endParaRPr lang="en-US" sz="1800">
                        <a:effectLst/>
                        <a:latin typeface="Calibri" pitchFamily="34" charset="0"/>
                        <a:ea typeface="Calibri"/>
                        <a:cs typeface="Calibri" pitchFamily="34" charset="0"/>
                      </a:endParaRPr>
                    </a:p>
                  </a:txBody>
                  <a:tcPr marL="67310" marR="67310" marT="9525" marB="0"/>
                </a:tc>
                <a:tc>
                  <a:txBody>
                    <a:bodyPr/>
                    <a:lstStyle/>
                    <a:p>
                      <a:pPr marL="0" marR="0">
                        <a:spcBef>
                          <a:spcPts val="0"/>
                        </a:spcBef>
                        <a:spcAft>
                          <a:spcPts val="0"/>
                        </a:spcAft>
                      </a:pPr>
                      <a:r>
                        <a:rPr lang="en-US" sz="1600">
                          <a:effectLst/>
                          <a:latin typeface="Calibri" pitchFamily="34" charset="0"/>
                          <a:cs typeface="Calibri" pitchFamily="34" charset="0"/>
                        </a:rPr>
                        <a:t>Utilize HPC servers to do  embarrassingly parallel jobs</a:t>
                      </a:r>
                      <a:endParaRPr lang="en-US" sz="1600">
                        <a:effectLst/>
                        <a:latin typeface="Calibri" pitchFamily="34" charset="0"/>
                        <a:ea typeface="Calibri"/>
                        <a:cs typeface="Calibri" pitchFamily="34" charset="0"/>
                      </a:endParaRPr>
                    </a:p>
                  </a:txBody>
                  <a:tcPr marL="67310" marR="67310" marT="9525" marB="0"/>
                </a:tc>
              </a:tr>
              <a:tr h="266261">
                <a:tc>
                  <a:txBody>
                    <a:bodyPr/>
                    <a:lstStyle/>
                    <a:p>
                      <a:pPr marL="0" marR="0">
                        <a:spcBef>
                          <a:spcPts val="0"/>
                        </a:spcBef>
                        <a:spcAft>
                          <a:spcPts val="0"/>
                        </a:spcAft>
                      </a:pPr>
                      <a:r>
                        <a:rPr lang="en-US" sz="1800" dirty="0">
                          <a:effectLst/>
                          <a:latin typeface="Calibri" pitchFamily="34" charset="0"/>
                          <a:cs typeface="Calibri" pitchFamily="34" charset="0"/>
                        </a:rPr>
                        <a:t>Cheap Compute</a:t>
                      </a:r>
                      <a:endParaRPr lang="en-US" sz="1800" dirty="0">
                        <a:effectLst/>
                        <a:latin typeface="Calibri" pitchFamily="34" charset="0"/>
                        <a:ea typeface="Calibri"/>
                        <a:cs typeface="Calibri" pitchFamily="34" charset="0"/>
                      </a:endParaRPr>
                    </a:p>
                  </a:txBody>
                  <a:tcPr marL="67310" marR="67310" marT="9525" marB="0"/>
                </a:tc>
                <a:tc>
                  <a:txBody>
                    <a:bodyPr/>
                    <a:lstStyle/>
                    <a:p>
                      <a:pPr marL="0" marR="0">
                        <a:spcBef>
                          <a:spcPts val="0"/>
                        </a:spcBef>
                        <a:spcAft>
                          <a:spcPts val="0"/>
                        </a:spcAft>
                      </a:pPr>
                      <a:r>
                        <a:rPr lang="en-US" sz="1600" dirty="0">
                          <a:effectLst/>
                          <a:latin typeface="Calibri" pitchFamily="34" charset="0"/>
                          <a:cs typeface="Calibri" pitchFamily="34" charset="0"/>
                        </a:rPr>
                        <a:t>Backend servers for </a:t>
                      </a:r>
                      <a:r>
                        <a:rPr lang="en-US" sz="1600" dirty="0" smtClean="0">
                          <a:effectLst/>
                          <a:latin typeface="Calibri" pitchFamily="34" charset="0"/>
                          <a:cs typeface="Calibri" pitchFamily="34" charset="0"/>
                        </a:rPr>
                        <a:t>online games</a:t>
                      </a:r>
                      <a:endParaRPr lang="en-US" sz="1600" dirty="0">
                        <a:effectLst/>
                        <a:latin typeface="Calibri" pitchFamily="34" charset="0"/>
                        <a:ea typeface="Calibri"/>
                        <a:cs typeface="Calibri" pitchFamily="34" charset="0"/>
                      </a:endParaRPr>
                    </a:p>
                  </a:txBody>
                  <a:tcPr marL="67310" marR="67310" marT="9525" marB="0"/>
                </a:tc>
              </a:tr>
            </a:tbl>
          </a:graphicData>
        </a:graphic>
      </p:graphicFrame>
      <p:sp>
        <p:nvSpPr>
          <p:cNvPr id="5" name="Rectangle 4"/>
          <p:cNvSpPr/>
          <p:nvPr/>
        </p:nvSpPr>
        <p:spPr>
          <a:xfrm>
            <a:off x="575315" y="1346089"/>
            <a:ext cx="8011007" cy="2800735"/>
          </a:xfrm>
          <a:prstGeom prst="rect">
            <a:avLst/>
          </a:prstGeom>
          <a:solidFill>
            <a:schemeClr val="tx1">
              <a:alpha val="8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586599" y="4481376"/>
            <a:ext cx="8011007" cy="2800735"/>
          </a:xfrm>
          <a:prstGeom prst="rect">
            <a:avLst/>
          </a:prstGeom>
          <a:solidFill>
            <a:schemeClr val="tx1">
              <a:alpha val="8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329634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27660"/>
            <a:ext cx="8229600" cy="648997"/>
          </a:xfrm>
          <a:solidFill>
            <a:srgbClr val="F6A400"/>
          </a:solidFill>
        </p:spPr>
        <p:txBody>
          <a:bodyPr vert="horz" wrap="square" lIns="180000" tIns="108000" rIns="180000" bIns="108000" rtlCol="0" anchor="ctr">
            <a:spAutoFit/>
          </a:bodyPr>
          <a:lstStyle/>
          <a:p>
            <a:pPr algn="r" defTabSz="914400">
              <a:spcBef>
                <a:spcPts val="0"/>
              </a:spcBef>
            </a:pPr>
            <a:r>
              <a:rPr lang="en-US" sz="2800" b="0" kern="0" dirty="0">
                <a:solidFill>
                  <a:prstClr val="white"/>
                </a:solidFill>
                <a:ea typeface="+mn-ea"/>
              </a:rPr>
              <a:t>Save more money by using Spot Instances</a:t>
            </a:r>
          </a:p>
        </p:txBody>
      </p:sp>
      <p:pic>
        <p:nvPicPr>
          <p:cNvPr id="1026" name="Picture 2" descr="image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692" y="1444097"/>
            <a:ext cx="754380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a:xfrm>
            <a:off x="732692" y="5567697"/>
            <a:ext cx="8411308" cy="648997"/>
          </a:xfrm>
          <a:prstGeom prst="rect">
            <a:avLst/>
          </a:prstGeom>
          <a:solidFill>
            <a:srgbClr val="F6A400"/>
          </a:solidFill>
        </p:spPr>
        <p:txBody>
          <a:bodyPr vert="horz" wrap="square" lIns="180000" tIns="108000" rIns="180000" bIns="108000" rtlCol="0" anchor="ctr">
            <a:spAutoFit/>
          </a:bodyPr>
          <a:lstStyle>
            <a:lvl1pPr algn="l" defTabSz="457200" rtl="0" eaLnBrk="1" latinLnBrk="0" hangingPunct="1">
              <a:spcBef>
                <a:spcPct val="0"/>
              </a:spcBef>
              <a:buNone/>
              <a:defRPr sz="3200" b="1" kern="1200">
                <a:solidFill>
                  <a:schemeClr val="tx1">
                    <a:lumMod val="85000"/>
                    <a:lumOff val="15000"/>
                  </a:schemeClr>
                </a:solidFill>
                <a:latin typeface="Calibri" pitchFamily="34" charset="0"/>
                <a:ea typeface="+mj-ea"/>
                <a:cs typeface="Calibri" pitchFamily="34" charset="0"/>
              </a:defRPr>
            </a:lvl1pPr>
          </a:lstStyle>
          <a:p>
            <a:pPr algn="r" defTabSz="914400">
              <a:spcBef>
                <a:spcPts val="0"/>
              </a:spcBef>
            </a:pPr>
            <a:r>
              <a:rPr lang="en-US" sz="2800" b="0" kern="0" dirty="0" smtClean="0">
                <a:solidFill>
                  <a:prstClr val="white"/>
                </a:solidFill>
                <a:ea typeface="+mn-ea"/>
              </a:rPr>
              <a:t>Reserved Hourly Price </a:t>
            </a:r>
            <a:r>
              <a:rPr lang="en-US" sz="2800" b="0" kern="0" dirty="0" smtClean="0">
                <a:solidFill>
                  <a:schemeClr val="tx1"/>
                </a:solidFill>
                <a:ea typeface="+mn-ea"/>
              </a:rPr>
              <a:t>&gt;</a:t>
            </a:r>
            <a:r>
              <a:rPr lang="en-US" sz="2800" b="0" kern="0" dirty="0" smtClean="0">
                <a:solidFill>
                  <a:prstClr val="white"/>
                </a:solidFill>
                <a:ea typeface="+mn-ea"/>
              </a:rPr>
              <a:t> </a:t>
            </a:r>
            <a:r>
              <a:rPr lang="en-US" sz="2800" kern="0" dirty="0" smtClean="0">
                <a:solidFill>
                  <a:prstClr val="white"/>
                </a:solidFill>
                <a:ea typeface="+mn-ea"/>
              </a:rPr>
              <a:t>Spot Price </a:t>
            </a:r>
            <a:r>
              <a:rPr lang="en-US" sz="2800" kern="0" dirty="0" smtClean="0">
                <a:solidFill>
                  <a:schemeClr val="tx1"/>
                </a:solidFill>
                <a:ea typeface="+mn-ea"/>
              </a:rPr>
              <a:t>&lt;</a:t>
            </a:r>
            <a:r>
              <a:rPr lang="en-US" sz="2800" b="0" kern="0" dirty="0" smtClean="0">
                <a:solidFill>
                  <a:prstClr val="white"/>
                </a:solidFill>
                <a:ea typeface="+mn-ea"/>
              </a:rPr>
              <a:t> On-Demand Price  </a:t>
            </a:r>
            <a:endParaRPr lang="en-US" sz="2800" b="0" kern="0" dirty="0">
              <a:solidFill>
                <a:prstClr val="white"/>
              </a:solidFill>
              <a:ea typeface="+mn-ea"/>
            </a:endParaRPr>
          </a:p>
        </p:txBody>
      </p:sp>
    </p:spTree>
    <p:extLst>
      <p:ext uri="{BB962C8B-B14F-4D97-AF65-F5344CB8AC3E}">
        <p14:creationId xmlns:p14="http://schemas.microsoft.com/office/powerpoint/2010/main" val="342708516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682" y="1216419"/>
            <a:ext cx="6477000" cy="5383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Left Brace 5"/>
          <p:cNvSpPr/>
          <p:nvPr/>
        </p:nvSpPr>
        <p:spPr>
          <a:xfrm rot="5400000">
            <a:off x="1503507" y="1944158"/>
            <a:ext cx="558800" cy="1149350"/>
          </a:xfrm>
          <a:prstGeom prst="leftBrace">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Left Brace 6"/>
          <p:cNvSpPr/>
          <p:nvPr/>
        </p:nvSpPr>
        <p:spPr>
          <a:xfrm rot="5400000">
            <a:off x="2409969" y="1225021"/>
            <a:ext cx="558800" cy="1825625"/>
          </a:xfrm>
          <a:prstGeom prst="leftBrace">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Left Brace 7"/>
          <p:cNvSpPr/>
          <p:nvPr/>
        </p:nvSpPr>
        <p:spPr>
          <a:xfrm rot="5400000">
            <a:off x="3157682" y="1646766"/>
            <a:ext cx="558800" cy="863601"/>
          </a:xfrm>
          <a:prstGeom prst="leftBrace">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Left Brace 8"/>
          <p:cNvSpPr/>
          <p:nvPr/>
        </p:nvSpPr>
        <p:spPr>
          <a:xfrm rot="5400000">
            <a:off x="4884882" y="783166"/>
            <a:ext cx="558803" cy="2590802"/>
          </a:xfrm>
          <a:prstGeom prst="leftBrace">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Title 1"/>
          <p:cNvSpPr txBox="1">
            <a:spLocks/>
          </p:cNvSpPr>
          <p:nvPr/>
        </p:nvSpPr>
        <p:spPr>
          <a:xfrm>
            <a:off x="0" y="318440"/>
            <a:ext cx="5651500" cy="648997"/>
          </a:xfrm>
          <a:prstGeom prst="rect">
            <a:avLst/>
          </a:prstGeom>
          <a:solidFill>
            <a:srgbClr val="F6A400"/>
          </a:solidFill>
        </p:spPr>
        <p:txBody>
          <a:bodyPr vert="horz" wrap="square" lIns="180000" tIns="108000" rIns="180000" bIns="108000" rtlCol="0" anchor="ctr">
            <a:spAutoFit/>
          </a:bodyPr>
          <a:lstStyle>
            <a:lvl1pPr algn="l" defTabSz="457200" rtl="0" eaLnBrk="1" latinLnBrk="0" hangingPunct="1">
              <a:spcBef>
                <a:spcPct val="0"/>
              </a:spcBef>
              <a:buNone/>
              <a:defRPr sz="3200" b="1" kern="1200">
                <a:solidFill>
                  <a:schemeClr val="tx1">
                    <a:lumMod val="85000"/>
                    <a:lumOff val="15000"/>
                  </a:schemeClr>
                </a:solidFill>
                <a:latin typeface="Calibri" pitchFamily="34" charset="0"/>
                <a:ea typeface="+mj-ea"/>
                <a:cs typeface="Calibri" pitchFamily="34" charset="0"/>
              </a:defRPr>
            </a:lvl1pPr>
          </a:lstStyle>
          <a:p>
            <a:pPr algn="r" defTabSz="914400">
              <a:spcBef>
                <a:spcPts val="0"/>
              </a:spcBef>
            </a:pPr>
            <a:r>
              <a:rPr lang="en-US" sz="2800" b="0" kern="0" dirty="0" smtClean="0">
                <a:solidFill>
                  <a:prstClr val="white"/>
                </a:solidFill>
                <a:ea typeface="+mn-ea"/>
              </a:rPr>
              <a:t>Typical Spot Bidding Strategies</a:t>
            </a:r>
            <a:endParaRPr lang="en-US" sz="2800" b="0" kern="0" dirty="0">
              <a:solidFill>
                <a:prstClr val="white"/>
              </a:solidFill>
              <a:ea typeface="+mn-ea"/>
            </a:endParaRPr>
          </a:p>
        </p:txBody>
      </p:sp>
      <p:sp>
        <p:nvSpPr>
          <p:cNvPr id="16" name="Rectangle 15"/>
          <p:cNvSpPr/>
          <p:nvPr/>
        </p:nvSpPr>
        <p:spPr>
          <a:xfrm>
            <a:off x="6866312" y="1566408"/>
            <a:ext cx="2094807" cy="4401205"/>
          </a:xfrm>
          <a:prstGeom prst="rect">
            <a:avLst/>
          </a:prstGeom>
        </p:spPr>
        <p:txBody>
          <a:bodyPr wrap="square">
            <a:spAutoFit/>
          </a:bodyPr>
          <a:lstStyle/>
          <a:p>
            <a:pPr marL="342900" indent="-342900">
              <a:buFont typeface="+mj-lt"/>
              <a:buAutoNum type="arabicPeriod"/>
            </a:pPr>
            <a:r>
              <a:rPr lang="en-US" sz="2000" b="1" dirty="0">
                <a:solidFill>
                  <a:schemeClr val="bg1"/>
                </a:solidFill>
                <a:latin typeface="Calibri" pitchFamily="34" charset="0"/>
                <a:cs typeface="Calibri" pitchFamily="34" charset="0"/>
              </a:rPr>
              <a:t>Bid near the </a:t>
            </a:r>
            <a:r>
              <a:rPr lang="en-US" sz="2000" b="1" dirty="0" smtClean="0">
                <a:solidFill>
                  <a:schemeClr val="bg1"/>
                </a:solidFill>
                <a:latin typeface="Calibri" pitchFamily="34" charset="0"/>
                <a:cs typeface="Calibri" pitchFamily="34" charset="0"/>
              </a:rPr>
              <a:t>Reserved Hourly Price</a:t>
            </a:r>
          </a:p>
          <a:p>
            <a:pPr marL="342900" indent="-342900">
              <a:buFont typeface="+mj-lt"/>
              <a:buAutoNum type="arabicPeriod"/>
            </a:pPr>
            <a:endParaRPr lang="en-US" sz="2000" b="1" dirty="0">
              <a:solidFill>
                <a:schemeClr val="bg1"/>
              </a:solidFill>
              <a:latin typeface="Calibri" pitchFamily="34" charset="0"/>
              <a:cs typeface="Calibri" pitchFamily="34" charset="0"/>
            </a:endParaRPr>
          </a:p>
          <a:p>
            <a:pPr marL="342900" indent="-342900">
              <a:buFont typeface="+mj-lt"/>
              <a:buAutoNum type="arabicPeriod"/>
            </a:pPr>
            <a:r>
              <a:rPr lang="en-US" sz="2000" b="1" dirty="0">
                <a:solidFill>
                  <a:schemeClr val="bg1"/>
                </a:solidFill>
                <a:latin typeface="Calibri" pitchFamily="34" charset="0"/>
                <a:cs typeface="Calibri" pitchFamily="34" charset="0"/>
              </a:rPr>
              <a:t>Bid above the Spot Price </a:t>
            </a:r>
            <a:r>
              <a:rPr lang="en-US" sz="2000" b="1" dirty="0" smtClean="0">
                <a:solidFill>
                  <a:schemeClr val="bg1"/>
                </a:solidFill>
                <a:latin typeface="Calibri" pitchFamily="34" charset="0"/>
                <a:cs typeface="Calibri" pitchFamily="34" charset="0"/>
              </a:rPr>
              <a:t>History</a:t>
            </a:r>
          </a:p>
          <a:p>
            <a:pPr marL="342900" indent="-342900">
              <a:buFont typeface="+mj-lt"/>
              <a:buAutoNum type="arabicPeriod"/>
            </a:pPr>
            <a:endParaRPr lang="en-US" sz="2000" b="1" dirty="0">
              <a:solidFill>
                <a:schemeClr val="bg1"/>
              </a:solidFill>
              <a:latin typeface="Calibri" pitchFamily="34" charset="0"/>
              <a:cs typeface="Calibri" pitchFamily="34" charset="0"/>
            </a:endParaRPr>
          </a:p>
          <a:p>
            <a:pPr marL="342900" indent="-342900">
              <a:buFont typeface="+mj-lt"/>
              <a:buAutoNum type="arabicPeriod"/>
            </a:pPr>
            <a:r>
              <a:rPr lang="en-US" sz="2000" b="1" dirty="0">
                <a:solidFill>
                  <a:schemeClr val="bg1"/>
                </a:solidFill>
                <a:latin typeface="Calibri" pitchFamily="34" charset="0"/>
                <a:cs typeface="Calibri" pitchFamily="34" charset="0"/>
              </a:rPr>
              <a:t>Bid near On-Demand </a:t>
            </a:r>
            <a:r>
              <a:rPr lang="en-US" sz="2000" b="1" dirty="0" smtClean="0">
                <a:solidFill>
                  <a:schemeClr val="bg1"/>
                </a:solidFill>
                <a:latin typeface="Calibri" pitchFamily="34" charset="0"/>
                <a:cs typeface="Calibri" pitchFamily="34" charset="0"/>
              </a:rPr>
              <a:t>Price</a:t>
            </a:r>
          </a:p>
          <a:p>
            <a:pPr marL="342900" indent="-342900">
              <a:buFont typeface="+mj-lt"/>
              <a:buAutoNum type="arabicPeriod"/>
            </a:pPr>
            <a:endParaRPr lang="en-US" sz="2000" b="1" dirty="0">
              <a:solidFill>
                <a:schemeClr val="bg1"/>
              </a:solidFill>
              <a:latin typeface="Calibri" pitchFamily="34" charset="0"/>
              <a:cs typeface="Calibri" pitchFamily="34" charset="0"/>
            </a:endParaRPr>
          </a:p>
          <a:p>
            <a:pPr marL="342900" indent="-342900">
              <a:buFont typeface="+mj-lt"/>
              <a:buAutoNum type="arabicPeriod"/>
            </a:pPr>
            <a:r>
              <a:rPr lang="en-US" sz="2000" b="1" dirty="0">
                <a:solidFill>
                  <a:schemeClr val="bg1"/>
                </a:solidFill>
                <a:latin typeface="Calibri" pitchFamily="34" charset="0"/>
                <a:cs typeface="Calibri" pitchFamily="34" charset="0"/>
              </a:rPr>
              <a:t>Bid above the On-Demand Price</a:t>
            </a:r>
          </a:p>
        </p:txBody>
      </p:sp>
    </p:spTree>
    <p:extLst>
      <p:ext uri="{BB962C8B-B14F-4D97-AF65-F5344CB8AC3E}">
        <p14:creationId xmlns:p14="http://schemas.microsoft.com/office/powerpoint/2010/main" val="883471569"/>
      </p:ext>
    </p:extLst>
  </p:cSld>
  <p:clrMapOvr>
    <a:masterClrMapping/>
  </p:clrMapOvr>
  <mc:AlternateContent xmlns:mc="http://schemas.openxmlformats.org/markup-compatibility/2006" xmlns:p14="http://schemas.microsoft.com/office/powerpoint/2010/main">
    <mc:Choice Requires="p14">
      <p:transition spd="slow" p14:dur="2000" advClick="0" advTm="57280"/>
    </mc:Choice>
    <mc:Fallback xmlns="">
      <p:transition spd="slow" advClick="0" advTm="5728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1" nodeType="clickEffect">
                                  <p:stCondLst>
                                    <p:cond delay="0"/>
                                  </p:stCondLst>
                                  <p:childTnLst>
                                    <p:anim calcmode="lin" valueType="num">
                                      <p:cBhvr>
                                        <p:cTn id="13" dur="500"/>
                                        <p:tgtEl>
                                          <p:spTgt spid="6"/>
                                        </p:tgtEl>
                                        <p:attrNameLst>
                                          <p:attrName>ppt_w</p:attrName>
                                        </p:attrNameLst>
                                      </p:cBhvr>
                                      <p:tavLst>
                                        <p:tav tm="0">
                                          <p:val>
                                            <p:strVal val="ppt_w"/>
                                          </p:val>
                                        </p:tav>
                                        <p:tav tm="100000">
                                          <p:val>
                                            <p:fltVal val="0"/>
                                          </p:val>
                                        </p:tav>
                                      </p:tavLst>
                                    </p:anim>
                                    <p:anim calcmode="lin" valueType="num">
                                      <p:cBhvr>
                                        <p:cTn id="14" dur="500"/>
                                        <p:tgtEl>
                                          <p:spTgt spid="6"/>
                                        </p:tgtEl>
                                        <p:attrNameLst>
                                          <p:attrName>ppt_h</p:attrName>
                                        </p:attrNameLst>
                                      </p:cBhvr>
                                      <p:tavLst>
                                        <p:tav tm="0">
                                          <p:val>
                                            <p:strVal val="ppt_h"/>
                                          </p:val>
                                        </p:tav>
                                        <p:tav tm="100000">
                                          <p:val>
                                            <p:fltVal val="0"/>
                                          </p:val>
                                        </p:tav>
                                      </p:tavLst>
                                    </p:anim>
                                    <p:animEffect transition="out" filter="fade">
                                      <p:cBhvr>
                                        <p:cTn id="15" dur="500"/>
                                        <p:tgtEl>
                                          <p:spTgt spid="6"/>
                                        </p:tgtEl>
                                      </p:cBhvr>
                                    </p:animEffect>
                                    <p:set>
                                      <p:cBhvr>
                                        <p:cTn id="16" dur="1" fill="hold">
                                          <p:stCondLst>
                                            <p:cond delay="499"/>
                                          </p:stCondLst>
                                        </p:cTn>
                                        <p:tgtEl>
                                          <p:spTgt spid="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grpId="1" nodeType="clickEffect">
                                  <p:stCondLst>
                                    <p:cond delay="0"/>
                                  </p:stCondLst>
                                  <p:childTnLst>
                                    <p:anim calcmode="lin" valueType="num">
                                      <p:cBhvr>
                                        <p:cTn id="27" dur="500"/>
                                        <p:tgtEl>
                                          <p:spTgt spid="7"/>
                                        </p:tgtEl>
                                        <p:attrNameLst>
                                          <p:attrName>ppt_w</p:attrName>
                                        </p:attrNameLst>
                                      </p:cBhvr>
                                      <p:tavLst>
                                        <p:tav tm="0">
                                          <p:val>
                                            <p:strVal val="ppt_w"/>
                                          </p:val>
                                        </p:tav>
                                        <p:tav tm="100000">
                                          <p:val>
                                            <p:fltVal val="0"/>
                                          </p:val>
                                        </p:tav>
                                      </p:tavLst>
                                    </p:anim>
                                    <p:anim calcmode="lin" valueType="num">
                                      <p:cBhvr>
                                        <p:cTn id="28" dur="500"/>
                                        <p:tgtEl>
                                          <p:spTgt spid="7"/>
                                        </p:tgtEl>
                                        <p:attrNameLst>
                                          <p:attrName>ppt_h</p:attrName>
                                        </p:attrNameLst>
                                      </p:cBhvr>
                                      <p:tavLst>
                                        <p:tav tm="0">
                                          <p:val>
                                            <p:strVal val="ppt_h"/>
                                          </p:val>
                                        </p:tav>
                                        <p:tav tm="100000">
                                          <p:val>
                                            <p:fltVal val="0"/>
                                          </p:val>
                                        </p:tav>
                                      </p:tavLst>
                                    </p:anim>
                                    <p:animEffect transition="out" filter="fade">
                                      <p:cBhvr>
                                        <p:cTn id="29" dur="500"/>
                                        <p:tgtEl>
                                          <p:spTgt spid="7"/>
                                        </p:tgtEl>
                                      </p:cBhvr>
                                    </p:animEffect>
                                    <p:set>
                                      <p:cBhvr>
                                        <p:cTn id="30" dur="1" fill="hold">
                                          <p:stCondLst>
                                            <p:cond delay="499"/>
                                          </p:stCondLst>
                                        </p:cTn>
                                        <p:tgtEl>
                                          <p:spTgt spid="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3" presetClass="exit" presetSubtype="32" fill="hold" grpId="1" nodeType="clickEffect">
                                  <p:stCondLst>
                                    <p:cond delay="0"/>
                                  </p:stCondLst>
                                  <p:childTnLst>
                                    <p:anim calcmode="lin" valueType="num">
                                      <p:cBhvr>
                                        <p:cTn id="41" dur="500"/>
                                        <p:tgtEl>
                                          <p:spTgt spid="8"/>
                                        </p:tgtEl>
                                        <p:attrNameLst>
                                          <p:attrName>ppt_w</p:attrName>
                                        </p:attrNameLst>
                                      </p:cBhvr>
                                      <p:tavLst>
                                        <p:tav tm="0">
                                          <p:val>
                                            <p:strVal val="ppt_w"/>
                                          </p:val>
                                        </p:tav>
                                        <p:tav tm="100000">
                                          <p:val>
                                            <p:fltVal val="0"/>
                                          </p:val>
                                        </p:tav>
                                      </p:tavLst>
                                    </p:anim>
                                    <p:anim calcmode="lin" valueType="num">
                                      <p:cBhvr>
                                        <p:cTn id="42" dur="500"/>
                                        <p:tgtEl>
                                          <p:spTgt spid="8"/>
                                        </p:tgtEl>
                                        <p:attrNameLst>
                                          <p:attrName>ppt_h</p:attrName>
                                        </p:attrNameLst>
                                      </p:cBhvr>
                                      <p:tavLst>
                                        <p:tav tm="0">
                                          <p:val>
                                            <p:strVal val="ppt_h"/>
                                          </p:val>
                                        </p:tav>
                                        <p:tav tm="100000">
                                          <p:val>
                                            <p:fltVal val="0"/>
                                          </p:val>
                                        </p:tav>
                                      </p:tavLst>
                                    </p:anim>
                                    <p:animEffect transition="out" filter="fade">
                                      <p:cBhvr>
                                        <p:cTn id="43" dur="500"/>
                                        <p:tgtEl>
                                          <p:spTgt spid="8"/>
                                        </p:tgtEl>
                                      </p:cBhvr>
                                    </p:animEffect>
                                    <p:set>
                                      <p:cBhvr>
                                        <p:cTn id="44" dur="1" fill="hold">
                                          <p:stCondLst>
                                            <p:cond delay="499"/>
                                          </p:stCondLst>
                                        </p:cTn>
                                        <p:tgtEl>
                                          <p:spTgt spid="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1000"/>
                                        <p:tgtEl>
                                          <p:spTgt spid="9"/>
                                        </p:tgtEl>
                                      </p:cBhvr>
                                    </p:animEffect>
                                    <p:anim calcmode="lin" valueType="num">
                                      <p:cBhvr>
                                        <p:cTn id="50" dur="1000" fill="hold"/>
                                        <p:tgtEl>
                                          <p:spTgt spid="9"/>
                                        </p:tgtEl>
                                        <p:attrNameLst>
                                          <p:attrName>ppt_x</p:attrName>
                                        </p:attrNameLst>
                                      </p:cBhvr>
                                      <p:tavLst>
                                        <p:tav tm="0">
                                          <p:val>
                                            <p:strVal val="#ppt_x"/>
                                          </p:val>
                                        </p:tav>
                                        <p:tav tm="100000">
                                          <p:val>
                                            <p:strVal val="#ppt_x"/>
                                          </p:val>
                                        </p:tav>
                                      </p:tavLst>
                                    </p:anim>
                                    <p:anim calcmode="lin" valueType="num">
                                      <p:cBhvr>
                                        <p:cTn id="5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53" presetClass="exit" presetSubtype="32" fill="hold" grpId="1" nodeType="clickEffect">
                                  <p:stCondLst>
                                    <p:cond delay="0"/>
                                  </p:stCondLst>
                                  <p:childTnLst>
                                    <p:anim calcmode="lin" valueType="num">
                                      <p:cBhvr>
                                        <p:cTn id="55" dur="500"/>
                                        <p:tgtEl>
                                          <p:spTgt spid="9"/>
                                        </p:tgtEl>
                                        <p:attrNameLst>
                                          <p:attrName>ppt_w</p:attrName>
                                        </p:attrNameLst>
                                      </p:cBhvr>
                                      <p:tavLst>
                                        <p:tav tm="0">
                                          <p:val>
                                            <p:strVal val="ppt_w"/>
                                          </p:val>
                                        </p:tav>
                                        <p:tav tm="100000">
                                          <p:val>
                                            <p:fltVal val="0"/>
                                          </p:val>
                                        </p:tav>
                                      </p:tavLst>
                                    </p:anim>
                                    <p:anim calcmode="lin" valueType="num">
                                      <p:cBhvr>
                                        <p:cTn id="56" dur="500"/>
                                        <p:tgtEl>
                                          <p:spTgt spid="9"/>
                                        </p:tgtEl>
                                        <p:attrNameLst>
                                          <p:attrName>ppt_h</p:attrName>
                                        </p:attrNameLst>
                                      </p:cBhvr>
                                      <p:tavLst>
                                        <p:tav tm="0">
                                          <p:val>
                                            <p:strVal val="ppt_h"/>
                                          </p:val>
                                        </p:tav>
                                        <p:tav tm="100000">
                                          <p:val>
                                            <p:fltVal val="0"/>
                                          </p:val>
                                        </p:tav>
                                      </p:tavLst>
                                    </p:anim>
                                    <p:animEffect transition="out" filter="fade">
                                      <p:cBhvr>
                                        <p:cTn id="57" dur="500"/>
                                        <p:tgtEl>
                                          <p:spTgt spid="9"/>
                                        </p:tgtEl>
                                      </p:cBhvr>
                                    </p:animEffect>
                                    <p:set>
                                      <p:cBhvr>
                                        <p:cTn id="58"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4.bp.blogspot.com/-7U33vOksQOQ/T0E-725l8WI/AAAAAAAADRw/6pba2Ze4Wiw/s1600/canstockphoto20587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29343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0" y="5743171"/>
            <a:ext cx="4771505" cy="648997"/>
          </a:xfrm>
          <a:solidFill>
            <a:srgbClr val="F6A400"/>
          </a:solidFill>
        </p:spPr>
        <p:txBody>
          <a:bodyPr vert="horz" wrap="square" lIns="180000" tIns="108000" rIns="180000" bIns="108000" rtlCol="0" anchor="ctr">
            <a:spAutoFit/>
          </a:bodyPr>
          <a:lstStyle/>
          <a:p>
            <a:pPr algn="r" defTabSz="914400">
              <a:spcBef>
                <a:spcPts val="0"/>
              </a:spcBef>
            </a:pPr>
            <a:r>
              <a:rPr lang="en-US" sz="2800" b="0" kern="0" dirty="0" smtClean="0">
                <a:solidFill>
                  <a:prstClr val="white"/>
                </a:solidFill>
                <a:ea typeface="+mn-ea"/>
              </a:rPr>
              <a:t>Managing Interruption</a:t>
            </a:r>
            <a:endParaRPr lang="en-US" sz="2800" b="0" kern="0" dirty="0">
              <a:solidFill>
                <a:prstClr val="white"/>
              </a:solidFill>
              <a:ea typeface="+mn-ea"/>
            </a:endParaRPr>
          </a:p>
        </p:txBody>
      </p:sp>
    </p:spTree>
    <p:extLst>
      <p:ext uri="{BB962C8B-B14F-4D97-AF65-F5344CB8AC3E}">
        <p14:creationId xmlns:p14="http://schemas.microsoft.com/office/powerpoint/2010/main" val="124060942"/>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descr="Screen Shot 2013-01-24 at 8.43.5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700"/>
            <a:ext cx="9144000" cy="6830677"/>
          </a:xfrm>
          <a:prstGeom prst="rect">
            <a:avLst/>
          </a:prstGeom>
        </p:spPr>
      </p:pic>
    </p:spTree>
    <p:extLst>
      <p:ext uri="{BB962C8B-B14F-4D97-AF65-F5344CB8AC3E}">
        <p14:creationId xmlns:p14="http://schemas.microsoft.com/office/powerpoint/2010/main" val="402688356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21640"/>
            <a:ext cx="8229600" cy="648997"/>
          </a:xfrm>
          <a:solidFill>
            <a:srgbClr val="F6A400"/>
          </a:solidFill>
        </p:spPr>
        <p:txBody>
          <a:bodyPr vert="horz" wrap="square" lIns="180000" tIns="108000" rIns="180000" bIns="108000" rtlCol="0" anchor="ctr">
            <a:spAutoFit/>
          </a:bodyPr>
          <a:lstStyle/>
          <a:p>
            <a:pPr algn="r" defTabSz="914400">
              <a:spcBef>
                <a:spcPts val="0"/>
              </a:spcBef>
            </a:pPr>
            <a:r>
              <a:rPr lang="en-US" sz="2800" b="0" kern="0" dirty="0" smtClean="0">
                <a:solidFill>
                  <a:prstClr val="white"/>
                </a:solidFill>
                <a:ea typeface="+mn-ea"/>
              </a:rPr>
              <a:t>Architecting for Spot Instances : Best Practices</a:t>
            </a:r>
            <a:endParaRPr lang="en-US" sz="2800" b="0" kern="0" dirty="0">
              <a:solidFill>
                <a:prstClr val="white"/>
              </a:solidFill>
              <a:ea typeface="+mn-ea"/>
            </a:endParaRPr>
          </a:p>
        </p:txBody>
      </p:sp>
      <p:sp>
        <p:nvSpPr>
          <p:cNvPr id="3" name="Content Placeholder 2"/>
          <p:cNvSpPr>
            <a:spLocks noGrp="1"/>
          </p:cNvSpPr>
          <p:nvPr>
            <p:ph idx="1"/>
          </p:nvPr>
        </p:nvSpPr>
        <p:spPr/>
        <p:txBody>
          <a:bodyPr>
            <a:normAutofit/>
          </a:bodyPr>
          <a:lstStyle/>
          <a:p>
            <a:r>
              <a:rPr lang="en-US" sz="2800" dirty="0" smtClean="0"/>
              <a:t>Manage </a:t>
            </a:r>
            <a:r>
              <a:rPr lang="en-US" sz="2800" dirty="0"/>
              <a:t>interruption</a:t>
            </a:r>
          </a:p>
          <a:p>
            <a:pPr lvl="1"/>
            <a:r>
              <a:rPr lang="en-US" sz="2400" dirty="0" smtClean="0"/>
              <a:t>Split </a:t>
            </a:r>
            <a:r>
              <a:rPr lang="en-US" sz="2400" dirty="0"/>
              <a:t>up </a:t>
            </a:r>
            <a:r>
              <a:rPr lang="en-US" sz="2400" dirty="0" smtClean="0"/>
              <a:t>your </a:t>
            </a:r>
            <a:r>
              <a:rPr lang="en-US" sz="2400" dirty="0"/>
              <a:t>w</a:t>
            </a:r>
            <a:r>
              <a:rPr lang="en-US" sz="2400" dirty="0" smtClean="0"/>
              <a:t>ork into small increments</a:t>
            </a:r>
            <a:endParaRPr lang="en-US" sz="2400" dirty="0"/>
          </a:p>
          <a:p>
            <a:pPr lvl="1"/>
            <a:r>
              <a:rPr lang="en-US" sz="2400" dirty="0" err="1" smtClean="0"/>
              <a:t>Checkpointing</a:t>
            </a:r>
            <a:r>
              <a:rPr lang="en-US" sz="2400" dirty="0" smtClean="0"/>
              <a:t>: Save </a:t>
            </a:r>
            <a:r>
              <a:rPr lang="en-US" sz="2400" dirty="0"/>
              <a:t>y</a:t>
            </a:r>
            <a:r>
              <a:rPr lang="en-US" sz="2400" dirty="0" smtClean="0"/>
              <a:t>our </a:t>
            </a:r>
            <a:r>
              <a:rPr lang="en-US" sz="2400" dirty="0"/>
              <a:t>w</a:t>
            </a:r>
            <a:r>
              <a:rPr lang="en-US" sz="2400" dirty="0" smtClean="0"/>
              <a:t>ork frequently and periodically</a:t>
            </a:r>
          </a:p>
          <a:p>
            <a:r>
              <a:rPr lang="en-US" sz="2800" dirty="0" smtClean="0"/>
              <a:t>Test </a:t>
            </a:r>
            <a:r>
              <a:rPr lang="en-US" sz="2800" dirty="0"/>
              <a:t>Your </a:t>
            </a:r>
            <a:r>
              <a:rPr lang="en-US" sz="2800" dirty="0" smtClean="0"/>
              <a:t>Application</a:t>
            </a:r>
          </a:p>
          <a:p>
            <a:r>
              <a:rPr lang="en-US" sz="2800" dirty="0"/>
              <a:t>Track when Spot Instances Start and Stop</a:t>
            </a:r>
          </a:p>
          <a:p>
            <a:r>
              <a:rPr lang="en-US" sz="2800" dirty="0" smtClean="0"/>
              <a:t>Spot Requests</a:t>
            </a:r>
          </a:p>
          <a:p>
            <a:pPr lvl="1"/>
            <a:r>
              <a:rPr lang="en-US" sz="2400" dirty="0" smtClean="0"/>
              <a:t>Use </a:t>
            </a:r>
            <a:r>
              <a:rPr lang="en-US" sz="2400" dirty="0"/>
              <a:t>Persistent Requests for continuous </a:t>
            </a:r>
            <a:r>
              <a:rPr lang="en-US" sz="2400" dirty="0" smtClean="0"/>
              <a:t>tasks</a:t>
            </a:r>
          </a:p>
          <a:p>
            <a:pPr lvl="1"/>
            <a:r>
              <a:rPr lang="en-US" sz="2400" dirty="0" smtClean="0"/>
              <a:t>Choose maximum price for your requests</a:t>
            </a:r>
            <a:endParaRPr lang="en-US" sz="2400" dirty="0"/>
          </a:p>
        </p:txBody>
      </p:sp>
    </p:spTree>
    <p:extLst>
      <p:ext uri="{BB962C8B-B14F-4D97-AF65-F5344CB8AC3E}">
        <p14:creationId xmlns:p14="http://schemas.microsoft.com/office/powerpoint/2010/main" val="100004141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80363"/>
            <a:ext cx="6711646" cy="648997"/>
          </a:xfrm>
          <a:solidFill>
            <a:srgbClr val="F6A400"/>
          </a:solidFill>
        </p:spPr>
        <p:txBody>
          <a:bodyPr vert="horz" wrap="square" lIns="180000" tIns="108000" rIns="180000" bIns="108000" rtlCol="0" anchor="ctr">
            <a:spAutoFit/>
          </a:bodyPr>
          <a:lstStyle/>
          <a:p>
            <a:pPr algn="r" defTabSz="914400">
              <a:spcBef>
                <a:spcPts val="0"/>
              </a:spcBef>
            </a:pPr>
            <a:r>
              <a:rPr lang="en-US" sz="2800" b="0" kern="0" dirty="0" smtClean="0">
                <a:solidFill>
                  <a:prstClr val="white"/>
                </a:solidFill>
                <a:ea typeface="+mn-ea"/>
              </a:rPr>
              <a:t>Optimizing </a:t>
            </a:r>
            <a:r>
              <a:rPr lang="en-US" sz="2800" b="0" kern="0" dirty="0">
                <a:solidFill>
                  <a:prstClr val="white"/>
                </a:solidFill>
                <a:ea typeface="+mn-ea"/>
              </a:rPr>
              <a:t>Video </a:t>
            </a:r>
            <a:r>
              <a:rPr lang="en-US" sz="2800" b="0" kern="0" dirty="0" smtClean="0">
                <a:solidFill>
                  <a:prstClr val="white"/>
                </a:solidFill>
                <a:ea typeface="+mn-ea"/>
              </a:rPr>
              <a:t>Transcoding Workloads</a:t>
            </a:r>
            <a:endParaRPr lang="en-US" sz="2800" b="0" kern="0" dirty="0">
              <a:solidFill>
                <a:prstClr val="white"/>
              </a:solidFill>
              <a:ea typeface="+mn-ea"/>
            </a:endParaRPr>
          </a:p>
        </p:txBody>
      </p:sp>
      <p:sp>
        <p:nvSpPr>
          <p:cNvPr id="3" name="Content Placeholder 2"/>
          <p:cNvSpPr>
            <a:spLocks noGrp="1"/>
          </p:cNvSpPr>
          <p:nvPr>
            <p:ph idx="4294967295"/>
          </p:nvPr>
        </p:nvSpPr>
        <p:spPr>
          <a:xfrm>
            <a:off x="536575" y="1770183"/>
            <a:ext cx="3762375" cy="3651250"/>
          </a:xfrm>
        </p:spPr>
        <p:txBody>
          <a:bodyPr>
            <a:noAutofit/>
          </a:bodyPr>
          <a:lstStyle/>
          <a:p>
            <a:pPr marL="342900" indent="-342900">
              <a:buSzPct val="100000"/>
              <a:buBlip>
                <a:blip r:embed="rId3"/>
              </a:buBlip>
            </a:pPr>
            <a:r>
              <a:rPr lang="en-US" sz="2800" b="1" dirty="0"/>
              <a:t>Free Offering</a:t>
            </a:r>
          </a:p>
          <a:p>
            <a:pPr lvl="1"/>
            <a:r>
              <a:rPr lang="en-US" sz="1800" dirty="0" smtClean="0"/>
              <a:t>Optimize for reducing cost</a:t>
            </a:r>
          </a:p>
          <a:p>
            <a:pPr lvl="1"/>
            <a:r>
              <a:rPr lang="en-US" sz="1800" dirty="0" smtClean="0"/>
              <a:t>Acceptable Delay Limits</a:t>
            </a:r>
            <a:endParaRPr lang="en-US" sz="1800" dirty="0"/>
          </a:p>
          <a:p>
            <a:pPr marL="0" indent="0">
              <a:buNone/>
            </a:pPr>
            <a:endParaRPr lang="en-US" sz="1800" b="1" dirty="0" smtClean="0"/>
          </a:p>
          <a:p>
            <a:pPr marL="0" indent="0">
              <a:buNone/>
            </a:pPr>
            <a:r>
              <a:rPr lang="en-US" sz="1800" b="1" dirty="0" smtClean="0"/>
              <a:t>Implementation</a:t>
            </a:r>
          </a:p>
          <a:p>
            <a:pPr marL="685800" lvl="1"/>
            <a:r>
              <a:rPr lang="en-US" sz="1800" dirty="0"/>
              <a:t>Set Persistent Requests</a:t>
            </a:r>
          </a:p>
          <a:p>
            <a:pPr marL="685800" lvl="1"/>
            <a:r>
              <a:rPr lang="en-US" sz="1800" dirty="0"/>
              <a:t>Use on-demand Instances, if delay</a:t>
            </a:r>
          </a:p>
          <a:p>
            <a:pPr lvl="1" indent="0">
              <a:buNone/>
            </a:pPr>
            <a:endParaRPr lang="en-US" sz="1800" b="1" dirty="0" smtClean="0"/>
          </a:p>
          <a:p>
            <a:pPr lvl="1" indent="0">
              <a:buNone/>
            </a:pPr>
            <a:r>
              <a:rPr lang="en-US" sz="1800" b="1" dirty="0" smtClean="0"/>
              <a:t>Maximum Bid Price </a:t>
            </a:r>
          </a:p>
          <a:p>
            <a:pPr lvl="1" indent="0">
              <a:buNone/>
            </a:pPr>
            <a:r>
              <a:rPr lang="en-US" sz="1800" b="1" dirty="0" smtClean="0"/>
              <a:t>&lt; On-demand Rate</a:t>
            </a:r>
          </a:p>
          <a:p>
            <a:pPr lvl="1" indent="0">
              <a:buNone/>
            </a:pPr>
            <a:r>
              <a:rPr lang="en-US" sz="1800" dirty="0" smtClean="0"/>
              <a:t>Get </a:t>
            </a:r>
            <a:r>
              <a:rPr lang="en-US" sz="1800" i="1" dirty="0" smtClean="0"/>
              <a:t>your</a:t>
            </a:r>
            <a:r>
              <a:rPr lang="en-US" sz="1800" dirty="0" smtClean="0"/>
              <a:t> set reduced price for your workload</a:t>
            </a:r>
            <a:endParaRPr lang="en-US" sz="1800" b="1" dirty="0" smtClean="0"/>
          </a:p>
        </p:txBody>
      </p:sp>
      <p:sp>
        <p:nvSpPr>
          <p:cNvPr id="4" name="Content Placeholder 2"/>
          <p:cNvSpPr txBox="1">
            <a:spLocks/>
          </p:cNvSpPr>
          <p:nvPr/>
        </p:nvSpPr>
        <p:spPr>
          <a:xfrm>
            <a:off x="4559300" y="1770183"/>
            <a:ext cx="4304693" cy="4525963"/>
          </a:xfrm>
          <a:prstGeom prst="rect">
            <a:avLst/>
          </a:prstGeom>
        </p:spPr>
        <p:txBody>
          <a:bodyPr/>
          <a:lstStyle>
            <a:lvl1pPr marL="342900" indent="-342900" algn="l" defTabSz="457200" rtl="0" fontAlgn="base">
              <a:spcBef>
                <a:spcPct val="20000"/>
              </a:spcBef>
              <a:spcAft>
                <a:spcPct val="0"/>
              </a:spcAft>
              <a:buSzPct val="100000"/>
              <a:buFontTx/>
              <a:buBlip>
                <a:blip r:embed="rId3"/>
              </a:buBlip>
              <a:defRPr sz="2200" kern="1200" baseline="0">
                <a:solidFill>
                  <a:schemeClr val="tx1"/>
                </a:solidFill>
                <a:latin typeface="Verdana"/>
                <a:ea typeface="+mn-ea"/>
                <a:cs typeface="Verdana"/>
              </a:defRPr>
            </a:lvl1pPr>
            <a:lvl2pPr marL="742950" indent="-285750" algn="l" defTabSz="457200" rtl="0" fontAlgn="base">
              <a:spcBef>
                <a:spcPct val="20000"/>
              </a:spcBef>
              <a:spcAft>
                <a:spcPct val="0"/>
              </a:spcAft>
              <a:buFont typeface="Wingdings" charset="2"/>
              <a:buChar char="§"/>
              <a:defRPr sz="2000" kern="1200">
                <a:solidFill>
                  <a:schemeClr val="tx1"/>
                </a:solidFill>
                <a:latin typeface="Verdana"/>
                <a:ea typeface="+mn-ea"/>
                <a:cs typeface="Verdana"/>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b="1" dirty="0" smtClean="0">
                <a:solidFill>
                  <a:srgbClr val="FFFFFF"/>
                </a:solidFill>
                <a:latin typeface="Calibri" pitchFamily="34" charset="0"/>
                <a:cs typeface="Calibri" pitchFamily="34" charset="0"/>
              </a:rPr>
              <a:t>Premium Offering</a:t>
            </a:r>
          </a:p>
          <a:p>
            <a:pPr lvl="1"/>
            <a:r>
              <a:rPr lang="en-US" sz="1800" dirty="0" smtClean="0">
                <a:solidFill>
                  <a:srgbClr val="FFFFFF"/>
                </a:solidFill>
                <a:latin typeface="Calibri" pitchFamily="34" charset="0"/>
                <a:cs typeface="Calibri" pitchFamily="34" charset="0"/>
              </a:rPr>
              <a:t>Optimized for Faster response times</a:t>
            </a:r>
          </a:p>
          <a:p>
            <a:pPr lvl="1"/>
            <a:r>
              <a:rPr lang="en-US" sz="1800" dirty="0" smtClean="0">
                <a:solidFill>
                  <a:srgbClr val="FFFFFF"/>
                </a:solidFill>
                <a:latin typeface="Calibri" pitchFamily="34" charset="0"/>
                <a:cs typeface="Calibri" pitchFamily="34" charset="0"/>
              </a:rPr>
              <a:t>No Delays</a:t>
            </a:r>
          </a:p>
          <a:p>
            <a:pPr marL="57150" indent="0">
              <a:buNone/>
            </a:pPr>
            <a:endParaRPr lang="en-US" sz="1800" b="1" dirty="0" smtClean="0">
              <a:solidFill>
                <a:srgbClr val="FFFFFF"/>
              </a:solidFill>
              <a:latin typeface="Calibri" pitchFamily="34" charset="0"/>
              <a:cs typeface="Calibri" pitchFamily="34" charset="0"/>
            </a:endParaRPr>
          </a:p>
          <a:p>
            <a:pPr marL="57150" indent="0">
              <a:buNone/>
            </a:pPr>
            <a:r>
              <a:rPr lang="en-US" sz="1800" b="1" dirty="0" smtClean="0">
                <a:solidFill>
                  <a:srgbClr val="FFFFFF"/>
                </a:solidFill>
                <a:latin typeface="Calibri" pitchFamily="34" charset="0"/>
                <a:cs typeface="Calibri" pitchFamily="34" charset="0"/>
              </a:rPr>
              <a:t>Implementation</a:t>
            </a:r>
          </a:p>
          <a:p>
            <a:pPr marL="685800" lvl="1"/>
            <a:r>
              <a:rPr lang="en-US" sz="1800" dirty="0" smtClean="0">
                <a:solidFill>
                  <a:srgbClr val="FFFFFF"/>
                </a:solidFill>
                <a:latin typeface="Calibri" pitchFamily="34" charset="0"/>
                <a:cs typeface="Calibri" pitchFamily="34" charset="0"/>
              </a:rPr>
              <a:t>Invest in RIs</a:t>
            </a:r>
          </a:p>
          <a:p>
            <a:pPr marL="685800" lvl="1"/>
            <a:r>
              <a:rPr lang="en-US" sz="1800" dirty="0" smtClean="0">
                <a:solidFill>
                  <a:srgbClr val="FFFFFF"/>
                </a:solidFill>
                <a:latin typeface="Calibri" pitchFamily="34" charset="0"/>
                <a:cs typeface="Calibri" pitchFamily="34" charset="0"/>
              </a:rPr>
              <a:t>Use on-demand for Elasticity</a:t>
            </a:r>
          </a:p>
          <a:p>
            <a:pPr marL="400050" lvl="1" indent="0">
              <a:buNone/>
            </a:pPr>
            <a:endParaRPr lang="en-US" sz="1800" b="1" dirty="0" smtClean="0">
              <a:solidFill>
                <a:srgbClr val="FFFFFF"/>
              </a:solidFill>
              <a:latin typeface="Calibri" pitchFamily="34" charset="0"/>
              <a:cs typeface="Calibri" pitchFamily="34" charset="0"/>
            </a:endParaRPr>
          </a:p>
          <a:p>
            <a:pPr marL="400050" lvl="1" indent="0">
              <a:buNone/>
            </a:pPr>
            <a:endParaRPr lang="en-US" sz="1800" b="1" dirty="0" smtClean="0">
              <a:solidFill>
                <a:srgbClr val="FFFFFF"/>
              </a:solidFill>
              <a:latin typeface="Calibri" pitchFamily="34" charset="0"/>
              <a:cs typeface="Calibri" pitchFamily="34" charset="0"/>
            </a:endParaRPr>
          </a:p>
          <a:p>
            <a:pPr marL="400050" lvl="1" indent="0">
              <a:buNone/>
            </a:pPr>
            <a:r>
              <a:rPr lang="en-US" sz="1800" b="1" dirty="0" smtClean="0">
                <a:solidFill>
                  <a:srgbClr val="FFFFFF"/>
                </a:solidFill>
                <a:latin typeface="Calibri" pitchFamily="34" charset="0"/>
                <a:cs typeface="Calibri" pitchFamily="34" charset="0"/>
              </a:rPr>
              <a:t>Maximum Bid Price </a:t>
            </a:r>
          </a:p>
          <a:p>
            <a:pPr marL="400050" lvl="1" indent="0">
              <a:buNone/>
            </a:pPr>
            <a:r>
              <a:rPr lang="en-US" sz="1800" b="1" dirty="0" smtClean="0">
                <a:solidFill>
                  <a:srgbClr val="FFFFFF"/>
                </a:solidFill>
                <a:latin typeface="Calibri" pitchFamily="34" charset="0"/>
                <a:cs typeface="Calibri" pitchFamily="34" charset="0"/>
              </a:rPr>
              <a:t>&gt;= On-demand Rate</a:t>
            </a:r>
          </a:p>
          <a:p>
            <a:pPr marL="400050" lvl="1" indent="0">
              <a:buFontTx/>
              <a:buNone/>
            </a:pPr>
            <a:r>
              <a:rPr lang="en-US" sz="1800" dirty="0" smtClean="0">
                <a:solidFill>
                  <a:srgbClr val="FFFFFF"/>
                </a:solidFill>
                <a:latin typeface="Calibri" pitchFamily="34" charset="0"/>
                <a:cs typeface="Calibri" pitchFamily="34" charset="0"/>
              </a:rPr>
              <a:t>Get Instant Capacity for higher price	</a:t>
            </a:r>
            <a:endParaRPr lang="en-US" sz="1800" b="1" dirty="0" smtClean="0">
              <a:solidFill>
                <a:srgbClr val="FFFFFF"/>
              </a:solidFill>
              <a:latin typeface="Calibri" pitchFamily="34" charset="0"/>
              <a:cs typeface="Calibri" pitchFamily="34" charset="0"/>
            </a:endParaRPr>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3585" y="366560"/>
            <a:ext cx="1630407" cy="978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1508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bwMode="auto">
          <a:xfrm>
            <a:off x="4592638" y="1582831"/>
            <a:ext cx="4218853" cy="452543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342900" indent="-342900" algn="l" defTabSz="457200" rtl="0" eaLnBrk="1" latinLnBrk="0" hangingPunct="1">
              <a:spcBef>
                <a:spcPct val="20000"/>
              </a:spcBef>
              <a:buSzPct val="100000"/>
              <a:buFontTx/>
              <a:buBlip>
                <a:blip r:embed="rId2"/>
              </a:buBlip>
              <a:defRPr sz="2400" kern="1200">
                <a:solidFill>
                  <a:schemeClr val="tx1"/>
                </a:solidFill>
                <a:latin typeface="Calibri" pitchFamily="34" charset="0"/>
                <a:ea typeface="+mn-ea"/>
                <a:cs typeface="Calibri" pitchFamily="34" charset="0"/>
              </a:defRPr>
            </a:lvl1pPr>
            <a:lvl2pPr marL="742950" indent="-285750" algn="l" defTabSz="457200" rtl="0" eaLnBrk="1" latinLnBrk="0" hangingPunct="1">
              <a:spcBef>
                <a:spcPct val="20000"/>
              </a:spcBef>
              <a:buFont typeface="Arial"/>
              <a:buChar char="•"/>
              <a:defRPr sz="2000" kern="1200">
                <a:solidFill>
                  <a:schemeClr val="tx1"/>
                </a:solidFill>
                <a:latin typeface="Calibri" pitchFamily="34" charset="0"/>
                <a:ea typeface="+mn-ea"/>
                <a:cs typeface="Calibri" pitchFamily="34" charset="0"/>
              </a:defRPr>
            </a:lvl2pPr>
            <a:lvl3pPr marL="1143000" indent="-228600" algn="l" defTabSz="457200" rtl="0" eaLnBrk="1" latinLnBrk="0" hangingPunct="1">
              <a:spcBef>
                <a:spcPct val="20000"/>
              </a:spcBef>
              <a:buFont typeface="Arial"/>
              <a:buChar char="•"/>
              <a:defRPr sz="1800" kern="1200">
                <a:solidFill>
                  <a:schemeClr val="tx1"/>
                </a:solidFill>
                <a:latin typeface="Calibri" pitchFamily="34" charset="0"/>
                <a:ea typeface="+mn-ea"/>
                <a:cs typeface="Calibri"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Calibri" pitchFamily="34" charset="0"/>
                <a:ea typeface="+mn-ea"/>
                <a:cs typeface="Calibri" pitchFamily="34" charset="0"/>
              </a:defRPr>
            </a:lvl4pPr>
            <a:lvl5pPr marL="2057400" indent="-228600" algn="l" defTabSz="457200" rtl="0" eaLnBrk="1" latinLnBrk="0" hangingPunct="1">
              <a:spcBef>
                <a:spcPct val="20000"/>
              </a:spcBef>
              <a:buFont typeface="Arial"/>
              <a:buChar char="»"/>
              <a:defRPr sz="1600" kern="1200">
                <a:solidFill>
                  <a:schemeClr val="tx1"/>
                </a:solidFill>
                <a:latin typeface="Calibri" pitchFamily="34" charset="0"/>
                <a:ea typeface="+mn-ea"/>
                <a:cs typeface="Calibri"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SzTx/>
            </a:pPr>
            <a:r>
              <a:rPr lang="en-US" sz="1600" b="1" dirty="0" smtClean="0">
                <a:solidFill>
                  <a:srgbClr val="FFFFFF"/>
                </a:solidFill>
                <a:latin typeface="Verdana" pitchFamily="34" charset="0"/>
                <a:ea typeface="Verdana" pitchFamily="34" charset="0"/>
                <a:cs typeface="Verdana" pitchFamily="34" charset="0"/>
              </a:rPr>
              <a:t>Use Case</a:t>
            </a:r>
            <a:r>
              <a:rPr lang="en-US" sz="1600" dirty="0" smtClean="0">
                <a:solidFill>
                  <a:srgbClr val="FFFFFF"/>
                </a:solidFill>
                <a:latin typeface="Verdana" pitchFamily="34" charset="0"/>
                <a:ea typeface="Verdana" pitchFamily="34" charset="0"/>
                <a:cs typeface="Verdana" pitchFamily="34" charset="0"/>
              </a:rPr>
              <a:t>: Web crawling/Search using Hadoop type clusters. Use Reserved Instances for their DB workloads and Spot instances for their indexing clusters. Launch 100’s of instances.</a:t>
            </a:r>
          </a:p>
          <a:p>
            <a:pPr>
              <a:buSzTx/>
            </a:pPr>
            <a:r>
              <a:rPr lang="en-US" sz="1600" b="1" dirty="0" smtClean="0">
                <a:solidFill>
                  <a:srgbClr val="FFFFFF"/>
                </a:solidFill>
                <a:latin typeface="Verdana" pitchFamily="34" charset="0"/>
                <a:ea typeface="Verdana" pitchFamily="34" charset="0"/>
                <a:cs typeface="Verdana" pitchFamily="34" charset="0"/>
              </a:rPr>
              <a:t>Bidding Strategy</a:t>
            </a:r>
            <a:r>
              <a:rPr lang="en-US" sz="1600" dirty="0" smtClean="0">
                <a:solidFill>
                  <a:srgbClr val="FFFFFF"/>
                </a:solidFill>
                <a:latin typeface="Verdana" pitchFamily="34" charset="0"/>
                <a:ea typeface="Verdana" pitchFamily="34" charset="0"/>
                <a:cs typeface="Verdana" pitchFamily="34" charset="0"/>
              </a:rPr>
              <a:t>: Bid a little above the On-Demand price to prevent interruption. </a:t>
            </a:r>
          </a:p>
          <a:p>
            <a:pPr>
              <a:buSzTx/>
            </a:pPr>
            <a:r>
              <a:rPr lang="en-US" sz="1600" b="1" dirty="0" smtClean="0">
                <a:solidFill>
                  <a:srgbClr val="FFFFFF"/>
                </a:solidFill>
                <a:latin typeface="Verdana" pitchFamily="34" charset="0"/>
                <a:ea typeface="Verdana" pitchFamily="34" charset="0"/>
                <a:cs typeface="Verdana" pitchFamily="34" charset="0"/>
              </a:rPr>
              <a:t>Interruption Strategy</a:t>
            </a:r>
            <a:r>
              <a:rPr lang="en-US" sz="1600" dirty="0" smtClean="0">
                <a:solidFill>
                  <a:srgbClr val="FFFFFF"/>
                </a:solidFill>
                <a:latin typeface="Verdana" pitchFamily="34" charset="0"/>
                <a:ea typeface="Verdana" pitchFamily="34" charset="0"/>
                <a:cs typeface="Verdana" pitchFamily="34" charset="0"/>
              </a:rPr>
              <a:t>: Restart the cluster if interrupted</a:t>
            </a:r>
          </a:p>
        </p:txBody>
      </p:sp>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0294" y="271585"/>
            <a:ext cx="1639562" cy="69954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00" y="1153584"/>
            <a:ext cx="3644900" cy="538392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a:xfrm>
            <a:off x="-1" y="322134"/>
            <a:ext cx="6737692" cy="648997"/>
          </a:xfrm>
          <a:prstGeom prst="rect">
            <a:avLst/>
          </a:prstGeom>
          <a:solidFill>
            <a:srgbClr val="F6A400"/>
          </a:solidFill>
        </p:spPr>
        <p:txBody>
          <a:bodyPr vert="horz" wrap="square" lIns="180000" tIns="108000" rIns="180000" bIns="108000" rtlCol="0" anchor="ctr">
            <a:spAutoFit/>
          </a:bodyPr>
          <a:lstStyle>
            <a:lvl1pPr algn="l" defTabSz="457200" rtl="0" eaLnBrk="1" latinLnBrk="0" hangingPunct="1">
              <a:spcBef>
                <a:spcPct val="0"/>
              </a:spcBef>
              <a:buNone/>
              <a:defRPr sz="3200" b="1" kern="1200">
                <a:solidFill>
                  <a:schemeClr val="tx1">
                    <a:lumMod val="85000"/>
                    <a:lumOff val="15000"/>
                  </a:schemeClr>
                </a:solidFill>
                <a:latin typeface="Calibri" pitchFamily="34" charset="0"/>
                <a:ea typeface="+mj-ea"/>
                <a:cs typeface="Calibri" pitchFamily="34" charset="0"/>
              </a:defRPr>
            </a:lvl1pPr>
          </a:lstStyle>
          <a:p>
            <a:pPr algn="r" defTabSz="914400">
              <a:spcBef>
                <a:spcPts val="0"/>
              </a:spcBef>
            </a:pPr>
            <a:r>
              <a:rPr lang="en-US" sz="2800" b="0" kern="0" dirty="0" smtClean="0">
                <a:solidFill>
                  <a:prstClr val="white"/>
                </a:solidFill>
                <a:ea typeface="+mn-ea"/>
              </a:rPr>
              <a:t>Made for each other: MapReduce + Spot</a:t>
            </a:r>
            <a:endParaRPr lang="en-US" sz="2800" b="0" kern="0" dirty="0">
              <a:solidFill>
                <a:prstClr val="white"/>
              </a:solidFill>
              <a:ea typeface="+mn-ea"/>
            </a:endParaRPr>
          </a:p>
        </p:txBody>
      </p:sp>
      <p:sp>
        <p:nvSpPr>
          <p:cNvPr id="8" name="Title 1"/>
          <p:cNvSpPr txBox="1">
            <a:spLocks/>
          </p:cNvSpPr>
          <p:nvPr/>
        </p:nvSpPr>
        <p:spPr>
          <a:xfrm>
            <a:off x="5985164" y="5363106"/>
            <a:ext cx="3158836" cy="1079884"/>
          </a:xfrm>
          <a:prstGeom prst="rect">
            <a:avLst/>
          </a:prstGeom>
          <a:solidFill>
            <a:srgbClr val="F6A400"/>
          </a:solidFill>
        </p:spPr>
        <p:txBody>
          <a:bodyPr vert="horz" wrap="square" lIns="180000" tIns="108000" rIns="180000" bIns="108000" rtlCol="0" anchor="ctr">
            <a:spAutoFit/>
          </a:bodyPr>
          <a:lstStyle>
            <a:lvl1pPr algn="l" defTabSz="457200" rtl="0" eaLnBrk="1" latinLnBrk="0" hangingPunct="1">
              <a:spcBef>
                <a:spcPct val="0"/>
              </a:spcBef>
              <a:buNone/>
              <a:defRPr sz="3200" b="1" kern="1200">
                <a:solidFill>
                  <a:schemeClr val="tx1">
                    <a:lumMod val="85000"/>
                    <a:lumOff val="15000"/>
                  </a:schemeClr>
                </a:solidFill>
                <a:latin typeface="Calibri" pitchFamily="34" charset="0"/>
                <a:ea typeface="+mj-ea"/>
                <a:cs typeface="Calibri" pitchFamily="34" charset="0"/>
              </a:defRPr>
            </a:lvl1pPr>
          </a:lstStyle>
          <a:p>
            <a:pPr defTabSz="914400">
              <a:spcBef>
                <a:spcPts val="0"/>
              </a:spcBef>
            </a:pPr>
            <a:r>
              <a:rPr lang="en-US" sz="2800" kern="0" dirty="0" smtClean="0">
                <a:solidFill>
                  <a:prstClr val="white"/>
                </a:solidFill>
                <a:ea typeface="+mn-ea"/>
              </a:rPr>
              <a:t>66% Savings over </a:t>
            </a:r>
          </a:p>
          <a:p>
            <a:pPr defTabSz="914400">
              <a:spcBef>
                <a:spcPts val="0"/>
              </a:spcBef>
            </a:pPr>
            <a:r>
              <a:rPr lang="en-US" sz="2800" kern="0" dirty="0" smtClean="0">
                <a:solidFill>
                  <a:prstClr val="white"/>
                </a:solidFill>
                <a:ea typeface="+mn-ea"/>
              </a:rPr>
              <a:t>On-Demand</a:t>
            </a:r>
            <a:endParaRPr lang="en-US" sz="2800" kern="0" dirty="0">
              <a:solidFill>
                <a:prstClr val="white"/>
              </a:solidFill>
              <a:ea typeface="+mn-ea"/>
            </a:endParaRPr>
          </a:p>
        </p:txBody>
      </p:sp>
    </p:spTree>
    <p:extLst>
      <p:ext uri="{BB962C8B-B14F-4D97-AF65-F5344CB8AC3E}">
        <p14:creationId xmlns:p14="http://schemas.microsoft.com/office/powerpoint/2010/main" val="10450394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Screen Shot 2013-01-24 at 8.53.3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71431" cy="6858000"/>
          </a:xfrm>
          <a:prstGeom prst="rect">
            <a:avLst/>
          </a:prstGeom>
        </p:spPr>
      </p:pic>
    </p:spTree>
    <p:extLst>
      <p:ext uri="{BB962C8B-B14F-4D97-AF65-F5344CB8AC3E}">
        <p14:creationId xmlns:p14="http://schemas.microsoft.com/office/powerpoint/2010/main" val="420559440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62074"/>
            <a:ext cx="8229600" cy="1079884"/>
          </a:xfrm>
          <a:solidFill>
            <a:srgbClr val="F6A400"/>
          </a:solidFill>
        </p:spPr>
        <p:txBody>
          <a:bodyPr vert="horz" wrap="square" lIns="180000" tIns="108000" rIns="180000" bIns="108000" rtlCol="0" anchor="ctr">
            <a:spAutoFit/>
          </a:bodyPr>
          <a:lstStyle/>
          <a:p>
            <a:pPr lvl="1" algn="r"/>
            <a:r>
              <a:rPr lang="en-US" sz="2800" b="1" dirty="0">
                <a:solidFill>
                  <a:schemeClr val="bg1"/>
                </a:solidFill>
                <a:latin typeface="Calibri" pitchFamily="34" charset="0"/>
                <a:cs typeface="Calibri" pitchFamily="34" charset="0"/>
              </a:rPr>
              <a:t>Optimize by converting ancillary instances into services</a:t>
            </a:r>
          </a:p>
        </p:txBody>
      </p:sp>
      <p:sp>
        <p:nvSpPr>
          <p:cNvPr id="5" name="Text Placeholder 4"/>
          <p:cNvSpPr>
            <a:spLocks noGrp="1"/>
          </p:cNvSpPr>
          <p:nvPr>
            <p:ph idx="1"/>
          </p:nvPr>
        </p:nvSpPr>
        <p:spPr>
          <a:xfrm>
            <a:off x="4472246" y="2808807"/>
            <a:ext cx="4671753" cy="3234320"/>
          </a:xfrm>
          <a:solidFill>
            <a:srgbClr val="F6A400"/>
          </a:solidFill>
        </p:spPr>
        <p:txBody>
          <a:bodyPr vert="horz" wrap="square" lIns="180000" tIns="108000" rIns="180000" bIns="108000" rtlCol="0" anchor="ctr">
            <a:spAutoFit/>
          </a:bodyPr>
          <a:lstStyle/>
          <a:p>
            <a:pPr>
              <a:spcBef>
                <a:spcPct val="0"/>
              </a:spcBef>
              <a:buNone/>
            </a:pPr>
            <a:r>
              <a:rPr lang="en-US" sz="2800" b="1" dirty="0" smtClean="0">
                <a:solidFill>
                  <a:schemeClr val="bg1"/>
                </a:solidFill>
                <a:ea typeface="+mj-ea"/>
              </a:rPr>
              <a:t>Monitoring: CloudWatch</a:t>
            </a:r>
          </a:p>
          <a:p>
            <a:pPr>
              <a:spcBef>
                <a:spcPct val="0"/>
              </a:spcBef>
              <a:buNone/>
            </a:pPr>
            <a:r>
              <a:rPr lang="en-US" sz="2800" b="1" dirty="0" smtClean="0">
                <a:solidFill>
                  <a:schemeClr val="bg1"/>
                </a:solidFill>
                <a:ea typeface="+mj-ea"/>
              </a:rPr>
              <a:t>Notifications: SNS</a:t>
            </a:r>
          </a:p>
          <a:p>
            <a:pPr>
              <a:spcBef>
                <a:spcPct val="0"/>
              </a:spcBef>
              <a:buNone/>
            </a:pPr>
            <a:r>
              <a:rPr lang="en-US" sz="2800" b="1" dirty="0" smtClean="0">
                <a:solidFill>
                  <a:schemeClr val="bg1"/>
                </a:solidFill>
                <a:ea typeface="+mj-ea"/>
              </a:rPr>
              <a:t>Queuing: SQS</a:t>
            </a:r>
          </a:p>
          <a:p>
            <a:pPr>
              <a:spcBef>
                <a:spcPct val="0"/>
              </a:spcBef>
              <a:buNone/>
            </a:pPr>
            <a:r>
              <a:rPr lang="en-US" sz="2800" b="1" dirty="0" smtClean="0">
                <a:solidFill>
                  <a:schemeClr val="bg1"/>
                </a:solidFill>
                <a:ea typeface="+mj-ea"/>
              </a:rPr>
              <a:t>Transactional </a:t>
            </a:r>
            <a:r>
              <a:rPr lang="en-US" sz="2800" b="1" dirty="0" err="1" smtClean="0">
                <a:solidFill>
                  <a:schemeClr val="bg1"/>
                </a:solidFill>
                <a:ea typeface="+mj-ea"/>
              </a:rPr>
              <a:t>EMail</a:t>
            </a:r>
            <a:r>
              <a:rPr lang="en-US" sz="2800" b="1" dirty="0" smtClean="0">
                <a:solidFill>
                  <a:schemeClr val="bg1"/>
                </a:solidFill>
                <a:ea typeface="+mj-ea"/>
              </a:rPr>
              <a:t>: </a:t>
            </a:r>
            <a:r>
              <a:rPr lang="en-US" sz="2800" b="1" dirty="0" smtClean="0">
                <a:solidFill>
                  <a:schemeClr val="bg1"/>
                </a:solidFill>
                <a:ea typeface="+mj-ea"/>
              </a:rPr>
              <a:t>SES</a:t>
            </a:r>
          </a:p>
          <a:p>
            <a:pPr>
              <a:spcBef>
                <a:spcPct val="0"/>
              </a:spcBef>
              <a:buNone/>
            </a:pPr>
            <a:r>
              <a:rPr lang="en-US" sz="2800" b="1" dirty="0" smtClean="0">
                <a:solidFill>
                  <a:schemeClr val="bg1"/>
                </a:solidFill>
                <a:ea typeface="+mj-ea"/>
              </a:rPr>
              <a:t>Load Balancing: ELB</a:t>
            </a:r>
          </a:p>
          <a:p>
            <a:pPr>
              <a:spcBef>
                <a:spcPct val="0"/>
              </a:spcBef>
              <a:buNone/>
            </a:pPr>
            <a:r>
              <a:rPr lang="en-US" sz="2800" b="1" dirty="0" smtClean="0">
                <a:solidFill>
                  <a:schemeClr val="bg1"/>
                </a:solidFill>
                <a:ea typeface="+mj-ea"/>
              </a:rPr>
              <a:t>Workflow: SWF</a:t>
            </a:r>
          </a:p>
          <a:p>
            <a:pPr>
              <a:spcBef>
                <a:spcPct val="0"/>
              </a:spcBef>
              <a:buNone/>
            </a:pPr>
            <a:r>
              <a:rPr lang="en-US" sz="2800" b="1" dirty="0" smtClean="0">
                <a:solidFill>
                  <a:schemeClr val="bg1"/>
                </a:solidFill>
                <a:ea typeface="+mj-ea"/>
              </a:rPr>
              <a:t>Search: </a:t>
            </a:r>
            <a:r>
              <a:rPr lang="en-US" sz="2800" b="1" dirty="0" err="1" smtClean="0">
                <a:solidFill>
                  <a:schemeClr val="bg1"/>
                </a:solidFill>
                <a:ea typeface="+mj-ea"/>
              </a:rPr>
              <a:t>CloudSearch</a:t>
            </a:r>
            <a:endParaRPr lang="en-US" sz="2800" b="1" dirty="0">
              <a:solidFill>
                <a:schemeClr val="bg1"/>
              </a:solidFill>
              <a:ea typeface="+mj-ea"/>
            </a:endParaRPr>
          </a:p>
        </p:txBody>
      </p:sp>
    </p:spTree>
    <p:extLst>
      <p:ext uri="{BB962C8B-B14F-4D97-AF65-F5344CB8AC3E}">
        <p14:creationId xmlns:p14="http://schemas.microsoft.com/office/powerpoint/2010/main" val="89081492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92357"/>
            <a:ext cx="6477000" cy="710552"/>
          </a:xfrm>
          <a:solidFill>
            <a:srgbClr val="F6A400"/>
          </a:solidFill>
        </p:spPr>
        <p:txBody>
          <a:bodyPr vert="horz" wrap="square" lIns="180000" tIns="108000" rIns="180000" bIns="108000" rtlCol="0" anchor="ctr">
            <a:spAutoFit/>
          </a:bodyPr>
          <a:lstStyle/>
          <a:p>
            <a:pPr lvl="1" algn="r"/>
            <a:r>
              <a:rPr lang="en-US" sz="3200" dirty="0" smtClean="0">
                <a:solidFill>
                  <a:schemeClr val="bg1"/>
                </a:solidFill>
                <a:latin typeface="Calibri" pitchFamily="34" charset="0"/>
                <a:cs typeface="Calibri" pitchFamily="34" charset="0"/>
              </a:rPr>
              <a:t>Elastic Load </a:t>
            </a:r>
            <a:r>
              <a:rPr lang="en-US" sz="3200" dirty="0">
                <a:solidFill>
                  <a:schemeClr val="bg1"/>
                </a:solidFill>
                <a:latin typeface="Calibri" pitchFamily="34" charset="0"/>
                <a:cs typeface="Calibri" pitchFamily="34" charset="0"/>
              </a:rPr>
              <a:t>Balancing</a:t>
            </a:r>
          </a:p>
        </p:txBody>
      </p:sp>
      <p:sp>
        <p:nvSpPr>
          <p:cNvPr id="5" name="Text Placeholder 4"/>
          <p:cNvSpPr>
            <a:spLocks noGrp="1"/>
          </p:cNvSpPr>
          <p:nvPr>
            <p:ph type="body" idx="1"/>
          </p:nvPr>
        </p:nvSpPr>
        <p:spPr>
          <a:xfrm>
            <a:off x="4829908" y="1517773"/>
            <a:ext cx="4040188" cy="639762"/>
          </a:xfrm>
        </p:spPr>
        <p:txBody>
          <a:bodyPr/>
          <a:lstStyle/>
          <a:p>
            <a:r>
              <a:rPr lang="en-US" dirty="0" smtClean="0"/>
              <a:t>Elastic Load Balancing</a:t>
            </a:r>
            <a:endParaRPr lang="en-US" dirty="0"/>
          </a:p>
        </p:txBody>
      </p:sp>
      <p:sp>
        <p:nvSpPr>
          <p:cNvPr id="6" name="Content Placeholder 5"/>
          <p:cNvSpPr>
            <a:spLocks noGrp="1"/>
          </p:cNvSpPr>
          <p:nvPr>
            <p:ph sz="half" idx="2"/>
          </p:nvPr>
        </p:nvSpPr>
        <p:spPr>
          <a:xfrm>
            <a:off x="4829908" y="2157535"/>
            <a:ext cx="4040188" cy="3951288"/>
          </a:xfrm>
        </p:spPr>
        <p:txBody>
          <a:bodyPr/>
          <a:lstStyle/>
          <a:p>
            <a:pPr marL="0" indent="0">
              <a:buNone/>
            </a:pPr>
            <a:r>
              <a:rPr lang="en-GB" dirty="0" smtClean="0"/>
              <a:t>Pros</a:t>
            </a:r>
          </a:p>
          <a:p>
            <a:r>
              <a:rPr lang="en-GB" dirty="0" smtClean="0"/>
              <a:t>Elastic and Fault-tolerant</a:t>
            </a:r>
          </a:p>
          <a:p>
            <a:r>
              <a:rPr lang="en-GB" dirty="0" smtClean="0"/>
              <a:t>Auto scaling</a:t>
            </a:r>
          </a:p>
          <a:p>
            <a:r>
              <a:rPr lang="en-GB" dirty="0" smtClean="0"/>
              <a:t>Monitoring included</a:t>
            </a:r>
          </a:p>
          <a:p>
            <a:pPr marL="0" indent="0">
              <a:buNone/>
            </a:pPr>
            <a:endParaRPr lang="en-GB" dirty="0" smtClean="0"/>
          </a:p>
          <a:p>
            <a:pPr marL="0" indent="0">
              <a:buNone/>
            </a:pPr>
            <a:r>
              <a:rPr lang="en-GB" dirty="0" smtClean="0"/>
              <a:t>Cons</a:t>
            </a:r>
          </a:p>
          <a:p>
            <a:r>
              <a:rPr lang="en-GB" strike="sngStrike" dirty="0" smtClean="0"/>
              <a:t>For Internet-facing traffic </a:t>
            </a:r>
            <a:r>
              <a:rPr lang="en-GB" strike="sngStrike" dirty="0" smtClean="0"/>
              <a:t>only </a:t>
            </a:r>
            <a:r>
              <a:rPr lang="en-GB" dirty="0" smtClean="0"/>
              <a:t>(Now Private via VPC)</a:t>
            </a:r>
            <a:endParaRPr lang="en-US" dirty="0"/>
          </a:p>
        </p:txBody>
      </p:sp>
      <p:sp>
        <p:nvSpPr>
          <p:cNvPr id="7" name="Text Placeholder 6"/>
          <p:cNvSpPr>
            <a:spLocks noGrp="1"/>
          </p:cNvSpPr>
          <p:nvPr>
            <p:ph type="body" sz="quarter" idx="3"/>
          </p:nvPr>
        </p:nvSpPr>
        <p:spPr>
          <a:xfrm>
            <a:off x="457200" y="1547324"/>
            <a:ext cx="4041775" cy="639762"/>
          </a:xfrm>
        </p:spPr>
        <p:txBody>
          <a:bodyPr/>
          <a:lstStyle/>
          <a:p>
            <a:r>
              <a:rPr lang="en-US" dirty="0" smtClean="0"/>
              <a:t>Software LB on EC2</a:t>
            </a:r>
            <a:endParaRPr lang="en-US" dirty="0"/>
          </a:p>
        </p:txBody>
      </p:sp>
      <p:sp>
        <p:nvSpPr>
          <p:cNvPr id="8" name="Content Placeholder 7"/>
          <p:cNvSpPr>
            <a:spLocks noGrp="1"/>
          </p:cNvSpPr>
          <p:nvPr>
            <p:ph sz="quarter" idx="4"/>
          </p:nvPr>
        </p:nvSpPr>
        <p:spPr>
          <a:xfrm>
            <a:off x="506777" y="2187086"/>
            <a:ext cx="4041775" cy="3951288"/>
          </a:xfrm>
        </p:spPr>
        <p:txBody>
          <a:bodyPr>
            <a:normAutofit lnSpcReduction="10000"/>
          </a:bodyPr>
          <a:lstStyle/>
          <a:p>
            <a:pPr marL="0" indent="0">
              <a:buNone/>
            </a:pPr>
            <a:r>
              <a:rPr lang="en-GB" dirty="0" smtClean="0"/>
              <a:t>Pros</a:t>
            </a:r>
          </a:p>
          <a:p>
            <a:r>
              <a:rPr lang="en-GB" dirty="0" smtClean="0"/>
              <a:t>Application-tier load balancer</a:t>
            </a:r>
          </a:p>
          <a:p>
            <a:pPr marL="0" indent="0">
              <a:buNone/>
            </a:pPr>
            <a:endParaRPr lang="en-GB" dirty="0" smtClean="0"/>
          </a:p>
          <a:p>
            <a:pPr marL="0" indent="0">
              <a:buNone/>
            </a:pPr>
            <a:endParaRPr lang="en-GB" dirty="0" smtClean="0"/>
          </a:p>
          <a:p>
            <a:pPr marL="0" indent="0">
              <a:buNone/>
            </a:pPr>
            <a:r>
              <a:rPr lang="en-GB" dirty="0" smtClean="0"/>
              <a:t>Cons</a:t>
            </a:r>
          </a:p>
          <a:p>
            <a:r>
              <a:rPr lang="en-GB" dirty="0" smtClean="0"/>
              <a:t>SPOF</a:t>
            </a:r>
          </a:p>
          <a:p>
            <a:r>
              <a:rPr lang="en-GB" dirty="0" smtClean="0"/>
              <a:t>Elasticity has to be implemented manually</a:t>
            </a:r>
          </a:p>
          <a:p>
            <a:r>
              <a:rPr lang="en-GB" dirty="0" smtClean="0"/>
              <a:t>Not as cost-effective</a:t>
            </a:r>
            <a:endParaRPr lang="en-US" dirty="0"/>
          </a:p>
        </p:txBody>
      </p:sp>
      <p:sp>
        <p:nvSpPr>
          <p:cNvPr id="3" name="Right Arrow 2"/>
          <p:cNvSpPr/>
          <p:nvPr/>
        </p:nvSpPr>
        <p:spPr>
          <a:xfrm>
            <a:off x="4032738" y="3212123"/>
            <a:ext cx="656492" cy="656492"/>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548756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Rounded Rectangle 81"/>
          <p:cNvSpPr/>
          <p:nvPr/>
        </p:nvSpPr>
        <p:spPr>
          <a:xfrm>
            <a:off x="7010400" y="550863"/>
            <a:ext cx="1482725" cy="1890712"/>
          </a:xfrm>
          <a:prstGeom prst="roundRect">
            <a:avLst>
              <a:gd name="adj" fmla="val 6719"/>
            </a:avLst>
          </a:prstGeom>
          <a:noFill/>
          <a:ln w="19050">
            <a:solidFill>
              <a:srgbClr val="F7981F"/>
            </a:solidFill>
            <a:prstDash val="lgDash"/>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cxnSp>
        <p:nvCxnSpPr>
          <p:cNvPr id="41" name="Straight Connector 40"/>
          <p:cNvCxnSpPr/>
          <p:nvPr/>
        </p:nvCxnSpPr>
        <p:spPr>
          <a:xfrm>
            <a:off x="3598863" y="4875213"/>
            <a:ext cx="6858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6188075" y="4875213"/>
            <a:ext cx="1182688"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101" name="Freeform 27"/>
          <p:cNvSpPr>
            <a:spLocks/>
          </p:cNvSpPr>
          <p:nvPr/>
        </p:nvSpPr>
        <p:spPr bwMode="auto">
          <a:xfrm>
            <a:off x="5141913" y="4818063"/>
            <a:ext cx="477837" cy="114300"/>
          </a:xfrm>
          <a:custGeom>
            <a:avLst/>
            <a:gdLst>
              <a:gd name="T0" fmla="*/ 2147483647 w 50"/>
              <a:gd name="T1" fmla="*/ 2147483647 h 12"/>
              <a:gd name="T2" fmla="*/ 2147483647 w 50"/>
              <a:gd name="T3" fmla="*/ 2147483647 h 12"/>
              <a:gd name="T4" fmla="*/ 2147483647 w 50"/>
              <a:gd name="T5" fmla="*/ 2147483647 h 12"/>
              <a:gd name="T6" fmla="*/ 2147483647 w 50"/>
              <a:gd name="T7" fmla="*/ 2147483647 h 12"/>
              <a:gd name="T8" fmla="*/ 2147483647 w 50"/>
              <a:gd name="T9" fmla="*/ 2147483647 h 12"/>
              <a:gd name="T10" fmla="*/ 2147483647 w 50"/>
              <a:gd name="T11" fmla="*/ 0 h 12"/>
              <a:gd name="T12" fmla="*/ 2147483647 w 50"/>
              <a:gd name="T13" fmla="*/ 2147483647 h 12"/>
              <a:gd name="T14" fmla="*/ 2147483647 w 50"/>
              <a:gd name="T15" fmla="*/ 2147483647 h 12"/>
              <a:gd name="T16" fmla="*/ 2147483647 w 50"/>
              <a:gd name="T17" fmla="*/ 0 h 12"/>
              <a:gd name="T18" fmla="*/ 0 w 50"/>
              <a:gd name="T19" fmla="*/ 2147483647 h 12"/>
              <a:gd name="T20" fmla="*/ 2147483647 w 50"/>
              <a:gd name="T21" fmla="*/ 2147483647 h 12"/>
              <a:gd name="T22" fmla="*/ 2147483647 w 50"/>
              <a:gd name="T23" fmla="*/ 2147483647 h 12"/>
              <a:gd name="T24" fmla="*/ 2147483647 w 50"/>
              <a:gd name="T25" fmla="*/ 2147483647 h 12"/>
              <a:gd name="T26" fmla="*/ 2147483647 w 50"/>
              <a:gd name="T27" fmla="*/ 2147483647 h 12"/>
              <a:gd name="T28" fmla="*/ 2147483647 w 50"/>
              <a:gd name="T29" fmla="*/ 2147483647 h 12"/>
              <a:gd name="T30" fmla="*/ 2147483647 w 50"/>
              <a:gd name="T31" fmla="*/ 2147483647 h 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
              <a:gd name="T49" fmla="*/ 0 h 12"/>
              <a:gd name="T50" fmla="*/ 50 w 50"/>
              <a:gd name="T51" fmla="*/ 12 h 1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 h="12">
                <a:moveTo>
                  <a:pt x="45" y="7"/>
                </a:moveTo>
                <a:cubicBezTo>
                  <a:pt x="50" y="6"/>
                  <a:pt x="50" y="6"/>
                  <a:pt x="50" y="6"/>
                </a:cubicBezTo>
                <a:cubicBezTo>
                  <a:pt x="45" y="4"/>
                  <a:pt x="45" y="4"/>
                  <a:pt x="45" y="4"/>
                </a:cubicBezTo>
                <a:cubicBezTo>
                  <a:pt x="45" y="4"/>
                  <a:pt x="45" y="4"/>
                  <a:pt x="45" y="4"/>
                </a:cubicBezTo>
                <a:cubicBezTo>
                  <a:pt x="45" y="4"/>
                  <a:pt x="45" y="4"/>
                  <a:pt x="45" y="4"/>
                </a:cubicBezTo>
                <a:cubicBezTo>
                  <a:pt x="33" y="0"/>
                  <a:pt x="33" y="0"/>
                  <a:pt x="33" y="0"/>
                </a:cubicBezTo>
                <a:cubicBezTo>
                  <a:pt x="33" y="4"/>
                  <a:pt x="33" y="4"/>
                  <a:pt x="33" y="4"/>
                </a:cubicBezTo>
                <a:cubicBezTo>
                  <a:pt x="11" y="4"/>
                  <a:pt x="11" y="4"/>
                  <a:pt x="11" y="4"/>
                </a:cubicBezTo>
                <a:cubicBezTo>
                  <a:pt x="10" y="2"/>
                  <a:pt x="8" y="0"/>
                  <a:pt x="5" y="0"/>
                </a:cubicBezTo>
                <a:cubicBezTo>
                  <a:pt x="2" y="0"/>
                  <a:pt x="0" y="3"/>
                  <a:pt x="0" y="6"/>
                </a:cubicBezTo>
                <a:cubicBezTo>
                  <a:pt x="0" y="9"/>
                  <a:pt x="2" y="11"/>
                  <a:pt x="5" y="11"/>
                </a:cubicBezTo>
                <a:cubicBezTo>
                  <a:pt x="8" y="11"/>
                  <a:pt x="10" y="10"/>
                  <a:pt x="11" y="7"/>
                </a:cubicBezTo>
                <a:cubicBezTo>
                  <a:pt x="33" y="7"/>
                  <a:pt x="33" y="7"/>
                  <a:pt x="33" y="7"/>
                </a:cubicBezTo>
                <a:cubicBezTo>
                  <a:pt x="33" y="12"/>
                  <a:pt x="33" y="12"/>
                  <a:pt x="33" y="12"/>
                </a:cubicBezTo>
                <a:cubicBezTo>
                  <a:pt x="45" y="7"/>
                  <a:pt x="45" y="7"/>
                  <a:pt x="45" y="7"/>
                </a:cubicBezTo>
                <a:cubicBezTo>
                  <a:pt x="45" y="7"/>
                  <a:pt x="45" y="7"/>
                  <a:pt x="45" y="7"/>
                </a:cubicBezTo>
                <a:close/>
              </a:path>
            </a:pathLst>
          </a:cu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4102" name="Freeform 291"/>
          <p:cNvSpPr>
            <a:spLocks/>
          </p:cNvSpPr>
          <p:nvPr/>
        </p:nvSpPr>
        <p:spPr bwMode="auto">
          <a:xfrm>
            <a:off x="4343400" y="4549775"/>
            <a:ext cx="762000" cy="723900"/>
          </a:xfrm>
          <a:custGeom>
            <a:avLst/>
            <a:gdLst>
              <a:gd name="T0" fmla="*/ 2147483647 w 80"/>
              <a:gd name="T1" fmla="*/ 2147483647 h 76"/>
              <a:gd name="T2" fmla="*/ 2147483647 w 80"/>
              <a:gd name="T3" fmla="*/ 2147483647 h 76"/>
              <a:gd name="T4" fmla="*/ 2147483647 w 80"/>
              <a:gd name="T5" fmla="*/ 2147483647 h 76"/>
              <a:gd name="T6" fmla="*/ 2147483647 w 80"/>
              <a:gd name="T7" fmla="*/ 2147483647 h 76"/>
              <a:gd name="T8" fmla="*/ 2147483647 w 80"/>
              <a:gd name="T9" fmla="*/ 2147483647 h 76"/>
              <a:gd name="T10" fmla="*/ 2147483647 w 80"/>
              <a:gd name="T11" fmla="*/ 2147483647 h 76"/>
              <a:gd name="T12" fmla="*/ 2147483647 w 80"/>
              <a:gd name="T13" fmla="*/ 0 h 76"/>
              <a:gd name="T14" fmla="*/ 2147483647 w 80"/>
              <a:gd name="T15" fmla="*/ 0 h 76"/>
              <a:gd name="T16" fmla="*/ 2147483647 w 80"/>
              <a:gd name="T17" fmla="*/ 0 h 76"/>
              <a:gd name="T18" fmla="*/ 2147483647 w 80"/>
              <a:gd name="T19" fmla="*/ 0 h 76"/>
              <a:gd name="T20" fmla="*/ 2147483647 w 80"/>
              <a:gd name="T21" fmla="*/ 2147483647 h 76"/>
              <a:gd name="T22" fmla="*/ 2147483647 w 80"/>
              <a:gd name="T23" fmla="*/ 2147483647 h 76"/>
              <a:gd name="T24" fmla="*/ 2147483647 w 80"/>
              <a:gd name="T25" fmla="*/ 2147483647 h 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0"/>
              <a:gd name="T40" fmla="*/ 0 h 76"/>
              <a:gd name="T41" fmla="*/ 80 w 80"/>
              <a:gd name="T42" fmla="*/ 76 h 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0" h="76">
                <a:moveTo>
                  <a:pt x="78" y="52"/>
                </a:moveTo>
                <a:cubicBezTo>
                  <a:pt x="74" y="70"/>
                  <a:pt x="56" y="63"/>
                  <a:pt x="42" y="75"/>
                </a:cubicBezTo>
                <a:cubicBezTo>
                  <a:pt x="41" y="76"/>
                  <a:pt x="41" y="75"/>
                  <a:pt x="41" y="75"/>
                </a:cubicBezTo>
                <a:cubicBezTo>
                  <a:pt x="32" y="64"/>
                  <a:pt x="5" y="73"/>
                  <a:pt x="1" y="52"/>
                </a:cubicBezTo>
                <a:cubicBezTo>
                  <a:pt x="0" y="40"/>
                  <a:pt x="7" y="39"/>
                  <a:pt x="7" y="30"/>
                </a:cubicBezTo>
                <a:cubicBezTo>
                  <a:pt x="7" y="23"/>
                  <a:pt x="1" y="16"/>
                  <a:pt x="1" y="16"/>
                </a:cubicBezTo>
                <a:cubicBezTo>
                  <a:pt x="14" y="0"/>
                  <a:pt x="14" y="0"/>
                  <a:pt x="14" y="0"/>
                </a:cubicBezTo>
                <a:cubicBezTo>
                  <a:pt x="14" y="0"/>
                  <a:pt x="27" y="13"/>
                  <a:pt x="40" y="0"/>
                </a:cubicBezTo>
                <a:cubicBezTo>
                  <a:pt x="40" y="0"/>
                  <a:pt x="41" y="0"/>
                  <a:pt x="41" y="0"/>
                </a:cubicBezTo>
                <a:cubicBezTo>
                  <a:pt x="53" y="14"/>
                  <a:pt x="66" y="0"/>
                  <a:pt x="66" y="0"/>
                </a:cubicBezTo>
                <a:cubicBezTo>
                  <a:pt x="77" y="15"/>
                  <a:pt x="77" y="15"/>
                  <a:pt x="77" y="15"/>
                </a:cubicBezTo>
                <a:cubicBezTo>
                  <a:pt x="77" y="15"/>
                  <a:pt x="71" y="22"/>
                  <a:pt x="71" y="29"/>
                </a:cubicBezTo>
                <a:cubicBezTo>
                  <a:pt x="72" y="38"/>
                  <a:pt x="80" y="42"/>
                  <a:pt x="78" y="52"/>
                </a:cubicBezTo>
                <a:close/>
              </a:path>
            </a:pathLst>
          </a:custGeom>
          <a:solidFill>
            <a:srgbClr val="26226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nvGrpSpPr>
          <p:cNvPr id="4103" name="Group 8"/>
          <p:cNvGrpSpPr>
            <a:grpSpLocks/>
          </p:cNvGrpSpPr>
          <p:nvPr/>
        </p:nvGrpSpPr>
        <p:grpSpPr bwMode="auto">
          <a:xfrm>
            <a:off x="2717800" y="4549775"/>
            <a:ext cx="828675" cy="723900"/>
            <a:chOff x="2965450" y="6800850"/>
            <a:chExt cx="828675" cy="723900"/>
          </a:xfrm>
        </p:grpSpPr>
        <p:sp>
          <p:nvSpPr>
            <p:cNvPr id="4141" name="Oval 99"/>
            <p:cNvSpPr>
              <a:spLocks noChangeArrowheads="1"/>
            </p:cNvSpPr>
            <p:nvPr/>
          </p:nvSpPr>
          <p:spPr bwMode="auto">
            <a:xfrm>
              <a:off x="3479800" y="6800850"/>
              <a:ext cx="228600" cy="228600"/>
            </a:xfrm>
            <a:prstGeom prst="ellipse">
              <a:avLst/>
            </a:prstGeom>
            <a:solidFill>
              <a:srgbClr val="C5C7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4142" name="Freeform 100"/>
            <p:cNvSpPr>
              <a:spLocks/>
            </p:cNvSpPr>
            <p:nvPr/>
          </p:nvSpPr>
          <p:spPr bwMode="auto">
            <a:xfrm>
              <a:off x="3394075" y="7086600"/>
              <a:ext cx="400050" cy="276225"/>
            </a:xfrm>
            <a:custGeom>
              <a:avLst/>
              <a:gdLst>
                <a:gd name="T0" fmla="*/ 2147483647 w 42"/>
                <a:gd name="T1" fmla="*/ 0 h 29"/>
                <a:gd name="T2" fmla="*/ 2147483647 w 42"/>
                <a:gd name="T3" fmla="*/ 0 h 29"/>
                <a:gd name="T4" fmla="*/ 2147483647 w 42"/>
                <a:gd name="T5" fmla="*/ 0 h 29"/>
                <a:gd name="T6" fmla="*/ 0 w 42"/>
                <a:gd name="T7" fmla="*/ 2147483647 h 29"/>
                <a:gd name="T8" fmla="*/ 0 w 42"/>
                <a:gd name="T9" fmla="*/ 2147483647 h 29"/>
                <a:gd name="T10" fmla="*/ 2147483647 w 42"/>
                <a:gd name="T11" fmla="*/ 2147483647 h 29"/>
                <a:gd name="T12" fmla="*/ 2147483647 w 42"/>
                <a:gd name="T13" fmla="*/ 2147483647 h 29"/>
                <a:gd name="T14" fmla="*/ 2147483647 w 42"/>
                <a:gd name="T15" fmla="*/ 2147483647 h 29"/>
                <a:gd name="T16" fmla="*/ 2147483647 w 42"/>
                <a:gd name="T17" fmla="*/ 2147483647 h 29"/>
                <a:gd name="T18" fmla="*/ 2147483647 w 42"/>
                <a:gd name="T19" fmla="*/ 2147483647 h 29"/>
                <a:gd name="T20" fmla="*/ 2147483647 w 42"/>
                <a:gd name="T21" fmla="*/ 2147483647 h 29"/>
                <a:gd name="T22" fmla="*/ 2147483647 w 42"/>
                <a:gd name="T23" fmla="*/ 2147483647 h 29"/>
                <a:gd name="T24" fmla="*/ 2147483647 w 42"/>
                <a:gd name="T25" fmla="*/ 2147483647 h 29"/>
                <a:gd name="T26" fmla="*/ 2147483647 w 42"/>
                <a:gd name="T27" fmla="*/ 0 h 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2"/>
                <a:gd name="T43" fmla="*/ 0 h 29"/>
                <a:gd name="T44" fmla="*/ 42 w 42"/>
                <a:gd name="T45" fmla="*/ 29 h 2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2" h="29">
                  <a:moveTo>
                    <a:pt x="29" y="0"/>
                  </a:moveTo>
                  <a:cubicBezTo>
                    <a:pt x="14" y="0"/>
                    <a:pt x="14" y="0"/>
                    <a:pt x="14" y="0"/>
                  </a:cubicBezTo>
                  <a:cubicBezTo>
                    <a:pt x="13" y="0"/>
                    <a:pt x="13" y="0"/>
                    <a:pt x="13" y="0"/>
                  </a:cubicBezTo>
                  <a:cubicBezTo>
                    <a:pt x="12" y="7"/>
                    <a:pt x="7" y="13"/>
                    <a:pt x="0" y="14"/>
                  </a:cubicBezTo>
                  <a:cubicBezTo>
                    <a:pt x="0" y="15"/>
                    <a:pt x="0" y="15"/>
                    <a:pt x="0" y="15"/>
                  </a:cubicBezTo>
                  <a:cubicBezTo>
                    <a:pt x="6" y="15"/>
                    <a:pt x="6" y="15"/>
                    <a:pt x="6" y="15"/>
                  </a:cubicBezTo>
                  <a:cubicBezTo>
                    <a:pt x="15" y="15"/>
                    <a:pt x="22" y="21"/>
                    <a:pt x="22" y="29"/>
                  </a:cubicBezTo>
                  <a:cubicBezTo>
                    <a:pt x="33" y="29"/>
                    <a:pt x="33" y="29"/>
                    <a:pt x="33" y="29"/>
                  </a:cubicBezTo>
                  <a:cubicBezTo>
                    <a:pt x="33" y="18"/>
                    <a:pt x="33" y="18"/>
                    <a:pt x="33" y="18"/>
                  </a:cubicBezTo>
                  <a:cubicBezTo>
                    <a:pt x="35" y="18"/>
                    <a:pt x="35" y="18"/>
                    <a:pt x="35" y="18"/>
                  </a:cubicBezTo>
                  <a:cubicBezTo>
                    <a:pt x="35" y="29"/>
                    <a:pt x="35" y="29"/>
                    <a:pt x="35" y="29"/>
                  </a:cubicBezTo>
                  <a:cubicBezTo>
                    <a:pt x="42" y="29"/>
                    <a:pt x="42" y="29"/>
                    <a:pt x="42" y="29"/>
                  </a:cubicBezTo>
                  <a:cubicBezTo>
                    <a:pt x="42" y="13"/>
                    <a:pt x="42" y="13"/>
                    <a:pt x="42" y="13"/>
                  </a:cubicBezTo>
                  <a:cubicBezTo>
                    <a:pt x="42" y="5"/>
                    <a:pt x="37" y="0"/>
                    <a:pt x="29" y="0"/>
                  </a:cubicBezTo>
                  <a:close/>
                </a:path>
              </a:pathLst>
            </a:custGeom>
            <a:solidFill>
              <a:srgbClr val="C5C7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4143" name="Oval 101"/>
            <p:cNvSpPr>
              <a:spLocks noChangeArrowheads="1"/>
            </p:cNvSpPr>
            <p:nvPr/>
          </p:nvSpPr>
          <p:spPr bwMode="auto">
            <a:xfrm>
              <a:off x="3051175" y="6800850"/>
              <a:ext cx="228600" cy="228600"/>
            </a:xfrm>
            <a:prstGeom prst="ellipse">
              <a:avLst/>
            </a:prstGeom>
            <a:solidFill>
              <a:srgbClr val="C5C7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4144" name="Freeform 102"/>
            <p:cNvSpPr>
              <a:spLocks/>
            </p:cNvSpPr>
            <p:nvPr/>
          </p:nvSpPr>
          <p:spPr bwMode="auto">
            <a:xfrm>
              <a:off x="2965450" y="7086600"/>
              <a:ext cx="400050" cy="276225"/>
            </a:xfrm>
            <a:custGeom>
              <a:avLst/>
              <a:gdLst>
                <a:gd name="T0" fmla="*/ 2147483647 w 42"/>
                <a:gd name="T1" fmla="*/ 2147483647 h 29"/>
                <a:gd name="T2" fmla="*/ 2147483647 w 42"/>
                <a:gd name="T3" fmla="*/ 2147483647 h 29"/>
                <a:gd name="T4" fmla="*/ 2147483647 w 42"/>
                <a:gd name="T5" fmla="*/ 2147483647 h 29"/>
                <a:gd name="T6" fmla="*/ 2147483647 w 42"/>
                <a:gd name="T7" fmla="*/ 2147483647 h 29"/>
                <a:gd name="T8" fmla="*/ 2147483647 w 42"/>
                <a:gd name="T9" fmla="*/ 0 h 29"/>
                <a:gd name="T10" fmla="*/ 2147483647 w 42"/>
                <a:gd name="T11" fmla="*/ 0 h 29"/>
                <a:gd name="T12" fmla="*/ 2147483647 w 42"/>
                <a:gd name="T13" fmla="*/ 0 h 29"/>
                <a:gd name="T14" fmla="*/ 0 w 42"/>
                <a:gd name="T15" fmla="*/ 2147483647 h 29"/>
                <a:gd name="T16" fmla="*/ 0 w 42"/>
                <a:gd name="T17" fmla="*/ 2147483647 h 29"/>
                <a:gd name="T18" fmla="*/ 2147483647 w 42"/>
                <a:gd name="T19" fmla="*/ 2147483647 h 29"/>
                <a:gd name="T20" fmla="*/ 2147483647 w 42"/>
                <a:gd name="T21" fmla="*/ 2147483647 h 29"/>
                <a:gd name="T22" fmla="*/ 2147483647 w 42"/>
                <a:gd name="T23" fmla="*/ 2147483647 h 29"/>
                <a:gd name="T24" fmla="*/ 2147483647 w 42"/>
                <a:gd name="T25" fmla="*/ 2147483647 h 29"/>
                <a:gd name="T26" fmla="*/ 2147483647 w 42"/>
                <a:gd name="T27" fmla="*/ 2147483647 h 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2"/>
                <a:gd name="T43" fmla="*/ 0 h 29"/>
                <a:gd name="T44" fmla="*/ 42 w 42"/>
                <a:gd name="T45" fmla="*/ 29 h 2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2" h="29">
                  <a:moveTo>
                    <a:pt x="20" y="29"/>
                  </a:moveTo>
                  <a:cubicBezTo>
                    <a:pt x="21" y="21"/>
                    <a:pt x="27" y="15"/>
                    <a:pt x="36" y="15"/>
                  </a:cubicBezTo>
                  <a:cubicBezTo>
                    <a:pt x="42" y="15"/>
                    <a:pt x="42" y="15"/>
                    <a:pt x="42" y="15"/>
                  </a:cubicBezTo>
                  <a:cubicBezTo>
                    <a:pt x="42" y="14"/>
                    <a:pt x="42" y="14"/>
                    <a:pt x="42" y="14"/>
                  </a:cubicBezTo>
                  <a:cubicBezTo>
                    <a:pt x="35" y="13"/>
                    <a:pt x="30" y="7"/>
                    <a:pt x="29" y="0"/>
                  </a:cubicBezTo>
                  <a:cubicBezTo>
                    <a:pt x="29" y="0"/>
                    <a:pt x="29" y="0"/>
                    <a:pt x="29" y="0"/>
                  </a:cubicBezTo>
                  <a:cubicBezTo>
                    <a:pt x="14" y="0"/>
                    <a:pt x="14" y="0"/>
                    <a:pt x="14" y="0"/>
                  </a:cubicBezTo>
                  <a:cubicBezTo>
                    <a:pt x="6" y="0"/>
                    <a:pt x="0" y="5"/>
                    <a:pt x="0" y="13"/>
                  </a:cubicBezTo>
                  <a:cubicBezTo>
                    <a:pt x="0" y="29"/>
                    <a:pt x="0" y="29"/>
                    <a:pt x="0" y="29"/>
                  </a:cubicBezTo>
                  <a:cubicBezTo>
                    <a:pt x="7" y="29"/>
                    <a:pt x="7" y="29"/>
                    <a:pt x="7" y="29"/>
                  </a:cubicBezTo>
                  <a:cubicBezTo>
                    <a:pt x="7" y="18"/>
                    <a:pt x="7" y="18"/>
                    <a:pt x="7" y="18"/>
                  </a:cubicBezTo>
                  <a:cubicBezTo>
                    <a:pt x="9" y="18"/>
                    <a:pt x="9" y="18"/>
                    <a:pt x="9" y="18"/>
                  </a:cubicBezTo>
                  <a:cubicBezTo>
                    <a:pt x="9" y="29"/>
                    <a:pt x="9" y="29"/>
                    <a:pt x="9" y="29"/>
                  </a:cubicBezTo>
                  <a:lnTo>
                    <a:pt x="20" y="29"/>
                  </a:lnTo>
                  <a:close/>
                </a:path>
              </a:pathLst>
            </a:custGeom>
            <a:solidFill>
              <a:srgbClr val="C5C7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4145" name="Oval 103"/>
            <p:cNvSpPr>
              <a:spLocks noChangeArrowheads="1"/>
            </p:cNvSpPr>
            <p:nvPr/>
          </p:nvSpPr>
          <p:spPr bwMode="auto">
            <a:xfrm>
              <a:off x="3270250" y="6962775"/>
              <a:ext cx="219075" cy="228600"/>
            </a:xfrm>
            <a:prstGeom prst="ellipse">
              <a:avLst/>
            </a:prstGeom>
            <a:solidFill>
              <a:srgbClr val="C5C7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4146" name="Freeform 104"/>
            <p:cNvSpPr>
              <a:spLocks/>
            </p:cNvSpPr>
            <p:nvPr/>
          </p:nvSpPr>
          <p:spPr bwMode="auto">
            <a:xfrm>
              <a:off x="3175000" y="7258050"/>
              <a:ext cx="409575" cy="266700"/>
            </a:xfrm>
            <a:custGeom>
              <a:avLst/>
              <a:gdLst>
                <a:gd name="T0" fmla="*/ 2147483647 w 43"/>
                <a:gd name="T1" fmla="*/ 0 h 28"/>
                <a:gd name="T2" fmla="*/ 2147483647 w 43"/>
                <a:gd name="T3" fmla="*/ 0 h 28"/>
                <a:gd name="T4" fmla="*/ 0 w 43"/>
                <a:gd name="T5" fmla="*/ 2147483647 h 28"/>
                <a:gd name="T6" fmla="*/ 0 w 43"/>
                <a:gd name="T7" fmla="*/ 2147483647 h 28"/>
                <a:gd name="T8" fmla="*/ 2147483647 w 43"/>
                <a:gd name="T9" fmla="*/ 2147483647 h 28"/>
                <a:gd name="T10" fmla="*/ 2147483647 w 43"/>
                <a:gd name="T11" fmla="*/ 2147483647 h 28"/>
                <a:gd name="T12" fmla="*/ 2147483647 w 43"/>
                <a:gd name="T13" fmla="*/ 2147483647 h 28"/>
                <a:gd name="T14" fmla="*/ 2147483647 w 43"/>
                <a:gd name="T15" fmla="*/ 2147483647 h 28"/>
                <a:gd name="T16" fmla="*/ 2147483647 w 43"/>
                <a:gd name="T17" fmla="*/ 2147483647 h 28"/>
                <a:gd name="T18" fmla="*/ 2147483647 w 43"/>
                <a:gd name="T19" fmla="*/ 2147483647 h 28"/>
                <a:gd name="T20" fmla="*/ 2147483647 w 43"/>
                <a:gd name="T21" fmla="*/ 2147483647 h 28"/>
                <a:gd name="T22" fmla="*/ 2147483647 w 43"/>
                <a:gd name="T23" fmla="*/ 2147483647 h 28"/>
                <a:gd name="T24" fmla="*/ 2147483647 w 43"/>
                <a:gd name="T25" fmla="*/ 2147483647 h 28"/>
                <a:gd name="T26" fmla="*/ 2147483647 w 43"/>
                <a:gd name="T27" fmla="*/ 2147483647 h 28"/>
                <a:gd name="T28" fmla="*/ 2147483647 w 43"/>
                <a:gd name="T29" fmla="*/ 0 h 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
                <a:gd name="T46" fmla="*/ 0 h 28"/>
                <a:gd name="T47" fmla="*/ 43 w 43"/>
                <a:gd name="T48" fmla="*/ 28 h 2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 h="28">
                  <a:moveTo>
                    <a:pt x="29" y="0"/>
                  </a:moveTo>
                  <a:cubicBezTo>
                    <a:pt x="14" y="0"/>
                    <a:pt x="14" y="0"/>
                    <a:pt x="14" y="0"/>
                  </a:cubicBezTo>
                  <a:cubicBezTo>
                    <a:pt x="6" y="0"/>
                    <a:pt x="0" y="5"/>
                    <a:pt x="0" y="12"/>
                  </a:cubicBezTo>
                  <a:cubicBezTo>
                    <a:pt x="0" y="28"/>
                    <a:pt x="0" y="28"/>
                    <a:pt x="0" y="28"/>
                  </a:cubicBezTo>
                  <a:cubicBezTo>
                    <a:pt x="8" y="28"/>
                    <a:pt x="8" y="28"/>
                    <a:pt x="8" y="28"/>
                  </a:cubicBezTo>
                  <a:cubicBezTo>
                    <a:pt x="8" y="17"/>
                    <a:pt x="8" y="17"/>
                    <a:pt x="8" y="17"/>
                  </a:cubicBezTo>
                  <a:cubicBezTo>
                    <a:pt x="10" y="17"/>
                    <a:pt x="10" y="17"/>
                    <a:pt x="10" y="17"/>
                  </a:cubicBezTo>
                  <a:cubicBezTo>
                    <a:pt x="10" y="28"/>
                    <a:pt x="10" y="28"/>
                    <a:pt x="10" y="28"/>
                  </a:cubicBezTo>
                  <a:cubicBezTo>
                    <a:pt x="34" y="28"/>
                    <a:pt x="34" y="28"/>
                    <a:pt x="34" y="28"/>
                  </a:cubicBezTo>
                  <a:cubicBezTo>
                    <a:pt x="34" y="17"/>
                    <a:pt x="34" y="17"/>
                    <a:pt x="34" y="17"/>
                  </a:cubicBezTo>
                  <a:cubicBezTo>
                    <a:pt x="36" y="17"/>
                    <a:pt x="36" y="17"/>
                    <a:pt x="36" y="17"/>
                  </a:cubicBezTo>
                  <a:cubicBezTo>
                    <a:pt x="36" y="28"/>
                    <a:pt x="36" y="28"/>
                    <a:pt x="36" y="28"/>
                  </a:cubicBezTo>
                  <a:cubicBezTo>
                    <a:pt x="43" y="28"/>
                    <a:pt x="43" y="28"/>
                    <a:pt x="43" y="28"/>
                  </a:cubicBezTo>
                  <a:cubicBezTo>
                    <a:pt x="43" y="12"/>
                    <a:pt x="43" y="12"/>
                    <a:pt x="43" y="12"/>
                  </a:cubicBezTo>
                  <a:cubicBezTo>
                    <a:pt x="43" y="5"/>
                    <a:pt x="37" y="0"/>
                    <a:pt x="29" y="0"/>
                  </a:cubicBezTo>
                  <a:close/>
                </a:path>
              </a:pathLst>
            </a:custGeom>
            <a:solidFill>
              <a:srgbClr val="C5C7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47" name="Freeform 18"/>
          <p:cNvSpPr>
            <a:spLocks/>
          </p:cNvSpPr>
          <p:nvPr/>
        </p:nvSpPr>
        <p:spPr bwMode="auto">
          <a:xfrm>
            <a:off x="5743575" y="4513263"/>
            <a:ext cx="706438" cy="723900"/>
          </a:xfrm>
          <a:custGeom>
            <a:avLst/>
            <a:gdLst/>
            <a:ahLst/>
            <a:cxnLst>
              <a:cxn ang="0">
                <a:pos x="0" y="69"/>
              </a:cxn>
              <a:cxn ang="0">
                <a:pos x="6" y="76"/>
              </a:cxn>
              <a:cxn ang="0">
                <a:pos x="67" y="76"/>
              </a:cxn>
              <a:cxn ang="0">
                <a:pos x="74" y="69"/>
              </a:cxn>
              <a:cxn ang="0">
                <a:pos x="74" y="6"/>
              </a:cxn>
              <a:cxn ang="0">
                <a:pos x="67" y="0"/>
              </a:cxn>
              <a:cxn ang="0">
                <a:pos x="6" y="0"/>
              </a:cxn>
              <a:cxn ang="0">
                <a:pos x="0" y="6"/>
              </a:cxn>
              <a:cxn ang="0">
                <a:pos x="0" y="69"/>
              </a:cxn>
            </a:cxnLst>
            <a:rect l="0" t="0" r="r" b="b"/>
            <a:pathLst>
              <a:path w="74" h="76">
                <a:moveTo>
                  <a:pt x="0" y="69"/>
                </a:moveTo>
                <a:cubicBezTo>
                  <a:pt x="0" y="73"/>
                  <a:pt x="3" y="76"/>
                  <a:pt x="6" y="76"/>
                </a:cubicBezTo>
                <a:cubicBezTo>
                  <a:pt x="67" y="76"/>
                  <a:pt x="67" y="76"/>
                  <a:pt x="67" y="76"/>
                </a:cubicBezTo>
                <a:cubicBezTo>
                  <a:pt x="71" y="76"/>
                  <a:pt x="74" y="73"/>
                  <a:pt x="74" y="69"/>
                </a:cubicBezTo>
                <a:cubicBezTo>
                  <a:pt x="74" y="6"/>
                  <a:pt x="74" y="6"/>
                  <a:pt x="74" y="6"/>
                </a:cubicBezTo>
                <a:cubicBezTo>
                  <a:pt x="74" y="3"/>
                  <a:pt x="71" y="0"/>
                  <a:pt x="67" y="0"/>
                </a:cubicBezTo>
                <a:cubicBezTo>
                  <a:pt x="6" y="0"/>
                  <a:pt x="6" y="0"/>
                  <a:pt x="6" y="0"/>
                </a:cubicBezTo>
                <a:cubicBezTo>
                  <a:pt x="3" y="0"/>
                  <a:pt x="0" y="3"/>
                  <a:pt x="0" y="6"/>
                </a:cubicBezTo>
                <a:lnTo>
                  <a:pt x="0" y="69"/>
                </a:lnTo>
                <a:close/>
              </a:path>
            </a:pathLst>
          </a:custGeom>
          <a:solidFill>
            <a:srgbClr val="FF9900"/>
          </a:solidFill>
          <a:ln w="38100">
            <a:solidFill>
              <a:schemeClr val="accent5">
                <a:lumMod val="75000"/>
              </a:schemeClr>
            </a:solidFill>
            <a:round/>
            <a:headEnd/>
            <a:tailEnd/>
          </a:ln>
        </p:spPr>
        <p:txBody>
          <a:bodyPr/>
          <a:lstStyle/>
          <a:p>
            <a:pPr>
              <a:defRPr/>
            </a:pPr>
            <a:endParaRPr lang="en-US">
              <a:solidFill>
                <a:srgbClr val="FFFFFF"/>
              </a:solidFill>
              <a:latin typeface="Arial" pitchFamily="34" charset="0"/>
              <a:cs typeface="Arial" pitchFamily="34" charset="0"/>
            </a:endParaRPr>
          </a:p>
        </p:txBody>
      </p:sp>
      <p:sp>
        <p:nvSpPr>
          <p:cNvPr id="4105" name="Freeform 18"/>
          <p:cNvSpPr>
            <a:spLocks/>
          </p:cNvSpPr>
          <p:nvPr/>
        </p:nvSpPr>
        <p:spPr bwMode="auto">
          <a:xfrm>
            <a:off x="7108825" y="4264025"/>
            <a:ext cx="706438" cy="723900"/>
          </a:xfrm>
          <a:custGeom>
            <a:avLst/>
            <a:gdLst>
              <a:gd name="T0" fmla="*/ 0 w 74"/>
              <a:gd name="T1" fmla="*/ 2147483647 h 76"/>
              <a:gd name="T2" fmla="*/ 2147483647 w 74"/>
              <a:gd name="T3" fmla="*/ 2147483647 h 76"/>
              <a:gd name="T4" fmla="*/ 2147483647 w 74"/>
              <a:gd name="T5" fmla="*/ 2147483647 h 76"/>
              <a:gd name="T6" fmla="*/ 2147483647 w 74"/>
              <a:gd name="T7" fmla="*/ 2147483647 h 76"/>
              <a:gd name="T8" fmla="*/ 2147483647 w 74"/>
              <a:gd name="T9" fmla="*/ 2147483647 h 76"/>
              <a:gd name="T10" fmla="*/ 2147483647 w 74"/>
              <a:gd name="T11" fmla="*/ 0 h 76"/>
              <a:gd name="T12" fmla="*/ 2147483647 w 74"/>
              <a:gd name="T13" fmla="*/ 0 h 76"/>
              <a:gd name="T14" fmla="*/ 0 w 74"/>
              <a:gd name="T15" fmla="*/ 2147483647 h 76"/>
              <a:gd name="T16" fmla="*/ 0 w 74"/>
              <a:gd name="T17" fmla="*/ 2147483647 h 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4"/>
              <a:gd name="T28" fmla="*/ 0 h 76"/>
              <a:gd name="T29" fmla="*/ 74 w 74"/>
              <a:gd name="T30" fmla="*/ 76 h 7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4" h="76">
                <a:moveTo>
                  <a:pt x="0" y="69"/>
                </a:moveTo>
                <a:cubicBezTo>
                  <a:pt x="0" y="73"/>
                  <a:pt x="3" y="76"/>
                  <a:pt x="6" y="76"/>
                </a:cubicBezTo>
                <a:cubicBezTo>
                  <a:pt x="67" y="76"/>
                  <a:pt x="67" y="76"/>
                  <a:pt x="67" y="76"/>
                </a:cubicBezTo>
                <a:cubicBezTo>
                  <a:pt x="71" y="76"/>
                  <a:pt x="74" y="73"/>
                  <a:pt x="74" y="69"/>
                </a:cubicBezTo>
                <a:cubicBezTo>
                  <a:pt x="74" y="6"/>
                  <a:pt x="74" y="6"/>
                  <a:pt x="74" y="6"/>
                </a:cubicBezTo>
                <a:cubicBezTo>
                  <a:pt x="74" y="3"/>
                  <a:pt x="71" y="0"/>
                  <a:pt x="67" y="0"/>
                </a:cubicBezTo>
                <a:cubicBezTo>
                  <a:pt x="6" y="0"/>
                  <a:pt x="6" y="0"/>
                  <a:pt x="6" y="0"/>
                </a:cubicBezTo>
                <a:cubicBezTo>
                  <a:pt x="3" y="0"/>
                  <a:pt x="0" y="3"/>
                  <a:pt x="0" y="6"/>
                </a:cubicBezTo>
                <a:lnTo>
                  <a:pt x="0" y="69"/>
                </a:lnTo>
                <a:close/>
              </a:path>
            </a:pathLst>
          </a:cu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4106" name="Freeform 18"/>
          <p:cNvSpPr>
            <a:spLocks/>
          </p:cNvSpPr>
          <p:nvPr/>
        </p:nvSpPr>
        <p:spPr bwMode="auto">
          <a:xfrm>
            <a:off x="7261225" y="4416425"/>
            <a:ext cx="706438" cy="723900"/>
          </a:xfrm>
          <a:custGeom>
            <a:avLst/>
            <a:gdLst>
              <a:gd name="T0" fmla="*/ 0 w 74"/>
              <a:gd name="T1" fmla="*/ 2147483647 h 76"/>
              <a:gd name="T2" fmla="*/ 2147483647 w 74"/>
              <a:gd name="T3" fmla="*/ 2147483647 h 76"/>
              <a:gd name="T4" fmla="*/ 2147483647 w 74"/>
              <a:gd name="T5" fmla="*/ 2147483647 h 76"/>
              <a:gd name="T6" fmla="*/ 2147483647 w 74"/>
              <a:gd name="T7" fmla="*/ 2147483647 h 76"/>
              <a:gd name="T8" fmla="*/ 2147483647 w 74"/>
              <a:gd name="T9" fmla="*/ 2147483647 h 76"/>
              <a:gd name="T10" fmla="*/ 2147483647 w 74"/>
              <a:gd name="T11" fmla="*/ 0 h 76"/>
              <a:gd name="T12" fmla="*/ 2147483647 w 74"/>
              <a:gd name="T13" fmla="*/ 0 h 76"/>
              <a:gd name="T14" fmla="*/ 0 w 74"/>
              <a:gd name="T15" fmla="*/ 2147483647 h 76"/>
              <a:gd name="T16" fmla="*/ 0 w 74"/>
              <a:gd name="T17" fmla="*/ 2147483647 h 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4"/>
              <a:gd name="T28" fmla="*/ 0 h 76"/>
              <a:gd name="T29" fmla="*/ 74 w 74"/>
              <a:gd name="T30" fmla="*/ 76 h 7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4" h="76">
                <a:moveTo>
                  <a:pt x="0" y="69"/>
                </a:moveTo>
                <a:cubicBezTo>
                  <a:pt x="0" y="73"/>
                  <a:pt x="3" y="76"/>
                  <a:pt x="6" y="76"/>
                </a:cubicBezTo>
                <a:cubicBezTo>
                  <a:pt x="67" y="76"/>
                  <a:pt x="67" y="76"/>
                  <a:pt x="67" y="76"/>
                </a:cubicBezTo>
                <a:cubicBezTo>
                  <a:pt x="71" y="76"/>
                  <a:pt x="74" y="73"/>
                  <a:pt x="74" y="69"/>
                </a:cubicBezTo>
                <a:cubicBezTo>
                  <a:pt x="74" y="6"/>
                  <a:pt x="74" y="6"/>
                  <a:pt x="74" y="6"/>
                </a:cubicBezTo>
                <a:cubicBezTo>
                  <a:pt x="74" y="3"/>
                  <a:pt x="71" y="0"/>
                  <a:pt x="67" y="0"/>
                </a:cubicBezTo>
                <a:cubicBezTo>
                  <a:pt x="6" y="0"/>
                  <a:pt x="6" y="0"/>
                  <a:pt x="6" y="0"/>
                </a:cubicBezTo>
                <a:cubicBezTo>
                  <a:pt x="3" y="0"/>
                  <a:pt x="0" y="3"/>
                  <a:pt x="0" y="6"/>
                </a:cubicBezTo>
                <a:lnTo>
                  <a:pt x="0" y="69"/>
                </a:lnTo>
                <a:close/>
              </a:path>
            </a:pathLst>
          </a:custGeom>
          <a:solidFill>
            <a:srgbClr val="FF9900"/>
          </a:solidFill>
          <a:ln w="38100">
            <a:solidFill>
              <a:schemeClr val="bg1"/>
            </a:solidFill>
            <a:round/>
            <a:headEnd/>
            <a:tailEnd/>
          </a:ln>
        </p:spPr>
        <p:txBody>
          <a:bodyPr/>
          <a:lstStyle/>
          <a:p>
            <a:endParaRPr lang="en-US">
              <a:solidFill>
                <a:srgbClr val="FFFFFF"/>
              </a:solidFill>
            </a:endParaRPr>
          </a:p>
        </p:txBody>
      </p:sp>
      <p:sp>
        <p:nvSpPr>
          <p:cNvPr id="4107" name="Freeform 18"/>
          <p:cNvSpPr>
            <a:spLocks/>
          </p:cNvSpPr>
          <p:nvPr/>
        </p:nvSpPr>
        <p:spPr bwMode="auto">
          <a:xfrm>
            <a:off x="7413625" y="4568825"/>
            <a:ext cx="706438" cy="723900"/>
          </a:xfrm>
          <a:custGeom>
            <a:avLst/>
            <a:gdLst>
              <a:gd name="T0" fmla="*/ 0 w 74"/>
              <a:gd name="T1" fmla="*/ 2147483647 h 76"/>
              <a:gd name="T2" fmla="*/ 2147483647 w 74"/>
              <a:gd name="T3" fmla="*/ 2147483647 h 76"/>
              <a:gd name="T4" fmla="*/ 2147483647 w 74"/>
              <a:gd name="T5" fmla="*/ 2147483647 h 76"/>
              <a:gd name="T6" fmla="*/ 2147483647 w 74"/>
              <a:gd name="T7" fmla="*/ 2147483647 h 76"/>
              <a:gd name="T8" fmla="*/ 2147483647 w 74"/>
              <a:gd name="T9" fmla="*/ 2147483647 h 76"/>
              <a:gd name="T10" fmla="*/ 2147483647 w 74"/>
              <a:gd name="T11" fmla="*/ 0 h 76"/>
              <a:gd name="T12" fmla="*/ 2147483647 w 74"/>
              <a:gd name="T13" fmla="*/ 0 h 76"/>
              <a:gd name="T14" fmla="*/ 0 w 74"/>
              <a:gd name="T15" fmla="*/ 2147483647 h 76"/>
              <a:gd name="T16" fmla="*/ 0 w 74"/>
              <a:gd name="T17" fmla="*/ 2147483647 h 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4"/>
              <a:gd name="T28" fmla="*/ 0 h 76"/>
              <a:gd name="T29" fmla="*/ 74 w 74"/>
              <a:gd name="T30" fmla="*/ 76 h 7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4" h="76">
                <a:moveTo>
                  <a:pt x="0" y="69"/>
                </a:moveTo>
                <a:cubicBezTo>
                  <a:pt x="0" y="73"/>
                  <a:pt x="3" y="76"/>
                  <a:pt x="6" y="76"/>
                </a:cubicBezTo>
                <a:cubicBezTo>
                  <a:pt x="67" y="76"/>
                  <a:pt x="67" y="76"/>
                  <a:pt x="67" y="76"/>
                </a:cubicBezTo>
                <a:cubicBezTo>
                  <a:pt x="71" y="76"/>
                  <a:pt x="74" y="73"/>
                  <a:pt x="74" y="69"/>
                </a:cubicBezTo>
                <a:cubicBezTo>
                  <a:pt x="74" y="6"/>
                  <a:pt x="74" y="6"/>
                  <a:pt x="74" y="6"/>
                </a:cubicBezTo>
                <a:cubicBezTo>
                  <a:pt x="74" y="3"/>
                  <a:pt x="71" y="0"/>
                  <a:pt x="67" y="0"/>
                </a:cubicBezTo>
                <a:cubicBezTo>
                  <a:pt x="6" y="0"/>
                  <a:pt x="6" y="0"/>
                  <a:pt x="6" y="0"/>
                </a:cubicBezTo>
                <a:cubicBezTo>
                  <a:pt x="3" y="0"/>
                  <a:pt x="0" y="3"/>
                  <a:pt x="0" y="6"/>
                </a:cubicBezTo>
                <a:lnTo>
                  <a:pt x="0" y="69"/>
                </a:lnTo>
                <a:close/>
              </a:path>
            </a:pathLst>
          </a:custGeom>
          <a:solidFill>
            <a:srgbClr val="FF9900"/>
          </a:solidFill>
          <a:ln w="38100">
            <a:solidFill>
              <a:schemeClr val="bg1"/>
            </a:solidFill>
            <a:round/>
            <a:headEnd/>
            <a:tailEnd/>
          </a:ln>
        </p:spPr>
        <p:txBody>
          <a:bodyPr/>
          <a:lstStyle/>
          <a:p>
            <a:endParaRPr lang="en-US">
              <a:solidFill>
                <a:srgbClr val="FFFFFF"/>
              </a:solidFill>
            </a:endParaRPr>
          </a:p>
        </p:txBody>
      </p:sp>
      <p:sp>
        <p:nvSpPr>
          <p:cNvPr id="4108" name="Freeform 18"/>
          <p:cNvSpPr>
            <a:spLocks/>
          </p:cNvSpPr>
          <p:nvPr/>
        </p:nvSpPr>
        <p:spPr bwMode="auto">
          <a:xfrm>
            <a:off x="7566025" y="4721225"/>
            <a:ext cx="706438" cy="723900"/>
          </a:xfrm>
          <a:custGeom>
            <a:avLst/>
            <a:gdLst>
              <a:gd name="T0" fmla="*/ 0 w 74"/>
              <a:gd name="T1" fmla="*/ 2147483647 h 76"/>
              <a:gd name="T2" fmla="*/ 2147483647 w 74"/>
              <a:gd name="T3" fmla="*/ 2147483647 h 76"/>
              <a:gd name="T4" fmla="*/ 2147483647 w 74"/>
              <a:gd name="T5" fmla="*/ 2147483647 h 76"/>
              <a:gd name="T6" fmla="*/ 2147483647 w 74"/>
              <a:gd name="T7" fmla="*/ 2147483647 h 76"/>
              <a:gd name="T8" fmla="*/ 2147483647 w 74"/>
              <a:gd name="T9" fmla="*/ 2147483647 h 76"/>
              <a:gd name="T10" fmla="*/ 2147483647 w 74"/>
              <a:gd name="T11" fmla="*/ 0 h 76"/>
              <a:gd name="T12" fmla="*/ 2147483647 w 74"/>
              <a:gd name="T13" fmla="*/ 0 h 76"/>
              <a:gd name="T14" fmla="*/ 0 w 74"/>
              <a:gd name="T15" fmla="*/ 2147483647 h 76"/>
              <a:gd name="T16" fmla="*/ 0 w 74"/>
              <a:gd name="T17" fmla="*/ 2147483647 h 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4"/>
              <a:gd name="T28" fmla="*/ 0 h 76"/>
              <a:gd name="T29" fmla="*/ 74 w 74"/>
              <a:gd name="T30" fmla="*/ 76 h 7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4" h="76">
                <a:moveTo>
                  <a:pt x="0" y="69"/>
                </a:moveTo>
                <a:cubicBezTo>
                  <a:pt x="0" y="73"/>
                  <a:pt x="3" y="76"/>
                  <a:pt x="6" y="76"/>
                </a:cubicBezTo>
                <a:cubicBezTo>
                  <a:pt x="67" y="76"/>
                  <a:pt x="67" y="76"/>
                  <a:pt x="67" y="76"/>
                </a:cubicBezTo>
                <a:cubicBezTo>
                  <a:pt x="71" y="76"/>
                  <a:pt x="74" y="73"/>
                  <a:pt x="74" y="69"/>
                </a:cubicBezTo>
                <a:cubicBezTo>
                  <a:pt x="74" y="6"/>
                  <a:pt x="74" y="6"/>
                  <a:pt x="74" y="6"/>
                </a:cubicBezTo>
                <a:cubicBezTo>
                  <a:pt x="74" y="3"/>
                  <a:pt x="71" y="0"/>
                  <a:pt x="67" y="0"/>
                </a:cubicBezTo>
                <a:cubicBezTo>
                  <a:pt x="6" y="0"/>
                  <a:pt x="6" y="0"/>
                  <a:pt x="6" y="0"/>
                </a:cubicBezTo>
                <a:cubicBezTo>
                  <a:pt x="3" y="0"/>
                  <a:pt x="0" y="3"/>
                  <a:pt x="0" y="6"/>
                </a:cubicBezTo>
                <a:lnTo>
                  <a:pt x="0" y="69"/>
                </a:lnTo>
                <a:close/>
              </a:path>
            </a:pathLst>
          </a:custGeom>
          <a:solidFill>
            <a:srgbClr val="FF9900"/>
          </a:solidFill>
          <a:ln w="38100">
            <a:solidFill>
              <a:schemeClr val="bg1"/>
            </a:solidFill>
            <a:round/>
            <a:headEnd/>
            <a:tailEnd/>
          </a:ln>
        </p:spPr>
        <p:txBody>
          <a:bodyPr/>
          <a:lstStyle/>
          <a:p>
            <a:endParaRPr lang="en-US">
              <a:solidFill>
                <a:srgbClr val="FFFFFF"/>
              </a:solidFill>
            </a:endParaRPr>
          </a:p>
        </p:txBody>
      </p:sp>
      <p:sp>
        <p:nvSpPr>
          <p:cNvPr id="4109" name="TextBox 52"/>
          <p:cNvSpPr txBox="1">
            <a:spLocks noChangeArrowheads="1"/>
          </p:cNvSpPr>
          <p:nvPr/>
        </p:nvSpPr>
        <p:spPr bwMode="auto">
          <a:xfrm>
            <a:off x="7369175" y="5424488"/>
            <a:ext cx="1069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GB" sz="1200">
                <a:solidFill>
                  <a:srgbClr val="FFFFFF"/>
                </a:solidFill>
              </a:rPr>
              <a:t>Web Servers</a:t>
            </a:r>
            <a:endParaRPr lang="en-US" sz="1200">
              <a:solidFill>
                <a:srgbClr val="FFFFFF"/>
              </a:solidFill>
            </a:endParaRPr>
          </a:p>
        </p:txBody>
      </p:sp>
      <p:sp>
        <p:nvSpPr>
          <p:cNvPr id="56" name="32-Point Star 55"/>
          <p:cNvSpPr/>
          <p:nvPr/>
        </p:nvSpPr>
        <p:spPr>
          <a:xfrm>
            <a:off x="3958702" y="2314020"/>
            <a:ext cx="1495980" cy="1495980"/>
          </a:xfrm>
          <a:prstGeom prst="star32">
            <a:avLst>
              <a:gd name="adj" fmla="val 45077"/>
            </a:avLst>
          </a:prstGeom>
          <a:gradFill flip="none" rotWithShape="1">
            <a:gsLst>
              <a:gs pos="100000">
                <a:srgbClr val="FF0000"/>
              </a:gs>
              <a:gs pos="57000">
                <a:schemeClr val="bg1"/>
              </a:gs>
            </a:gsLst>
            <a:path path="circle">
              <a:fillToRect l="50000" t="50000" r="50000" b="50000"/>
            </a:path>
            <a:tileRect/>
          </a:gradFill>
          <a:ln>
            <a:noFill/>
          </a:ln>
          <a:effectLst/>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n-US">
              <a:solidFill>
                <a:srgbClr val="FFFFFF"/>
              </a:solidFill>
            </a:endParaRPr>
          </a:p>
        </p:txBody>
      </p:sp>
      <p:sp>
        <p:nvSpPr>
          <p:cNvPr id="4113" name="TextBox 56"/>
          <p:cNvSpPr txBox="1">
            <a:spLocks noChangeArrowheads="1"/>
          </p:cNvSpPr>
          <p:nvPr/>
        </p:nvSpPr>
        <p:spPr bwMode="auto">
          <a:xfrm rot="-374764">
            <a:off x="4111625" y="2427288"/>
            <a:ext cx="12842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GB" sz="7200" dirty="0">
                <a:solidFill>
                  <a:schemeClr val="accent2"/>
                </a:solidFill>
                <a:latin typeface="Impact" pitchFamily="34" charset="0"/>
              </a:rPr>
              <a:t>vs.</a:t>
            </a:r>
            <a:endParaRPr lang="en-US" sz="7200" dirty="0">
              <a:solidFill>
                <a:schemeClr val="accent2"/>
              </a:solidFill>
              <a:latin typeface="Impact" pitchFamily="34" charset="0"/>
            </a:endParaRPr>
          </a:p>
        </p:txBody>
      </p:sp>
      <p:sp>
        <p:nvSpPr>
          <p:cNvPr id="4114" name="TextBox 58"/>
          <p:cNvSpPr txBox="1">
            <a:spLocks noChangeArrowheads="1"/>
          </p:cNvSpPr>
          <p:nvPr/>
        </p:nvSpPr>
        <p:spPr bwMode="auto">
          <a:xfrm>
            <a:off x="431800" y="4298950"/>
            <a:ext cx="2141538"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4000" b="1" dirty="0">
                <a:solidFill>
                  <a:srgbClr val="FFFFFF"/>
                </a:solidFill>
              </a:rPr>
              <a:t>$</a:t>
            </a:r>
            <a:r>
              <a:rPr lang="en-US" sz="4000" b="1" dirty="0" smtClean="0">
                <a:solidFill>
                  <a:srgbClr val="FFFFFF"/>
                </a:solidFill>
              </a:rPr>
              <a:t>0.08</a:t>
            </a:r>
            <a:r>
              <a:rPr lang="en-US" sz="4000" b="1" dirty="0">
                <a:solidFill>
                  <a:srgbClr val="FFFFFF"/>
                </a:solidFill>
              </a:rPr>
              <a:t/>
            </a:r>
            <a:br>
              <a:rPr lang="en-US" sz="4000" b="1" dirty="0">
                <a:solidFill>
                  <a:srgbClr val="FFFFFF"/>
                </a:solidFill>
              </a:rPr>
            </a:br>
            <a:r>
              <a:rPr lang="en-US" dirty="0">
                <a:solidFill>
                  <a:srgbClr val="FFFFFF"/>
                </a:solidFill>
              </a:rPr>
              <a:t>per hour</a:t>
            </a:r>
          </a:p>
          <a:p>
            <a:pPr algn="ctr" eaLnBrk="1" hangingPunct="1"/>
            <a:r>
              <a:rPr lang="en-US" sz="1200" dirty="0">
                <a:solidFill>
                  <a:srgbClr val="FFFFFF"/>
                </a:solidFill>
              </a:rPr>
              <a:t>(small instance)</a:t>
            </a:r>
          </a:p>
        </p:txBody>
      </p:sp>
      <p:sp>
        <p:nvSpPr>
          <p:cNvPr id="60" name="Rounded Rectangle 59"/>
          <p:cNvSpPr/>
          <p:nvPr/>
        </p:nvSpPr>
        <p:spPr>
          <a:xfrm>
            <a:off x="5661025" y="4087813"/>
            <a:ext cx="2703513" cy="1890712"/>
          </a:xfrm>
          <a:prstGeom prst="roundRect">
            <a:avLst>
              <a:gd name="adj" fmla="val 6719"/>
            </a:avLst>
          </a:prstGeom>
          <a:noFill/>
          <a:ln w="19050">
            <a:solidFill>
              <a:srgbClr val="F7981F"/>
            </a:solidFill>
            <a:prstDash val="lgDash"/>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4116" name="TextBox 32"/>
          <p:cNvSpPr txBox="1">
            <a:spLocks noChangeArrowheads="1"/>
          </p:cNvSpPr>
          <p:nvPr/>
        </p:nvSpPr>
        <p:spPr bwMode="auto">
          <a:xfrm>
            <a:off x="5824538" y="5730875"/>
            <a:ext cx="249237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900" b="1">
                <a:solidFill>
                  <a:srgbClr val="FFFFFF"/>
                </a:solidFill>
                <a:latin typeface="Verdana" pitchFamily="34" charset="0"/>
              </a:rPr>
              <a:t>Availability Zone</a:t>
            </a:r>
          </a:p>
        </p:txBody>
      </p:sp>
      <p:sp>
        <p:nvSpPr>
          <p:cNvPr id="4117" name="TextBox 61"/>
          <p:cNvSpPr txBox="1">
            <a:spLocks noChangeArrowheads="1"/>
          </p:cNvSpPr>
          <p:nvPr/>
        </p:nvSpPr>
        <p:spPr bwMode="auto">
          <a:xfrm>
            <a:off x="431800" y="660400"/>
            <a:ext cx="2141538"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4000" b="1" dirty="0">
                <a:solidFill>
                  <a:srgbClr val="FFFFFF"/>
                </a:solidFill>
              </a:rPr>
              <a:t>$</a:t>
            </a:r>
            <a:r>
              <a:rPr lang="en-US" sz="4000" b="1" dirty="0" smtClean="0">
                <a:solidFill>
                  <a:srgbClr val="FFFFFF"/>
                </a:solidFill>
              </a:rPr>
              <a:t>0.025</a:t>
            </a:r>
            <a:r>
              <a:rPr lang="en-US" sz="4000" b="1" dirty="0">
                <a:solidFill>
                  <a:srgbClr val="FFFFFF"/>
                </a:solidFill>
              </a:rPr>
              <a:t/>
            </a:r>
            <a:br>
              <a:rPr lang="en-US" sz="4000" b="1" dirty="0">
                <a:solidFill>
                  <a:srgbClr val="FFFFFF"/>
                </a:solidFill>
              </a:rPr>
            </a:br>
            <a:r>
              <a:rPr lang="en-US" dirty="0">
                <a:solidFill>
                  <a:srgbClr val="FFFFFF"/>
                </a:solidFill>
              </a:rPr>
              <a:t>per hour</a:t>
            </a:r>
          </a:p>
        </p:txBody>
      </p:sp>
      <p:cxnSp>
        <p:nvCxnSpPr>
          <p:cNvPr id="63" name="Straight Connector 62"/>
          <p:cNvCxnSpPr/>
          <p:nvPr/>
        </p:nvCxnSpPr>
        <p:spPr>
          <a:xfrm>
            <a:off x="3598863" y="1209675"/>
            <a:ext cx="6858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6402388" y="1209675"/>
            <a:ext cx="92075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120" name="Freeform 291"/>
          <p:cNvSpPr>
            <a:spLocks/>
          </p:cNvSpPr>
          <p:nvPr/>
        </p:nvSpPr>
        <p:spPr bwMode="auto">
          <a:xfrm>
            <a:off x="4343400" y="884238"/>
            <a:ext cx="762000" cy="723900"/>
          </a:xfrm>
          <a:custGeom>
            <a:avLst/>
            <a:gdLst>
              <a:gd name="T0" fmla="*/ 2147483647 w 80"/>
              <a:gd name="T1" fmla="*/ 2147483647 h 76"/>
              <a:gd name="T2" fmla="*/ 2147483647 w 80"/>
              <a:gd name="T3" fmla="*/ 2147483647 h 76"/>
              <a:gd name="T4" fmla="*/ 2147483647 w 80"/>
              <a:gd name="T5" fmla="*/ 2147483647 h 76"/>
              <a:gd name="T6" fmla="*/ 2147483647 w 80"/>
              <a:gd name="T7" fmla="*/ 2147483647 h 76"/>
              <a:gd name="T8" fmla="*/ 2147483647 w 80"/>
              <a:gd name="T9" fmla="*/ 2147483647 h 76"/>
              <a:gd name="T10" fmla="*/ 2147483647 w 80"/>
              <a:gd name="T11" fmla="*/ 2147483647 h 76"/>
              <a:gd name="T12" fmla="*/ 2147483647 w 80"/>
              <a:gd name="T13" fmla="*/ 0 h 76"/>
              <a:gd name="T14" fmla="*/ 2147483647 w 80"/>
              <a:gd name="T15" fmla="*/ 0 h 76"/>
              <a:gd name="T16" fmla="*/ 2147483647 w 80"/>
              <a:gd name="T17" fmla="*/ 0 h 76"/>
              <a:gd name="T18" fmla="*/ 2147483647 w 80"/>
              <a:gd name="T19" fmla="*/ 0 h 76"/>
              <a:gd name="T20" fmla="*/ 2147483647 w 80"/>
              <a:gd name="T21" fmla="*/ 2147483647 h 76"/>
              <a:gd name="T22" fmla="*/ 2147483647 w 80"/>
              <a:gd name="T23" fmla="*/ 2147483647 h 76"/>
              <a:gd name="T24" fmla="*/ 2147483647 w 80"/>
              <a:gd name="T25" fmla="*/ 2147483647 h 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0"/>
              <a:gd name="T40" fmla="*/ 0 h 76"/>
              <a:gd name="T41" fmla="*/ 80 w 80"/>
              <a:gd name="T42" fmla="*/ 76 h 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0" h="76">
                <a:moveTo>
                  <a:pt x="78" y="52"/>
                </a:moveTo>
                <a:cubicBezTo>
                  <a:pt x="74" y="70"/>
                  <a:pt x="56" y="63"/>
                  <a:pt x="42" y="75"/>
                </a:cubicBezTo>
                <a:cubicBezTo>
                  <a:pt x="41" y="76"/>
                  <a:pt x="41" y="75"/>
                  <a:pt x="41" y="75"/>
                </a:cubicBezTo>
                <a:cubicBezTo>
                  <a:pt x="32" y="64"/>
                  <a:pt x="5" y="73"/>
                  <a:pt x="1" y="52"/>
                </a:cubicBezTo>
                <a:cubicBezTo>
                  <a:pt x="0" y="40"/>
                  <a:pt x="7" y="39"/>
                  <a:pt x="7" y="30"/>
                </a:cubicBezTo>
                <a:cubicBezTo>
                  <a:pt x="7" y="23"/>
                  <a:pt x="1" y="16"/>
                  <a:pt x="1" y="16"/>
                </a:cubicBezTo>
                <a:cubicBezTo>
                  <a:pt x="14" y="0"/>
                  <a:pt x="14" y="0"/>
                  <a:pt x="14" y="0"/>
                </a:cubicBezTo>
                <a:cubicBezTo>
                  <a:pt x="14" y="0"/>
                  <a:pt x="27" y="13"/>
                  <a:pt x="40" y="0"/>
                </a:cubicBezTo>
                <a:cubicBezTo>
                  <a:pt x="40" y="0"/>
                  <a:pt x="41" y="0"/>
                  <a:pt x="41" y="0"/>
                </a:cubicBezTo>
                <a:cubicBezTo>
                  <a:pt x="53" y="14"/>
                  <a:pt x="66" y="0"/>
                  <a:pt x="66" y="0"/>
                </a:cubicBezTo>
                <a:cubicBezTo>
                  <a:pt x="77" y="15"/>
                  <a:pt x="77" y="15"/>
                  <a:pt x="77" y="15"/>
                </a:cubicBezTo>
                <a:cubicBezTo>
                  <a:pt x="77" y="15"/>
                  <a:pt x="71" y="22"/>
                  <a:pt x="71" y="29"/>
                </a:cubicBezTo>
                <a:cubicBezTo>
                  <a:pt x="72" y="38"/>
                  <a:pt x="80" y="42"/>
                  <a:pt x="78" y="52"/>
                </a:cubicBezTo>
                <a:close/>
              </a:path>
            </a:pathLst>
          </a:custGeom>
          <a:solidFill>
            <a:srgbClr val="26226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nvGrpSpPr>
          <p:cNvPr id="4121" name="Group 66"/>
          <p:cNvGrpSpPr>
            <a:grpSpLocks/>
          </p:cNvGrpSpPr>
          <p:nvPr/>
        </p:nvGrpSpPr>
        <p:grpSpPr bwMode="auto">
          <a:xfrm>
            <a:off x="2717800" y="884238"/>
            <a:ext cx="828675" cy="723900"/>
            <a:chOff x="2965450" y="6800850"/>
            <a:chExt cx="828675" cy="723900"/>
          </a:xfrm>
        </p:grpSpPr>
        <p:sp>
          <p:nvSpPr>
            <p:cNvPr id="4135" name="Oval 99"/>
            <p:cNvSpPr>
              <a:spLocks noChangeArrowheads="1"/>
            </p:cNvSpPr>
            <p:nvPr/>
          </p:nvSpPr>
          <p:spPr bwMode="auto">
            <a:xfrm>
              <a:off x="3479800" y="6800850"/>
              <a:ext cx="228600" cy="228600"/>
            </a:xfrm>
            <a:prstGeom prst="ellipse">
              <a:avLst/>
            </a:prstGeom>
            <a:solidFill>
              <a:srgbClr val="C5C7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4136" name="Freeform 100"/>
            <p:cNvSpPr>
              <a:spLocks/>
            </p:cNvSpPr>
            <p:nvPr/>
          </p:nvSpPr>
          <p:spPr bwMode="auto">
            <a:xfrm>
              <a:off x="3394075" y="7086600"/>
              <a:ext cx="400050" cy="276225"/>
            </a:xfrm>
            <a:custGeom>
              <a:avLst/>
              <a:gdLst>
                <a:gd name="T0" fmla="*/ 2147483647 w 42"/>
                <a:gd name="T1" fmla="*/ 0 h 29"/>
                <a:gd name="T2" fmla="*/ 2147483647 w 42"/>
                <a:gd name="T3" fmla="*/ 0 h 29"/>
                <a:gd name="T4" fmla="*/ 2147483647 w 42"/>
                <a:gd name="T5" fmla="*/ 0 h 29"/>
                <a:gd name="T6" fmla="*/ 0 w 42"/>
                <a:gd name="T7" fmla="*/ 2147483647 h 29"/>
                <a:gd name="T8" fmla="*/ 0 w 42"/>
                <a:gd name="T9" fmla="*/ 2147483647 h 29"/>
                <a:gd name="T10" fmla="*/ 2147483647 w 42"/>
                <a:gd name="T11" fmla="*/ 2147483647 h 29"/>
                <a:gd name="T12" fmla="*/ 2147483647 w 42"/>
                <a:gd name="T13" fmla="*/ 2147483647 h 29"/>
                <a:gd name="T14" fmla="*/ 2147483647 w 42"/>
                <a:gd name="T15" fmla="*/ 2147483647 h 29"/>
                <a:gd name="T16" fmla="*/ 2147483647 w 42"/>
                <a:gd name="T17" fmla="*/ 2147483647 h 29"/>
                <a:gd name="T18" fmla="*/ 2147483647 w 42"/>
                <a:gd name="T19" fmla="*/ 2147483647 h 29"/>
                <a:gd name="T20" fmla="*/ 2147483647 w 42"/>
                <a:gd name="T21" fmla="*/ 2147483647 h 29"/>
                <a:gd name="T22" fmla="*/ 2147483647 w 42"/>
                <a:gd name="T23" fmla="*/ 2147483647 h 29"/>
                <a:gd name="T24" fmla="*/ 2147483647 w 42"/>
                <a:gd name="T25" fmla="*/ 2147483647 h 29"/>
                <a:gd name="T26" fmla="*/ 2147483647 w 42"/>
                <a:gd name="T27" fmla="*/ 0 h 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2"/>
                <a:gd name="T43" fmla="*/ 0 h 29"/>
                <a:gd name="T44" fmla="*/ 42 w 42"/>
                <a:gd name="T45" fmla="*/ 29 h 2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2" h="29">
                  <a:moveTo>
                    <a:pt x="29" y="0"/>
                  </a:moveTo>
                  <a:cubicBezTo>
                    <a:pt x="14" y="0"/>
                    <a:pt x="14" y="0"/>
                    <a:pt x="14" y="0"/>
                  </a:cubicBezTo>
                  <a:cubicBezTo>
                    <a:pt x="13" y="0"/>
                    <a:pt x="13" y="0"/>
                    <a:pt x="13" y="0"/>
                  </a:cubicBezTo>
                  <a:cubicBezTo>
                    <a:pt x="12" y="7"/>
                    <a:pt x="7" y="13"/>
                    <a:pt x="0" y="14"/>
                  </a:cubicBezTo>
                  <a:cubicBezTo>
                    <a:pt x="0" y="15"/>
                    <a:pt x="0" y="15"/>
                    <a:pt x="0" y="15"/>
                  </a:cubicBezTo>
                  <a:cubicBezTo>
                    <a:pt x="6" y="15"/>
                    <a:pt x="6" y="15"/>
                    <a:pt x="6" y="15"/>
                  </a:cubicBezTo>
                  <a:cubicBezTo>
                    <a:pt x="15" y="15"/>
                    <a:pt x="22" y="21"/>
                    <a:pt x="22" y="29"/>
                  </a:cubicBezTo>
                  <a:cubicBezTo>
                    <a:pt x="33" y="29"/>
                    <a:pt x="33" y="29"/>
                    <a:pt x="33" y="29"/>
                  </a:cubicBezTo>
                  <a:cubicBezTo>
                    <a:pt x="33" y="18"/>
                    <a:pt x="33" y="18"/>
                    <a:pt x="33" y="18"/>
                  </a:cubicBezTo>
                  <a:cubicBezTo>
                    <a:pt x="35" y="18"/>
                    <a:pt x="35" y="18"/>
                    <a:pt x="35" y="18"/>
                  </a:cubicBezTo>
                  <a:cubicBezTo>
                    <a:pt x="35" y="29"/>
                    <a:pt x="35" y="29"/>
                    <a:pt x="35" y="29"/>
                  </a:cubicBezTo>
                  <a:cubicBezTo>
                    <a:pt x="42" y="29"/>
                    <a:pt x="42" y="29"/>
                    <a:pt x="42" y="29"/>
                  </a:cubicBezTo>
                  <a:cubicBezTo>
                    <a:pt x="42" y="13"/>
                    <a:pt x="42" y="13"/>
                    <a:pt x="42" y="13"/>
                  </a:cubicBezTo>
                  <a:cubicBezTo>
                    <a:pt x="42" y="5"/>
                    <a:pt x="37" y="0"/>
                    <a:pt x="29" y="0"/>
                  </a:cubicBezTo>
                  <a:close/>
                </a:path>
              </a:pathLst>
            </a:custGeom>
            <a:solidFill>
              <a:srgbClr val="C5C7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4137" name="Oval 101"/>
            <p:cNvSpPr>
              <a:spLocks noChangeArrowheads="1"/>
            </p:cNvSpPr>
            <p:nvPr/>
          </p:nvSpPr>
          <p:spPr bwMode="auto">
            <a:xfrm>
              <a:off x="3051175" y="6800850"/>
              <a:ext cx="228600" cy="228600"/>
            </a:xfrm>
            <a:prstGeom prst="ellipse">
              <a:avLst/>
            </a:prstGeom>
            <a:solidFill>
              <a:srgbClr val="C5C7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4138" name="Freeform 102"/>
            <p:cNvSpPr>
              <a:spLocks/>
            </p:cNvSpPr>
            <p:nvPr/>
          </p:nvSpPr>
          <p:spPr bwMode="auto">
            <a:xfrm>
              <a:off x="2965450" y="7086600"/>
              <a:ext cx="400050" cy="276225"/>
            </a:xfrm>
            <a:custGeom>
              <a:avLst/>
              <a:gdLst>
                <a:gd name="T0" fmla="*/ 2147483647 w 42"/>
                <a:gd name="T1" fmla="*/ 2147483647 h 29"/>
                <a:gd name="T2" fmla="*/ 2147483647 w 42"/>
                <a:gd name="T3" fmla="*/ 2147483647 h 29"/>
                <a:gd name="T4" fmla="*/ 2147483647 w 42"/>
                <a:gd name="T5" fmla="*/ 2147483647 h 29"/>
                <a:gd name="T6" fmla="*/ 2147483647 w 42"/>
                <a:gd name="T7" fmla="*/ 2147483647 h 29"/>
                <a:gd name="T8" fmla="*/ 2147483647 w 42"/>
                <a:gd name="T9" fmla="*/ 0 h 29"/>
                <a:gd name="T10" fmla="*/ 2147483647 w 42"/>
                <a:gd name="T11" fmla="*/ 0 h 29"/>
                <a:gd name="T12" fmla="*/ 2147483647 w 42"/>
                <a:gd name="T13" fmla="*/ 0 h 29"/>
                <a:gd name="T14" fmla="*/ 0 w 42"/>
                <a:gd name="T15" fmla="*/ 2147483647 h 29"/>
                <a:gd name="T16" fmla="*/ 0 w 42"/>
                <a:gd name="T17" fmla="*/ 2147483647 h 29"/>
                <a:gd name="T18" fmla="*/ 2147483647 w 42"/>
                <a:gd name="T19" fmla="*/ 2147483647 h 29"/>
                <a:gd name="T20" fmla="*/ 2147483647 w 42"/>
                <a:gd name="T21" fmla="*/ 2147483647 h 29"/>
                <a:gd name="T22" fmla="*/ 2147483647 w 42"/>
                <a:gd name="T23" fmla="*/ 2147483647 h 29"/>
                <a:gd name="T24" fmla="*/ 2147483647 w 42"/>
                <a:gd name="T25" fmla="*/ 2147483647 h 29"/>
                <a:gd name="T26" fmla="*/ 2147483647 w 42"/>
                <a:gd name="T27" fmla="*/ 2147483647 h 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2"/>
                <a:gd name="T43" fmla="*/ 0 h 29"/>
                <a:gd name="T44" fmla="*/ 42 w 42"/>
                <a:gd name="T45" fmla="*/ 29 h 2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2" h="29">
                  <a:moveTo>
                    <a:pt x="20" y="29"/>
                  </a:moveTo>
                  <a:cubicBezTo>
                    <a:pt x="21" y="21"/>
                    <a:pt x="27" y="15"/>
                    <a:pt x="36" y="15"/>
                  </a:cubicBezTo>
                  <a:cubicBezTo>
                    <a:pt x="42" y="15"/>
                    <a:pt x="42" y="15"/>
                    <a:pt x="42" y="15"/>
                  </a:cubicBezTo>
                  <a:cubicBezTo>
                    <a:pt x="42" y="14"/>
                    <a:pt x="42" y="14"/>
                    <a:pt x="42" y="14"/>
                  </a:cubicBezTo>
                  <a:cubicBezTo>
                    <a:pt x="35" y="13"/>
                    <a:pt x="30" y="7"/>
                    <a:pt x="29" y="0"/>
                  </a:cubicBezTo>
                  <a:cubicBezTo>
                    <a:pt x="29" y="0"/>
                    <a:pt x="29" y="0"/>
                    <a:pt x="29" y="0"/>
                  </a:cubicBezTo>
                  <a:cubicBezTo>
                    <a:pt x="14" y="0"/>
                    <a:pt x="14" y="0"/>
                    <a:pt x="14" y="0"/>
                  </a:cubicBezTo>
                  <a:cubicBezTo>
                    <a:pt x="6" y="0"/>
                    <a:pt x="0" y="5"/>
                    <a:pt x="0" y="13"/>
                  </a:cubicBezTo>
                  <a:cubicBezTo>
                    <a:pt x="0" y="29"/>
                    <a:pt x="0" y="29"/>
                    <a:pt x="0" y="29"/>
                  </a:cubicBezTo>
                  <a:cubicBezTo>
                    <a:pt x="7" y="29"/>
                    <a:pt x="7" y="29"/>
                    <a:pt x="7" y="29"/>
                  </a:cubicBezTo>
                  <a:cubicBezTo>
                    <a:pt x="7" y="18"/>
                    <a:pt x="7" y="18"/>
                    <a:pt x="7" y="18"/>
                  </a:cubicBezTo>
                  <a:cubicBezTo>
                    <a:pt x="9" y="18"/>
                    <a:pt x="9" y="18"/>
                    <a:pt x="9" y="18"/>
                  </a:cubicBezTo>
                  <a:cubicBezTo>
                    <a:pt x="9" y="29"/>
                    <a:pt x="9" y="29"/>
                    <a:pt x="9" y="29"/>
                  </a:cubicBezTo>
                  <a:lnTo>
                    <a:pt x="20" y="29"/>
                  </a:lnTo>
                  <a:close/>
                </a:path>
              </a:pathLst>
            </a:custGeom>
            <a:solidFill>
              <a:srgbClr val="C5C7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4139" name="Oval 103"/>
            <p:cNvSpPr>
              <a:spLocks noChangeArrowheads="1"/>
            </p:cNvSpPr>
            <p:nvPr/>
          </p:nvSpPr>
          <p:spPr bwMode="auto">
            <a:xfrm>
              <a:off x="3270250" y="6962775"/>
              <a:ext cx="219075" cy="228600"/>
            </a:xfrm>
            <a:prstGeom prst="ellipse">
              <a:avLst/>
            </a:prstGeom>
            <a:solidFill>
              <a:srgbClr val="C5C7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4140" name="Freeform 104"/>
            <p:cNvSpPr>
              <a:spLocks/>
            </p:cNvSpPr>
            <p:nvPr/>
          </p:nvSpPr>
          <p:spPr bwMode="auto">
            <a:xfrm>
              <a:off x="3175000" y="7258050"/>
              <a:ext cx="409575" cy="266700"/>
            </a:xfrm>
            <a:custGeom>
              <a:avLst/>
              <a:gdLst>
                <a:gd name="T0" fmla="*/ 2147483647 w 43"/>
                <a:gd name="T1" fmla="*/ 0 h 28"/>
                <a:gd name="T2" fmla="*/ 2147483647 w 43"/>
                <a:gd name="T3" fmla="*/ 0 h 28"/>
                <a:gd name="T4" fmla="*/ 0 w 43"/>
                <a:gd name="T5" fmla="*/ 2147483647 h 28"/>
                <a:gd name="T6" fmla="*/ 0 w 43"/>
                <a:gd name="T7" fmla="*/ 2147483647 h 28"/>
                <a:gd name="T8" fmla="*/ 2147483647 w 43"/>
                <a:gd name="T9" fmla="*/ 2147483647 h 28"/>
                <a:gd name="T10" fmla="*/ 2147483647 w 43"/>
                <a:gd name="T11" fmla="*/ 2147483647 h 28"/>
                <a:gd name="T12" fmla="*/ 2147483647 w 43"/>
                <a:gd name="T13" fmla="*/ 2147483647 h 28"/>
                <a:gd name="T14" fmla="*/ 2147483647 w 43"/>
                <a:gd name="T15" fmla="*/ 2147483647 h 28"/>
                <a:gd name="T16" fmla="*/ 2147483647 w 43"/>
                <a:gd name="T17" fmla="*/ 2147483647 h 28"/>
                <a:gd name="T18" fmla="*/ 2147483647 w 43"/>
                <a:gd name="T19" fmla="*/ 2147483647 h 28"/>
                <a:gd name="T20" fmla="*/ 2147483647 w 43"/>
                <a:gd name="T21" fmla="*/ 2147483647 h 28"/>
                <a:gd name="T22" fmla="*/ 2147483647 w 43"/>
                <a:gd name="T23" fmla="*/ 2147483647 h 28"/>
                <a:gd name="T24" fmla="*/ 2147483647 w 43"/>
                <a:gd name="T25" fmla="*/ 2147483647 h 28"/>
                <a:gd name="T26" fmla="*/ 2147483647 w 43"/>
                <a:gd name="T27" fmla="*/ 2147483647 h 28"/>
                <a:gd name="T28" fmla="*/ 2147483647 w 43"/>
                <a:gd name="T29" fmla="*/ 0 h 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
                <a:gd name="T46" fmla="*/ 0 h 28"/>
                <a:gd name="T47" fmla="*/ 43 w 43"/>
                <a:gd name="T48" fmla="*/ 28 h 2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 h="28">
                  <a:moveTo>
                    <a:pt x="29" y="0"/>
                  </a:moveTo>
                  <a:cubicBezTo>
                    <a:pt x="14" y="0"/>
                    <a:pt x="14" y="0"/>
                    <a:pt x="14" y="0"/>
                  </a:cubicBezTo>
                  <a:cubicBezTo>
                    <a:pt x="6" y="0"/>
                    <a:pt x="0" y="5"/>
                    <a:pt x="0" y="12"/>
                  </a:cubicBezTo>
                  <a:cubicBezTo>
                    <a:pt x="0" y="28"/>
                    <a:pt x="0" y="28"/>
                    <a:pt x="0" y="28"/>
                  </a:cubicBezTo>
                  <a:cubicBezTo>
                    <a:pt x="8" y="28"/>
                    <a:pt x="8" y="28"/>
                    <a:pt x="8" y="28"/>
                  </a:cubicBezTo>
                  <a:cubicBezTo>
                    <a:pt x="8" y="17"/>
                    <a:pt x="8" y="17"/>
                    <a:pt x="8" y="17"/>
                  </a:cubicBezTo>
                  <a:cubicBezTo>
                    <a:pt x="10" y="17"/>
                    <a:pt x="10" y="17"/>
                    <a:pt x="10" y="17"/>
                  </a:cubicBezTo>
                  <a:cubicBezTo>
                    <a:pt x="10" y="28"/>
                    <a:pt x="10" y="28"/>
                    <a:pt x="10" y="28"/>
                  </a:cubicBezTo>
                  <a:cubicBezTo>
                    <a:pt x="34" y="28"/>
                    <a:pt x="34" y="28"/>
                    <a:pt x="34" y="28"/>
                  </a:cubicBezTo>
                  <a:cubicBezTo>
                    <a:pt x="34" y="17"/>
                    <a:pt x="34" y="17"/>
                    <a:pt x="34" y="17"/>
                  </a:cubicBezTo>
                  <a:cubicBezTo>
                    <a:pt x="36" y="17"/>
                    <a:pt x="36" y="17"/>
                    <a:pt x="36" y="17"/>
                  </a:cubicBezTo>
                  <a:cubicBezTo>
                    <a:pt x="36" y="28"/>
                    <a:pt x="36" y="28"/>
                    <a:pt x="36" y="28"/>
                  </a:cubicBezTo>
                  <a:cubicBezTo>
                    <a:pt x="43" y="28"/>
                    <a:pt x="43" y="28"/>
                    <a:pt x="43" y="28"/>
                  </a:cubicBezTo>
                  <a:cubicBezTo>
                    <a:pt x="43" y="12"/>
                    <a:pt x="43" y="12"/>
                    <a:pt x="43" y="12"/>
                  </a:cubicBezTo>
                  <a:cubicBezTo>
                    <a:pt x="43" y="5"/>
                    <a:pt x="37" y="0"/>
                    <a:pt x="29" y="0"/>
                  </a:cubicBezTo>
                  <a:close/>
                </a:path>
              </a:pathLst>
            </a:custGeom>
            <a:solidFill>
              <a:srgbClr val="C5C7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80" name="Rounded Rectangle 79"/>
          <p:cNvSpPr/>
          <p:nvPr/>
        </p:nvSpPr>
        <p:spPr>
          <a:xfrm>
            <a:off x="6881813" y="422275"/>
            <a:ext cx="1482725" cy="1890713"/>
          </a:xfrm>
          <a:prstGeom prst="roundRect">
            <a:avLst>
              <a:gd name="adj" fmla="val 6719"/>
            </a:avLst>
          </a:prstGeom>
          <a:solidFill>
            <a:schemeClr val="bg1"/>
          </a:solidFill>
          <a:ln w="19050">
            <a:solidFill>
              <a:srgbClr val="F7981F"/>
            </a:solidFill>
            <a:prstDash val="lgDash"/>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4123" name="Freeform 18"/>
          <p:cNvSpPr>
            <a:spLocks/>
          </p:cNvSpPr>
          <p:nvPr/>
        </p:nvSpPr>
        <p:spPr bwMode="auto">
          <a:xfrm>
            <a:off x="7108825" y="598488"/>
            <a:ext cx="706438" cy="723900"/>
          </a:xfrm>
          <a:custGeom>
            <a:avLst/>
            <a:gdLst>
              <a:gd name="T0" fmla="*/ 0 w 74"/>
              <a:gd name="T1" fmla="*/ 2147483647 h 76"/>
              <a:gd name="T2" fmla="*/ 2147483647 w 74"/>
              <a:gd name="T3" fmla="*/ 2147483647 h 76"/>
              <a:gd name="T4" fmla="*/ 2147483647 w 74"/>
              <a:gd name="T5" fmla="*/ 2147483647 h 76"/>
              <a:gd name="T6" fmla="*/ 2147483647 w 74"/>
              <a:gd name="T7" fmla="*/ 2147483647 h 76"/>
              <a:gd name="T8" fmla="*/ 2147483647 w 74"/>
              <a:gd name="T9" fmla="*/ 2147483647 h 76"/>
              <a:gd name="T10" fmla="*/ 2147483647 w 74"/>
              <a:gd name="T11" fmla="*/ 0 h 76"/>
              <a:gd name="T12" fmla="*/ 2147483647 w 74"/>
              <a:gd name="T13" fmla="*/ 0 h 76"/>
              <a:gd name="T14" fmla="*/ 0 w 74"/>
              <a:gd name="T15" fmla="*/ 2147483647 h 76"/>
              <a:gd name="T16" fmla="*/ 0 w 74"/>
              <a:gd name="T17" fmla="*/ 2147483647 h 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4"/>
              <a:gd name="T28" fmla="*/ 0 h 76"/>
              <a:gd name="T29" fmla="*/ 74 w 74"/>
              <a:gd name="T30" fmla="*/ 76 h 7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4" h="76">
                <a:moveTo>
                  <a:pt x="0" y="69"/>
                </a:moveTo>
                <a:cubicBezTo>
                  <a:pt x="0" y="73"/>
                  <a:pt x="3" y="76"/>
                  <a:pt x="6" y="76"/>
                </a:cubicBezTo>
                <a:cubicBezTo>
                  <a:pt x="67" y="76"/>
                  <a:pt x="67" y="76"/>
                  <a:pt x="67" y="76"/>
                </a:cubicBezTo>
                <a:cubicBezTo>
                  <a:pt x="71" y="76"/>
                  <a:pt x="74" y="73"/>
                  <a:pt x="74" y="69"/>
                </a:cubicBezTo>
                <a:cubicBezTo>
                  <a:pt x="74" y="6"/>
                  <a:pt x="74" y="6"/>
                  <a:pt x="74" y="6"/>
                </a:cubicBezTo>
                <a:cubicBezTo>
                  <a:pt x="74" y="3"/>
                  <a:pt x="71" y="0"/>
                  <a:pt x="67" y="0"/>
                </a:cubicBezTo>
                <a:cubicBezTo>
                  <a:pt x="6" y="0"/>
                  <a:pt x="6" y="0"/>
                  <a:pt x="6" y="0"/>
                </a:cubicBezTo>
                <a:cubicBezTo>
                  <a:pt x="3" y="0"/>
                  <a:pt x="0" y="3"/>
                  <a:pt x="0" y="6"/>
                </a:cubicBezTo>
                <a:lnTo>
                  <a:pt x="0" y="69"/>
                </a:lnTo>
                <a:close/>
              </a:path>
            </a:pathLst>
          </a:cu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4124" name="Freeform 18"/>
          <p:cNvSpPr>
            <a:spLocks/>
          </p:cNvSpPr>
          <p:nvPr/>
        </p:nvSpPr>
        <p:spPr bwMode="auto">
          <a:xfrm>
            <a:off x="7261225" y="750888"/>
            <a:ext cx="706438" cy="723900"/>
          </a:xfrm>
          <a:custGeom>
            <a:avLst/>
            <a:gdLst>
              <a:gd name="T0" fmla="*/ 0 w 74"/>
              <a:gd name="T1" fmla="*/ 2147483647 h 76"/>
              <a:gd name="T2" fmla="*/ 2147483647 w 74"/>
              <a:gd name="T3" fmla="*/ 2147483647 h 76"/>
              <a:gd name="T4" fmla="*/ 2147483647 w 74"/>
              <a:gd name="T5" fmla="*/ 2147483647 h 76"/>
              <a:gd name="T6" fmla="*/ 2147483647 w 74"/>
              <a:gd name="T7" fmla="*/ 2147483647 h 76"/>
              <a:gd name="T8" fmla="*/ 2147483647 w 74"/>
              <a:gd name="T9" fmla="*/ 2147483647 h 76"/>
              <a:gd name="T10" fmla="*/ 2147483647 w 74"/>
              <a:gd name="T11" fmla="*/ 0 h 76"/>
              <a:gd name="T12" fmla="*/ 2147483647 w 74"/>
              <a:gd name="T13" fmla="*/ 0 h 76"/>
              <a:gd name="T14" fmla="*/ 0 w 74"/>
              <a:gd name="T15" fmla="*/ 2147483647 h 76"/>
              <a:gd name="T16" fmla="*/ 0 w 74"/>
              <a:gd name="T17" fmla="*/ 2147483647 h 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4"/>
              <a:gd name="T28" fmla="*/ 0 h 76"/>
              <a:gd name="T29" fmla="*/ 74 w 74"/>
              <a:gd name="T30" fmla="*/ 76 h 7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4" h="76">
                <a:moveTo>
                  <a:pt x="0" y="69"/>
                </a:moveTo>
                <a:cubicBezTo>
                  <a:pt x="0" y="73"/>
                  <a:pt x="3" y="76"/>
                  <a:pt x="6" y="76"/>
                </a:cubicBezTo>
                <a:cubicBezTo>
                  <a:pt x="67" y="76"/>
                  <a:pt x="67" y="76"/>
                  <a:pt x="67" y="76"/>
                </a:cubicBezTo>
                <a:cubicBezTo>
                  <a:pt x="71" y="76"/>
                  <a:pt x="74" y="73"/>
                  <a:pt x="74" y="69"/>
                </a:cubicBezTo>
                <a:cubicBezTo>
                  <a:pt x="74" y="6"/>
                  <a:pt x="74" y="6"/>
                  <a:pt x="74" y="6"/>
                </a:cubicBezTo>
                <a:cubicBezTo>
                  <a:pt x="74" y="3"/>
                  <a:pt x="71" y="0"/>
                  <a:pt x="67" y="0"/>
                </a:cubicBezTo>
                <a:cubicBezTo>
                  <a:pt x="6" y="0"/>
                  <a:pt x="6" y="0"/>
                  <a:pt x="6" y="0"/>
                </a:cubicBezTo>
                <a:cubicBezTo>
                  <a:pt x="3" y="0"/>
                  <a:pt x="0" y="3"/>
                  <a:pt x="0" y="6"/>
                </a:cubicBezTo>
                <a:lnTo>
                  <a:pt x="0" y="69"/>
                </a:lnTo>
                <a:close/>
              </a:path>
            </a:pathLst>
          </a:custGeom>
          <a:solidFill>
            <a:srgbClr val="FF9900"/>
          </a:solidFill>
          <a:ln w="38100">
            <a:solidFill>
              <a:schemeClr val="bg1"/>
            </a:solidFill>
            <a:round/>
            <a:headEnd/>
            <a:tailEnd/>
          </a:ln>
        </p:spPr>
        <p:txBody>
          <a:bodyPr/>
          <a:lstStyle/>
          <a:p>
            <a:endParaRPr lang="en-US">
              <a:solidFill>
                <a:srgbClr val="FFFFFF"/>
              </a:solidFill>
            </a:endParaRPr>
          </a:p>
        </p:txBody>
      </p:sp>
      <p:sp>
        <p:nvSpPr>
          <p:cNvPr id="4125" name="Freeform 18"/>
          <p:cNvSpPr>
            <a:spLocks/>
          </p:cNvSpPr>
          <p:nvPr/>
        </p:nvSpPr>
        <p:spPr bwMode="auto">
          <a:xfrm>
            <a:off x="7413625" y="903288"/>
            <a:ext cx="706438" cy="723900"/>
          </a:xfrm>
          <a:custGeom>
            <a:avLst/>
            <a:gdLst>
              <a:gd name="T0" fmla="*/ 0 w 74"/>
              <a:gd name="T1" fmla="*/ 2147483647 h 76"/>
              <a:gd name="T2" fmla="*/ 2147483647 w 74"/>
              <a:gd name="T3" fmla="*/ 2147483647 h 76"/>
              <a:gd name="T4" fmla="*/ 2147483647 w 74"/>
              <a:gd name="T5" fmla="*/ 2147483647 h 76"/>
              <a:gd name="T6" fmla="*/ 2147483647 w 74"/>
              <a:gd name="T7" fmla="*/ 2147483647 h 76"/>
              <a:gd name="T8" fmla="*/ 2147483647 w 74"/>
              <a:gd name="T9" fmla="*/ 2147483647 h 76"/>
              <a:gd name="T10" fmla="*/ 2147483647 w 74"/>
              <a:gd name="T11" fmla="*/ 0 h 76"/>
              <a:gd name="T12" fmla="*/ 2147483647 w 74"/>
              <a:gd name="T13" fmla="*/ 0 h 76"/>
              <a:gd name="T14" fmla="*/ 0 w 74"/>
              <a:gd name="T15" fmla="*/ 2147483647 h 76"/>
              <a:gd name="T16" fmla="*/ 0 w 74"/>
              <a:gd name="T17" fmla="*/ 2147483647 h 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4"/>
              <a:gd name="T28" fmla="*/ 0 h 76"/>
              <a:gd name="T29" fmla="*/ 74 w 74"/>
              <a:gd name="T30" fmla="*/ 76 h 7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4" h="76">
                <a:moveTo>
                  <a:pt x="0" y="69"/>
                </a:moveTo>
                <a:cubicBezTo>
                  <a:pt x="0" y="73"/>
                  <a:pt x="3" y="76"/>
                  <a:pt x="6" y="76"/>
                </a:cubicBezTo>
                <a:cubicBezTo>
                  <a:pt x="67" y="76"/>
                  <a:pt x="67" y="76"/>
                  <a:pt x="67" y="76"/>
                </a:cubicBezTo>
                <a:cubicBezTo>
                  <a:pt x="71" y="76"/>
                  <a:pt x="74" y="73"/>
                  <a:pt x="74" y="69"/>
                </a:cubicBezTo>
                <a:cubicBezTo>
                  <a:pt x="74" y="6"/>
                  <a:pt x="74" y="6"/>
                  <a:pt x="74" y="6"/>
                </a:cubicBezTo>
                <a:cubicBezTo>
                  <a:pt x="74" y="3"/>
                  <a:pt x="71" y="0"/>
                  <a:pt x="67" y="0"/>
                </a:cubicBezTo>
                <a:cubicBezTo>
                  <a:pt x="6" y="0"/>
                  <a:pt x="6" y="0"/>
                  <a:pt x="6" y="0"/>
                </a:cubicBezTo>
                <a:cubicBezTo>
                  <a:pt x="3" y="0"/>
                  <a:pt x="0" y="3"/>
                  <a:pt x="0" y="6"/>
                </a:cubicBezTo>
                <a:lnTo>
                  <a:pt x="0" y="69"/>
                </a:lnTo>
                <a:close/>
              </a:path>
            </a:pathLst>
          </a:custGeom>
          <a:solidFill>
            <a:srgbClr val="FF9900"/>
          </a:solidFill>
          <a:ln w="38100">
            <a:solidFill>
              <a:schemeClr val="bg1"/>
            </a:solidFill>
            <a:round/>
            <a:headEnd/>
            <a:tailEnd/>
          </a:ln>
        </p:spPr>
        <p:txBody>
          <a:bodyPr/>
          <a:lstStyle/>
          <a:p>
            <a:endParaRPr lang="en-US">
              <a:solidFill>
                <a:srgbClr val="FFFFFF"/>
              </a:solidFill>
            </a:endParaRPr>
          </a:p>
        </p:txBody>
      </p:sp>
      <p:sp>
        <p:nvSpPr>
          <p:cNvPr id="4126" name="Freeform 18"/>
          <p:cNvSpPr>
            <a:spLocks/>
          </p:cNvSpPr>
          <p:nvPr/>
        </p:nvSpPr>
        <p:spPr bwMode="auto">
          <a:xfrm>
            <a:off x="7566025" y="1055688"/>
            <a:ext cx="706438" cy="723900"/>
          </a:xfrm>
          <a:custGeom>
            <a:avLst/>
            <a:gdLst>
              <a:gd name="T0" fmla="*/ 0 w 74"/>
              <a:gd name="T1" fmla="*/ 2147483647 h 76"/>
              <a:gd name="T2" fmla="*/ 2147483647 w 74"/>
              <a:gd name="T3" fmla="*/ 2147483647 h 76"/>
              <a:gd name="T4" fmla="*/ 2147483647 w 74"/>
              <a:gd name="T5" fmla="*/ 2147483647 h 76"/>
              <a:gd name="T6" fmla="*/ 2147483647 w 74"/>
              <a:gd name="T7" fmla="*/ 2147483647 h 76"/>
              <a:gd name="T8" fmla="*/ 2147483647 w 74"/>
              <a:gd name="T9" fmla="*/ 2147483647 h 76"/>
              <a:gd name="T10" fmla="*/ 2147483647 w 74"/>
              <a:gd name="T11" fmla="*/ 0 h 76"/>
              <a:gd name="T12" fmla="*/ 2147483647 w 74"/>
              <a:gd name="T13" fmla="*/ 0 h 76"/>
              <a:gd name="T14" fmla="*/ 0 w 74"/>
              <a:gd name="T15" fmla="*/ 2147483647 h 76"/>
              <a:gd name="T16" fmla="*/ 0 w 74"/>
              <a:gd name="T17" fmla="*/ 2147483647 h 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4"/>
              <a:gd name="T28" fmla="*/ 0 h 76"/>
              <a:gd name="T29" fmla="*/ 74 w 74"/>
              <a:gd name="T30" fmla="*/ 76 h 7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4" h="76">
                <a:moveTo>
                  <a:pt x="0" y="69"/>
                </a:moveTo>
                <a:cubicBezTo>
                  <a:pt x="0" y="73"/>
                  <a:pt x="3" y="76"/>
                  <a:pt x="6" y="76"/>
                </a:cubicBezTo>
                <a:cubicBezTo>
                  <a:pt x="67" y="76"/>
                  <a:pt x="67" y="76"/>
                  <a:pt x="67" y="76"/>
                </a:cubicBezTo>
                <a:cubicBezTo>
                  <a:pt x="71" y="76"/>
                  <a:pt x="74" y="73"/>
                  <a:pt x="74" y="69"/>
                </a:cubicBezTo>
                <a:cubicBezTo>
                  <a:pt x="74" y="6"/>
                  <a:pt x="74" y="6"/>
                  <a:pt x="74" y="6"/>
                </a:cubicBezTo>
                <a:cubicBezTo>
                  <a:pt x="74" y="3"/>
                  <a:pt x="71" y="0"/>
                  <a:pt x="67" y="0"/>
                </a:cubicBezTo>
                <a:cubicBezTo>
                  <a:pt x="6" y="0"/>
                  <a:pt x="6" y="0"/>
                  <a:pt x="6" y="0"/>
                </a:cubicBezTo>
                <a:cubicBezTo>
                  <a:pt x="3" y="0"/>
                  <a:pt x="0" y="3"/>
                  <a:pt x="0" y="6"/>
                </a:cubicBezTo>
                <a:lnTo>
                  <a:pt x="0" y="69"/>
                </a:lnTo>
                <a:close/>
              </a:path>
            </a:pathLst>
          </a:custGeom>
          <a:solidFill>
            <a:srgbClr val="FF9900"/>
          </a:solidFill>
          <a:ln w="38100">
            <a:solidFill>
              <a:schemeClr val="bg1"/>
            </a:solidFill>
            <a:round/>
            <a:headEnd/>
            <a:tailEnd/>
          </a:ln>
        </p:spPr>
        <p:txBody>
          <a:bodyPr/>
          <a:lstStyle/>
          <a:p>
            <a:endParaRPr lang="en-US">
              <a:solidFill>
                <a:srgbClr val="FFFFFF"/>
              </a:solidFill>
            </a:endParaRPr>
          </a:p>
        </p:txBody>
      </p:sp>
      <p:sp>
        <p:nvSpPr>
          <p:cNvPr id="4127" name="TextBox 78"/>
          <p:cNvSpPr txBox="1">
            <a:spLocks noChangeArrowheads="1"/>
          </p:cNvSpPr>
          <p:nvPr/>
        </p:nvSpPr>
        <p:spPr bwMode="auto">
          <a:xfrm>
            <a:off x="7369175" y="1757363"/>
            <a:ext cx="10699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GB" sz="1200">
                <a:solidFill>
                  <a:srgbClr val="FFFFFF"/>
                </a:solidFill>
              </a:rPr>
              <a:t>Web Servers</a:t>
            </a:r>
            <a:endParaRPr lang="en-US" sz="1200">
              <a:solidFill>
                <a:srgbClr val="FFFFFF"/>
              </a:solidFill>
            </a:endParaRPr>
          </a:p>
        </p:txBody>
      </p:sp>
      <p:sp>
        <p:nvSpPr>
          <p:cNvPr id="4128" name="TextBox 32"/>
          <p:cNvSpPr txBox="1">
            <a:spLocks noChangeArrowheads="1"/>
          </p:cNvSpPr>
          <p:nvPr/>
        </p:nvSpPr>
        <p:spPr bwMode="auto">
          <a:xfrm>
            <a:off x="6881813" y="2065338"/>
            <a:ext cx="148272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900" b="1">
                <a:latin typeface="Verdana" pitchFamily="34" charset="0"/>
              </a:rPr>
              <a:t>Availability Zone</a:t>
            </a:r>
          </a:p>
        </p:txBody>
      </p:sp>
      <p:sp>
        <p:nvSpPr>
          <p:cNvPr id="4129" name="Freeform 39"/>
          <p:cNvSpPr>
            <a:spLocks noEditPoints="1"/>
          </p:cNvSpPr>
          <p:nvPr/>
        </p:nvSpPr>
        <p:spPr bwMode="auto">
          <a:xfrm>
            <a:off x="5613400" y="847725"/>
            <a:ext cx="733425" cy="723900"/>
          </a:xfrm>
          <a:custGeom>
            <a:avLst/>
            <a:gdLst>
              <a:gd name="T0" fmla="*/ 2147483647 w 77"/>
              <a:gd name="T1" fmla="*/ 0 h 76"/>
              <a:gd name="T2" fmla="*/ 0 w 77"/>
              <a:gd name="T3" fmla="*/ 2147483647 h 76"/>
              <a:gd name="T4" fmla="*/ 2147483647 w 77"/>
              <a:gd name="T5" fmla="*/ 2147483647 h 76"/>
              <a:gd name="T6" fmla="*/ 2147483647 w 77"/>
              <a:gd name="T7" fmla="*/ 2147483647 h 76"/>
              <a:gd name="T8" fmla="*/ 2147483647 w 77"/>
              <a:gd name="T9" fmla="*/ 0 h 76"/>
              <a:gd name="T10" fmla="*/ 2147483647 w 77"/>
              <a:gd name="T11" fmla="*/ 2147483647 h 76"/>
              <a:gd name="T12" fmla="*/ 2147483647 w 77"/>
              <a:gd name="T13" fmla="*/ 2147483647 h 76"/>
              <a:gd name="T14" fmla="*/ 2147483647 w 77"/>
              <a:gd name="T15" fmla="*/ 2147483647 h 76"/>
              <a:gd name="T16" fmla="*/ 2147483647 w 77"/>
              <a:gd name="T17" fmla="*/ 2147483647 h 76"/>
              <a:gd name="T18" fmla="*/ 2147483647 w 77"/>
              <a:gd name="T19" fmla="*/ 2147483647 h 76"/>
              <a:gd name="T20" fmla="*/ 2147483647 w 77"/>
              <a:gd name="T21" fmla="*/ 2147483647 h 76"/>
              <a:gd name="T22" fmla="*/ 2147483647 w 77"/>
              <a:gd name="T23" fmla="*/ 2147483647 h 76"/>
              <a:gd name="T24" fmla="*/ 2147483647 w 77"/>
              <a:gd name="T25" fmla="*/ 2147483647 h 76"/>
              <a:gd name="T26" fmla="*/ 2147483647 w 77"/>
              <a:gd name="T27" fmla="*/ 2147483647 h 76"/>
              <a:gd name="T28" fmla="*/ 2147483647 w 77"/>
              <a:gd name="T29" fmla="*/ 2147483647 h 76"/>
              <a:gd name="T30" fmla="*/ 2147483647 w 77"/>
              <a:gd name="T31" fmla="*/ 2147483647 h 76"/>
              <a:gd name="T32" fmla="*/ 2147483647 w 77"/>
              <a:gd name="T33" fmla="*/ 2147483647 h 76"/>
              <a:gd name="T34" fmla="*/ 2147483647 w 77"/>
              <a:gd name="T35" fmla="*/ 2147483647 h 76"/>
              <a:gd name="T36" fmla="*/ 2147483647 w 77"/>
              <a:gd name="T37" fmla="*/ 2147483647 h 76"/>
              <a:gd name="T38" fmla="*/ 2147483647 w 77"/>
              <a:gd name="T39" fmla="*/ 2147483647 h 76"/>
              <a:gd name="T40" fmla="*/ 2147483647 w 77"/>
              <a:gd name="T41" fmla="*/ 2147483647 h 76"/>
              <a:gd name="T42" fmla="*/ 2147483647 w 77"/>
              <a:gd name="T43" fmla="*/ 2147483647 h 76"/>
              <a:gd name="T44" fmla="*/ 2147483647 w 77"/>
              <a:gd name="T45" fmla="*/ 2147483647 h 76"/>
              <a:gd name="T46" fmla="*/ 2147483647 w 77"/>
              <a:gd name="T47" fmla="*/ 2147483647 h 76"/>
              <a:gd name="T48" fmla="*/ 2147483647 w 77"/>
              <a:gd name="T49" fmla="*/ 2147483647 h 76"/>
              <a:gd name="T50" fmla="*/ 2147483647 w 77"/>
              <a:gd name="T51" fmla="*/ 2147483647 h 76"/>
              <a:gd name="T52" fmla="*/ 2147483647 w 77"/>
              <a:gd name="T53" fmla="*/ 2147483647 h 76"/>
              <a:gd name="T54" fmla="*/ 2147483647 w 77"/>
              <a:gd name="T55" fmla="*/ 2147483647 h 76"/>
              <a:gd name="T56" fmla="*/ 2147483647 w 77"/>
              <a:gd name="T57" fmla="*/ 2147483647 h 76"/>
              <a:gd name="T58" fmla="*/ 2147483647 w 77"/>
              <a:gd name="T59" fmla="*/ 2147483647 h 76"/>
              <a:gd name="T60" fmla="*/ 2147483647 w 77"/>
              <a:gd name="T61" fmla="*/ 2147483647 h 76"/>
              <a:gd name="T62" fmla="*/ 2147483647 w 77"/>
              <a:gd name="T63" fmla="*/ 2147483647 h 76"/>
              <a:gd name="T64" fmla="*/ 2147483647 w 77"/>
              <a:gd name="T65" fmla="*/ 2147483647 h 76"/>
              <a:gd name="T66" fmla="*/ 2147483647 w 77"/>
              <a:gd name="T67" fmla="*/ 2147483647 h 76"/>
              <a:gd name="T68" fmla="*/ 2147483647 w 77"/>
              <a:gd name="T69" fmla="*/ 2147483647 h 76"/>
              <a:gd name="T70" fmla="*/ 2147483647 w 77"/>
              <a:gd name="T71" fmla="*/ 2147483647 h 76"/>
              <a:gd name="T72" fmla="*/ 2147483647 w 77"/>
              <a:gd name="T73" fmla="*/ 2147483647 h 76"/>
              <a:gd name="T74" fmla="*/ 2147483647 w 77"/>
              <a:gd name="T75" fmla="*/ 2147483647 h 76"/>
              <a:gd name="T76" fmla="*/ 2147483647 w 77"/>
              <a:gd name="T77" fmla="*/ 2147483647 h 76"/>
              <a:gd name="T78" fmla="*/ 2147483647 w 77"/>
              <a:gd name="T79" fmla="*/ 2147483647 h 76"/>
              <a:gd name="T80" fmla="*/ 2147483647 w 77"/>
              <a:gd name="T81" fmla="*/ 2147483647 h 76"/>
              <a:gd name="T82" fmla="*/ 2147483647 w 77"/>
              <a:gd name="T83" fmla="*/ 2147483647 h 76"/>
              <a:gd name="T84" fmla="*/ 2147483647 w 77"/>
              <a:gd name="T85" fmla="*/ 2147483647 h 76"/>
              <a:gd name="T86" fmla="*/ 2147483647 w 77"/>
              <a:gd name="T87" fmla="*/ 2147483647 h 7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7"/>
              <a:gd name="T133" fmla="*/ 0 h 76"/>
              <a:gd name="T134" fmla="*/ 77 w 77"/>
              <a:gd name="T135" fmla="*/ 76 h 7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7" h="76">
                <a:moveTo>
                  <a:pt x="39" y="0"/>
                </a:moveTo>
                <a:cubicBezTo>
                  <a:pt x="18" y="0"/>
                  <a:pt x="0" y="17"/>
                  <a:pt x="0" y="38"/>
                </a:cubicBezTo>
                <a:cubicBezTo>
                  <a:pt x="0" y="59"/>
                  <a:pt x="18" y="76"/>
                  <a:pt x="39" y="76"/>
                </a:cubicBezTo>
                <a:cubicBezTo>
                  <a:pt x="60" y="76"/>
                  <a:pt x="77" y="59"/>
                  <a:pt x="77" y="38"/>
                </a:cubicBezTo>
                <a:cubicBezTo>
                  <a:pt x="77" y="17"/>
                  <a:pt x="60" y="0"/>
                  <a:pt x="39" y="0"/>
                </a:cubicBezTo>
                <a:close/>
                <a:moveTo>
                  <a:pt x="63" y="26"/>
                </a:moveTo>
                <a:cubicBezTo>
                  <a:pt x="51" y="26"/>
                  <a:pt x="51" y="26"/>
                  <a:pt x="51" y="26"/>
                </a:cubicBezTo>
                <a:cubicBezTo>
                  <a:pt x="51" y="24"/>
                  <a:pt x="51" y="24"/>
                  <a:pt x="51" y="24"/>
                </a:cubicBezTo>
                <a:cubicBezTo>
                  <a:pt x="47" y="28"/>
                  <a:pt x="47" y="28"/>
                  <a:pt x="47" y="28"/>
                </a:cubicBezTo>
                <a:cubicBezTo>
                  <a:pt x="45" y="26"/>
                  <a:pt x="45" y="26"/>
                  <a:pt x="45" y="26"/>
                </a:cubicBezTo>
                <a:cubicBezTo>
                  <a:pt x="28" y="37"/>
                  <a:pt x="28" y="37"/>
                  <a:pt x="28" y="37"/>
                </a:cubicBezTo>
                <a:cubicBezTo>
                  <a:pt x="43" y="37"/>
                  <a:pt x="43" y="37"/>
                  <a:pt x="43" y="37"/>
                </a:cubicBezTo>
                <a:cubicBezTo>
                  <a:pt x="43" y="34"/>
                  <a:pt x="43" y="34"/>
                  <a:pt x="43" y="34"/>
                </a:cubicBezTo>
                <a:cubicBezTo>
                  <a:pt x="51" y="37"/>
                  <a:pt x="51" y="37"/>
                  <a:pt x="51" y="37"/>
                </a:cubicBezTo>
                <a:cubicBezTo>
                  <a:pt x="51" y="33"/>
                  <a:pt x="51" y="33"/>
                  <a:pt x="51" y="33"/>
                </a:cubicBezTo>
                <a:cubicBezTo>
                  <a:pt x="63" y="33"/>
                  <a:pt x="63" y="33"/>
                  <a:pt x="63" y="33"/>
                </a:cubicBezTo>
                <a:cubicBezTo>
                  <a:pt x="63" y="45"/>
                  <a:pt x="63" y="45"/>
                  <a:pt x="63" y="45"/>
                </a:cubicBezTo>
                <a:cubicBezTo>
                  <a:pt x="51" y="45"/>
                  <a:pt x="51" y="45"/>
                  <a:pt x="51" y="45"/>
                </a:cubicBezTo>
                <a:cubicBezTo>
                  <a:pt x="51" y="40"/>
                  <a:pt x="51" y="40"/>
                  <a:pt x="51" y="40"/>
                </a:cubicBezTo>
                <a:cubicBezTo>
                  <a:pt x="43" y="43"/>
                  <a:pt x="43" y="43"/>
                  <a:pt x="43" y="43"/>
                </a:cubicBezTo>
                <a:cubicBezTo>
                  <a:pt x="43" y="41"/>
                  <a:pt x="43" y="41"/>
                  <a:pt x="43" y="41"/>
                </a:cubicBezTo>
                <a:cubicBezTo>
                  <a:pt x="28" y="41"/>
                  <a:pt x="28" y="41"/>
                  <a:pt x="28" y="41"/>
                </a:cubicBezTo>
                <a:cubicBezTo>
                  <a:pt x="45" y="51"/>
                  <a:pt x="45" y="51"/>
                  <a:pt x="45" y="51"/>
                </a:cubicBezTo>
                <a:cubicBezTo>
                  <a:pt x="47" y="49"/>
                  <a:pt x="47" y="49"/>
                  <a:pt x="47" y="49"/>
                </a:cubicBezTo>
                <a:cubicBezTo>
                  <a:pt x="51" y="54"/>
                  <a:pt x="51" y="54"/>
                  <a:pt x="51" y="54"/>
                </a:cubicBezTo>
                <a:cubicBezTo>
                  <a:pt x="51" y="51"/>
                  <a:pt x="51" y="51"/>
                  <a:pt x="51" y="51"/>
                </a:cubicBezTo>
                <a:cubicBezTo>
                  <a:pt x="63" y="51"/>
                  <a:pt x="63" y="51"/>
                  <a:pt x="63" y="51"/>
                </a:cubicBezTo>
                <a:cubicBezTo>
                  <a:pt x="63" y="63"/>
                  <a:pt x="63" y="63"/>
                  <a:pt x="63" y="63"/>
                </a:cubicBezTo>
                <a:cubicBezTo>
                  <a:pt x="51" y="63"/>
                  <a:pt x="51" y="63"/>
                  <a:pt x="51" y="63"/>
                </a:cubicBezTo>
                <a:cubicBezTo>
                  <a:pt x="51" y="59"/>
                  <a:pt x="51" y="59"/>
                  <a:pt x="51" y="59"/>
                </a:cubicBezTo>
                <a:cubicBezTo>
                  <a:pt x="42" y="57"/>
                  <a:pt x="42" y="57"/>
                  <a:pt x="42" y="57"/>
                </a:cubicBezTo>
                <a:cubicBezTo>
                  <a:pt x="44" y="54"/>
                  <a:pt x="44" y="54"/>
                  <a:pt x="44" y="54"/>
                </a:cubicBezTo>
                <a:cubicBezTo>
                  <a:pt x="23" y="41"/>
                  <a:pt x="23" y="41"/>
                  <a:pt x="23" y="41"/>
                </a:cubicBezTo>
                <a:cubicBezTo>
                  <a:pt x="23" y="49"/>
                  <a:pt x="23" y="49"/>
                  <a:pt x="23" y="49"/>
                </a:cubicBezTo>
                <a:cubicBezTo>
                  <a:pt x="9" y="49"/>
                  <a:pt x="9" y="49"/>
                  <a:pt x="9" y="49"/>
                </a:cubicBezTo>
                <a:cubicBezTo>
                  <a:pt x="9" y="29"/>
                  <a:pt x="9" y="29"/>
                  <a:pt x="9" y="29"/>
                </a:cubicBezTo>
                <a:cubicBezTo>
                  <a:pt x="23" y="29"/>
                  <a:pt x="23" y="29"/>
                  <a:pt x="23" y="29"/>
                </a:cubicBezTo>
                <a:cubicBezTo>
                  <a:pt x="23" y="37"/>
                  <a:pt x="23" y="37"/>
                  <a:pt x="23" y="37"/>
                </a:cubicBezTo>
                <a:cubicBezTo>
                  <a:pt x="44" y="23"/>
                  <a:pt x="44" y="23"/>
                  <a:pt x="44" y="23"/>
                </a:cubicBezTo>
                <a:cubicBezTo>
                  <a:pt x="42" y="21"/>
                  <a:pt x="42" y="21"/>
                  <a:pt x="42" y="21"/>
                </a:cubicBezTo>
                <a:cubicBezTo>
                  <a:pt x="51" y="19"/>
                  <a:pt x="51" y="19"/>
                  <a:pt x="51" y="19"/>
                </a:cubicBezTo>
                <a:cubicBezTo>
                  <a:pt x="51" y="14"/>
                  <a:pt x="51" y="14"/>
                  <a:pt x="51" y="14"/>
                </a:cubicBezTo>
                <a:cubicBezTo>
                  <a:pt x="63" y="14"/>
                  <a:pt x="63" y="14"/>
                  <a:pt x="63" y="14"/>
                </a:cubicBezTo>
                <a:lnTo>
                  <a:pt x="63" y="26"/>
                </a:lnTo>
                <a:close/>
              </a:path>
            </a:pathLst>
          </a:custGeom>
          <a:solidFill>
            <a:srgbClr val="26226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cxnSp>
        <p:nvCxnSpPr>
          <p:cNvPr id="86" name="Straight Connector 85"/>
          <p:cNvCxnSpPr/>
          <p:nvPr/>
        </p:nvCxnSpPr>
        <p:spPr>
          <a:xfrm>
            <a:off x="5094288" y="1209675"/>
            <a:ext cx="4699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131" name="TextBox 91"/>
          <p:cNvSpPr txBox="1">
            <a:spLocks noChangeArrowheads="1"/>
          </p:cNvSpPr>
          <p:nvPr/>
        </p:nvSpPr>
        <p:spPr bwMode="auto">
          <a:xfrm>
            <a:off x="5618163" y="5270500"/>
            <a:ext cx="11985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GB" sz="1200" b="1">
                <a:solidFill>
                  <a:srgbClr val="FFFFFF"/>
                </a:solidFill>
              </a:rPr>
              <a:t>EC2 instance</a:t>
            </a:r>
          </a:p>
          <a:p>
            <a:pPr algn="ctr" eaLnBrk="1" hangingPunct="1"/>
            <a:r>
              <a:rPr lang="en-GB" sz="1200" b="1">
                <a:solidFill>
                  <a:srgbClr val="FFFFFF"/>
                </a:solidFill>
              </a:rPr>
              <a:t>+ software LB</a:t>
            </a:r>
            <a:endParaRPr lang="en-US" sz="1200" b="1">
              <a:solidFill>
                <a:srgbClr val="FFFFFF"/>
              </a:solidFill>
            </a:endParaRPr>
          </a:p>
        </p:txBody>
      </p:sp>
      <p:sp>
        <p:nvSpPr>
          <p:cNvPr id="4132" name="TextBox 92"/>
          <p:cNvSpPr txBox="1">
            <a:spLocks noChangeArrowheads="1"/>
          </p:cNvSpPr>
          <p:nvPr/>
        </p:nvSpPr>
        <p:spPr bwMode="auto">
          <a:xfrm>
            <a:off x="5400675" y="1665288"/>
            <a:ext cx="12144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GB" sz="1200" b="1">
                <a:solidFill>
                  <a:srgbClr val="FFFFFF"/>
                </a:solidFill>
              </a:rPr>
              <a:t>Elastic Load Balancer</a:t>
            </a:r>
            <a:endParaRPr lang="en-US" sz="1200" b="1">
              <a:solidFill>
                <a:srgbClr val="FFFFFF"/>
              </a:solidFill>
            </a:endParaRPr>
          </a:p>
        </p:txBody>
      </p:sp>
      <p:sp>
        <p:nvSpPr>
          <p:cNvPr id="4133" name="TextBox 93"/>
          <p:cNvSpPr txBox="1">
            <a:spLocks noChangeArrowheads="1"/>
          </p:cNvSpPr>
          <p:nvPr/>
        </p:nvSpPr>
        <p:spPr bwMode="auto">
          <a:xfrm>
            <a:off x="4475163" y="1676400"/>
            <a:ext cx="5095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GB" sz="1200">
                <a:solidFill>
                  <a:srgbClr val="FFFFFF"/>
                </a:solidFill>
              </a:rPr>
              <a:t>DNS</a:t>
            </a:r>
            <a:endParaRPr lang="en-US" sz="1200">
              <a:solidFill>
                <a:srgbClr val="FFFFFF"/>
              </a:solidFill>
            </a:endParaRPr>
          </a:p>
        </p:txBody>
      </p:sp>
      <p:sp>
        <p:nvSpPr>
          <p:cNvPr id="4134" name="TextBox 94"/>
          <p:cNvSpPr txBox="1">
            <a:spLocks noChangeArrowheads="1"/>
          </p:cNvSpPr>
          <p:nvPr/>
        </p:nvSpPr>
        <p:spPr bwMode="auto">
          <a:xfrm>
            <a:off x="4475163" y="5402263"/>
            <a:ext cx="50958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GB" sz="1200">
                <a:solidFill>
                  <a:srgbClr val="FFFFFF"/>
                </a:solidFill>
              </a:rPr>
              <a:t>DNS</a:t>
            </a:r>
            <a:endParaRPr lang="en-US" sz="1200">
              <a:solidFill>
                <a:srgbClr val="FFFFFF"/>
              </a:solidFill>
            </a:endParaRPr>
          </a:p>
        </p:txBody>
      </p:sp>
    </p:spTree>
    <p:extLst>
      <p:ext uri="{BB962C8B-B14F-4D97-AF65-F5344CB8AC3E}">
        <p14:creationId xmlns:p14="http://schemas.microsoft.com/office/powerpoint/2010/main" val="256503051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60087"/>
            <a:ext cx="6654800" cy="772107"/>
          </a:xfrm>
          <a:solidFill>
            <a:srgbClr val="F6A400"/>
          </a:solidFill>
        </p:spPr>
        <p:txBody>
          <a:bodyPr vert="horz" wrap="square" lIns="180000" tIns="108000" rIns="180000" bIns="108000" rtlCol="0" anchor="ctr">
            <a:spAutoFit/>
          </a:bodyPr>
          <a:lstStyle/>
          <a:p>
            <a:pPr lvl="1" algn="r"/>
            <a:r>
              <a:rPr lang="en-US" sz="3600" dirty="0" smtClean="0">
                <a:solidFill>
                  <a:schemeClr val="bg1"/>
                </a:solidFill>
                <a:latin typeface="Calibri" pitchFamily="34" charset="0"/>
                <a:cs typeface="Calibri" pitchFamily="34" charset="0"/>
              </a:rPr>
              <a:t>Application Services</a:t>
            </a:r>
            <a:endParaRPr lang="en-US" sz="3600" dirty="0">
              <a:solidFill>
                <a:schemeClr val="bg1"/>
              </a:solidFill>
              <a:latin typeface="Calibri" pitchFamily="34" charset="0"/>
              <a:cs typeface="Calibri" pitchFamily="34" charset="0"/>
            </a:endParaRPr>
          </a:p>
        </p:txBody>
      </p:sp>
      <p:sp>
        <p:nvSpPr>
          <p:cNvPr id="5" name="Text Placeholder 4"/>
          <p:cNvSpPr>
            <a:spLocks noGrp="1"/>
          </p:cNvSpPr>
          <p:nvPr>
            <p:ph type="body" idx="1"/>
          </p:nvPr>
        </p:nvSpPr>
        <p:spPr>
          <a:xfrm>
            <a:off x="4990317" y="1535113"/>
            <a:ext cx="4040188" cy="639762"/>
          </a:xfrm>
        </p:spPr>
        <p:txBody>
          <a:bodyPr/>
          <a:lstStyle/>
          <a:p>
            <a:r>
              <a:rPr lang="en-US" dirty="0" smtClean="0"/>
              <a:t>SNS, SQS, SES, SWF</a:t>
            </a:r>
            <a:endParaRPr lang="en-US" dirty="0"/>
          </a:p>
        </p:txBody>
      </p:sp>
      <p:sp>
        <p:nvSpPr>
          <p:cNvPr id="6" name="Content Placeholder 5"/>
          <p:cNvSpPr>
            <a:spLocks noGrp="1"/>
          </p:cNvSpPr>
          <p:nvPr>
            <p:ph sz="half" idx="2"/>
          </p:nvPr>
        </p:nvSpPr>
        <p:spPr>
          <a:xfrm>
            <a:off x="4990317" y="2174875"/>
            <a:ext cx="4040188" cy="3951288"/>
          </a:xfrm>
        </p:spPr>
        <p:txBody>
          <a:bodyPr/>
          <a:lstStyle/>
          <a:p>
            <a:pPr marL="0" indent="0">
              <a:buNone/>
            </a:pPr>
            <a:r>
              <a:rPr lang="en-GB" dirty="0" smtClean="0"/>
              <a:t>Pros</a:t>
            </a:r>
          </a:p>
          <a:p>
            <a:r>
              <a:rPr lang="en-GB" dirty="0" smtClean="0"/>
              <a:t>Pay as you go</a:t>
            </a:r>
          </a:p>
          <a:p>
            <a:r>
              <a:rPr lang="en-GB" dirty="0" smtClean="0"/>
              <a:t>Scalability</a:t>
            </a:r>
          </a:p>
          <a:p>
            <a:r>
              <a:rPr lang="en-GB" dirty="0" smtClean="0"/>
              <a:t>Availability</a:t>
            </a:r>
          </a:p>
          <a:p>
            <a:r>
              <a:rPr lang="en-GB" dirty="0" smtClean="0"/>
              <a:t>High performance</a:t>
            </a:r>
            <a:endParaRPr lang="en-US" dirty="0"/>
          </a:p>
        </p:txBody>
      </p:sp>
      <p:sp>
        <p:nvSpPr>
          <p:cNvPr id="7" name="Text Placeholder 6"/>
          <p:cNvSpPr>
            <a:spLocks noGrp="1"/>
          </p:cNvSpPr>
          <p:nvPr>
            <p:ph type="body" sz="quarter" idx="3"/>
          </p:nvPr>
        </p:nvSpPr>
        <p:spPr>
          <a:xfrm>
            <a:off x="577144" y="1535113"/>
            <a:ext cx="4041775" cy="639762"/>
          </a:xfrm>
        </p:spPr>
        <p:txBody>
          <a:bodyPr/>
          <a:lstStyle/>
          <a:p>
            <a:r>
              <a:rPr lang="en-US" dirty="0" smtClean="0"/>
              <a:t>Software on EC2</a:t>
            </a:r>
            <a:endParaRPr lang="en-US" dirty="0"/>
          </a:p>
        </p:txBody>
      </p:sp>
      <p:sp>
        <p:nvSpPr>
          <p:cNvPr id="8" name="Content Placeholder 7"/>
          <p:cNvSpPr>
            <a:spLocks noGrp="1"/>
          </p:cNvSpPr>
          <p:nvPr>
            <p:ph sz="quarter" idx="4"/>
          </p:nvPr>
        </p:nvSpPr>
        <p:spPr>
          <a:xfrm>
            <a:off x="577144" y="2174875"/>
            <a:ext cx="4041775" cy="3951288"/>
          </a:xfrm>
        </p:spPr>
        <p:txBody>
          <a:bodyPr/>
          <a:lstStyle/>
          <a:p>
            <a:pPr marL="0" indent="0">
              <a:buNone/>
            </a:pPr>
            <a:r>
              <a:rPr lang="en-GB" dirty="0" smtClean="0"/>
              <a:t>Pros</a:t>
            </a:r>
          </a:p>
          <a:p>
            <a:r>
              <a:rPr lang="en-GB" dirty="0" smtClean="0"/>
              <a:t>Custom features</a:t>
            </a:r>
          </a:p>
          <a:p>
            <a:pPr marL="0" indent="0">
              <a:buNone/>
            </a:pPr>
            <a:endParaRPr lang="en-GB" dirty="0" smtClean="0"/>
          </a:p>
          <a:p>
            <a:pPr marL="0" indent="0">
              <a:buNone/>
            </a:pPr>
            <a:r>
              <a:rPr lang="en-GB" dirty="0" smtClean="0"/>
              <a:t>Cons</a:t>
            </a:r>
          </a:p>
          <a:p>
            <a:r>
              <a:rPr lang="en-GB" dirty="0" smtClean="0"/>
              <a:t>Requires an instance</a:t>
            </a:r>
          </a:p>
          <a:p>
            <a:r>
              <a:rPr lang="en-GB" dirty="0" smtClean="0"/>
              <a:t>SPOF</a:t>
            </a:r>
          </a:p>
          <a:p>
            <a:r>
              <a:rPr lang="en-GB" dirty="0" smtClean="0"/>
              <a:t>DIY </a:t>
            </a:r>
            <a:r>
              <a:rPr lang="en-GB" dirty="0" smtClean="0"/>
              <a:t>administration</a:t>
            </a:r>
            <a:endParaRPr lang="en-US" dirty="0"/>
          </a:p>
        </p:txBody>
      </p:sp>
      <p:sp>
        <p:nvSpPr>
          <p:cNvPr id="9" name="Right Arrow 8"/>
          <p:cNvSpPr/>
          <p:nvPr/>
        </p:nvSpPr>
        <p:spPr>
          <a:xfrm>
            <a:off x="4032738" y="3212123"/>
            <a:ext cx="656492" cy="656492"/>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044450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Screen Shot 2013-01-24 at 8.47.2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1176"/>
          </a:xfrm>
          <a:prstGeom prst="rect">
            <a:avLst/>
          </a:prstGeom>
        </p:spPr>
      </p:pic>
    </p:spTree>
    <p:extLst>
      <p:ext uri="{BB962C8B-B14F-4D97-AF65-F5344CB8AC3E}">
        <p14:creationId xmlns:p14="http://schemas.microsoft.com/office/powerpoint/2010/main" val="25929528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Screen Shot 2013-01-24 at 8.47.4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32979"/>
          </a:xfrm>
          <a:prstGeom prst="rect">
            <a:avLst/>
          </a:prstGeom>
        </p:spPr>
      </p:pic>
    </p:spTree>
    <p:extLst>
      <p:ext uri="{BB962C8B-B14F-4D97-AF65-F5344CB8AC3E}">
        <p14:creationId xmlns:p14="http://schemas.microsoft.com/office/powerpoint/2010/main" val="200521661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descr="Screen Shot 2013-01-24 at 8.46.4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813"/>
            <a:ext cx="9144000" cy="6826187"/>
          </a:xfrm>
          <a:prstGeom prst="rect">
            <a:avLst/>
          </a:prstGeom>
        </p:spPr>
      </p:pic>
    </p:spTree>
    <p:extLst>
      <p:ext uri="{BB962C8B-B14F-4D97-AF65-F5344CB8AC3E}">
        <p14:creationId xmlns:p14="http://schemas.microsoft.com/office/powerpoint/2010/main" val="201035539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4.bp.blogspot.com/-g-LEolZm_8s/Th-kOgqXjUI/AAAAAAAAAqs/vjXNXxxIGO4/s1600/squirrel_with_big_cheek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5419298"/>
            <a:ext cx="7564582" cy="1079884"/>
          </a:xfrm>
          <a:solidFill>
            <a:srgbClr val="F6A400"/>
          </a:solidFill>
        </p:spPr>
        <p:txBody>
          <a:bodyPr vert="horz" wrap="square" lIns="180000" tIns="108000" rIns="180000" bIns="108000" rtlCol="0" anchor="ctr">
            <a:spAutoFit/>
          </a:bodyPr>
          <a:lstStyle/>
          <a:p>
            <a:pPr lvl="1" algn="r"/>
            <a:r>
              <a:rPr lang="en-US" sz="2800" b="1" dirty="0">
                <a:solidFill>
                  <a:schemeClr val="bg1"/>
                </a:solidFill>
                <a:latin typeface="Calibri" pitchFamily="34" charset="0"/>
                <a:cs typeface="Calibri" pitchFamily="34" charset="0"/>
              </a:rPr>
              <a:t>Optimize for performance and cost </a:t>
            </a:r>
            <a:r>
              <a:rPr lang="en-US" sz="2800" b="1" dirty="0" smtClean="0">
                <a:solidFill>
                  <a:schemeClr val="bg1"/>
                </a:solidFill>
                <a:latin typeface="Calibri" pitchFamily="34" charset="0"/>
                <a:cs typeface="Calibri" pitchFamily="34" charset="0"/>
              </a:rPr>
              <a:t/>
            </a:r>
            <a:br>
              <a:rPr lang="en-US" sz="2800" b="1" dirty="0" smtClean="0">
                <a:solidFill>
                  <a:schemeClr val="bg1"/>
                </a:solidFill>
                <a:latin typeface="Calibri" pitchFamily="34" charset="0"/>
                <a:cs typeface="Calibri" pitchFamily="34" charset="0"/>
              </a:rPr>
            </a:br>
            <a:r>
              <a:rPr lang="en-US" sz="2800" b="1" dirty="0" smtClean="0">
                <a:solidFill>
                  <a:schemeClr val="bg1"/>
                </a:solidFill>
                <a:latin typeface="Calibri" pitchFamily="34" charset="0"/>
                <a:cs typeface="Calibri" pitchFamily="34" charset="0"/>
              </a:rPr>
              <a:t>by </a:t>
            </a:r>
            <a:r>
              <a:rPr lang="en-US" sz="2800" b="1" dirty="0">
                <a:solidFill>
                  <a:schemeClr val="bg1"/>
                </a:solidFill>
                <a:latin typeface="Calibri" pitchFamily="34" charset="0"/>
                <a:cs typeface="Calibri" pitchFamily="34" charset="0"/>
              </a:rPr>
              <a:t>page caching and edge-caching static </a:t>
            </a:r>
            <a:r>
              <a:rPr lang="en-US" sz="2800" b="1" dirty="0" smtClean="0">
                <a:solidFill>
                  <a:schemeClr val="bg1"/>
                </a:solidFill>
                <a:latin typeface="Calibri" pitchFamily="34" charset="0"/>
                <a:cs typeface="Calibri" pitchFamily="34" charset="0"/>
              </a:rPr>
              <a:t>content</a:t>
            </a:r>
            <a:endParaRPr lang="en-US" sz="2800" b="1" dirty="0">
              <a:solidFill>
                <a:schemeClr val="bg1"/>
              </a:solidFill>
              <a:latin typeface="Calibri" pitchFamily="34" charset="0"/>
              <a:cs typeface="Calibri" pitchFamily="34" charset="0"/>
            </a:endParaRPr>
          </a:p>
        </p:txBody>
      </p:sp>
      <p:sp>
        <p:nvSpPr>
          <p:cNvPr id="18" name="Title 1"/>
          <p:cNvSpPr txBox="1">
            <a:spLocks/>
          </p:cNvSpPr>
          <p:nvPr/>
        </p:nvSpPr>
        <p:spPr>
          <a:xfrm>
            <a:off x="1812175" y="134486"/>
            <a:ext cx="2158538" cy="648997"/>
          </a:xfrm>
          <a:prstGeom prst="rect">
            <a:avLst/>
          </a:prstGeom>
          <a:noFill/>
        </p:spPr>
        <p:txBody>
          <a:bodyPr vert="horz" wrap="square" lIns="180000" tIns="108000" rIns="180000" bIns="108000" rtlCol="0" anchor="ctr">
            <a:spAutoFit/>
          </a:bodyPr>
          <a:lstStyle>
            <a:lvl1pPr algn="l" defTabSz="457200" rtl="0" eaLnBrk="1" latinLnBrk="0" hangingPunct="1">
              <a:spcBef>
                <a:spcPct val="0"/>
              </a:spcBef>
              <a:buNone/>
              <a:defRPr sz="3200" b="1" kern="1200">
                <a:solidFill>
                  <a:schemeClr val="tx1">
                    <a:lumMod val="85000"/>
                    <a:lumOff val="15000"/>
                  </a:schemeClr>
                </a:solidFill>
                <a:latin typeface="Calibri" pitchFamily="34" charset="0"/>
                <a:ea typeface="+mj-ea"/>
                <a:cs typeface="Calibri" pitchFamily="34" charset="0"/>
              </a:defRPr>
            </a:lvl1pPr>
          </a:lstStyle>
          <a:p>
            <a:pPr lvl="1"/>
            <a:r>
              <a:rPr lang="en-US" sz="2800" b="1" dirty="0" smtClean="0">
                <a:solidFill>
                  <a:schemeClr val="bg1"/>
                </a:solidFill>
                <a:latin typeface="Calibri" pitchFamily="34" charset="0"/>
                <a:cs typeface="Calibri" pitchFamily="34" charset="0"/>
              </a:rPr>
              <a:t>caching</a:t>
            </a:r>
            <a:endParaRPr lang="en-US" sz="2800" b="1" dirty="0">
              <a:solidFill>
                <a:schemeClr val="bg1"/>
              </a:solidFill>
              <a:latin typeface="Calibri" pitchFamily="34" charset="0"/>
              <a:cs typeface="Calibri" pitchFamily="34" charset="0"/>
            </a:endParaRPr>
          </a:p>
        </p:txBody>
      </p:sp>
      <p:cxnSp>
        <p:nvCxnSpPr>
          <p:cNvPr id="19" name="Straight Arrow Connector 18"/>
          <p:cNvCxnSpPr/>
          <p:nvPr/>
        </p:nvCxnSpPr>
        <p:spPr>
          <a:xfrm>
            <a:off x="3208713" y="931025"/>
            <a:ext cx="1080654" cy="1911928"/>
          </a:xfrm>
          <a:prstGeom prst="straightConnector1">
            <a:avLst/>
          </a:prstGeom>
          <a:ln w="57150">
            <a:solidFill>
              <a:schemeClr val="bg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6" name="Content Placeholder 5"/>
          <p:cNvSpPr>
            <a:spLocks noGrp="1"/>
          </p:cNvSpPr>
          <p:nvPr>
            <p:ph sz="half" idx="4294967295"/>
          </p:nvPr>
        </p:nvSpPr>
        <p:spPr>
          <a:xfrm>
            <a:off x="5103812" y="0"/>
            <a:ext cx="4040188" cy="3951288"/>
          </a:xfrm>
          <a:prstGeom prst="rect">
            <a:avLst/>
          </a:prstGeom>
        </p:spPr>
        <p:txBody>
          <a:bodyPr/>
          <a:lstStyle/>
          <a:p>
            <a:pPr marL="0" indent="0" algn="r">
              <a:buNone/>
            </a:pPr>
            <a:r>
              <a:rPr lang="en-GB" dirty="0" smtClean="0"/>
              <a:t>Examples:</a:t>
            </a:r>
            <a:endParaRPr lang="en-GB" dirty="0" smtClean="0"/>
          </a:p>
          <a:p>
            <a:pPr algn="r"/>
            <a:r>
              <a:rPr lang="en-GB" dirty="0" smtClean="0"/>
              <a:t>CloudFront</a:t>
            </a:r>
            <a:endParaRPr lang="en-GB" dirty="0" smtClean="0"/>
          </a:p>
          <a:p>
            <a:pPr algn="r"/>
            <a:r>
              <a:rPr lang="en-GB" dirty="0" smtClean="0"/>
              <a:t>S3</a:t>
            </a:r>
            <a:endParaRPr lang="en-GB" dirty="0" smtClean="0"/>
          </a:p>
          <a:p>
            <a:pPr algn="r"/>
            <a:r>
              <a:rPr lang="en-GB" dirty="0" smtClean="0"/>
              <a:t>Varnish</a:t>
            </a:r>
            <a:endParaRPr lang="en-GB" dirty="0" smtClean="0"/>
          </a:p>
          <a:p>
            <a:pPr algn="r"/>
            <a:r>
              <a:rPr lang="en-GB" dirty="0" err="1" smtClean="0"/>
              <a:t>ElastiCache</a:t>
            </a:r>
            <a:endParaRPr lang="en-GB" dirty="0" smtClean="0"/>
          </a:p>
          <a:p>
            <a:pPr algn="r"/>
            <a:r>
              <a:rPr lang="en-GB" dirty="0" smtClean="0"/>
              <a:t>Storage </a:t>
            </a:r>
          </a:p>
          <a:p>
            <a:pPr marL="0" indent="0" algn="r">
              <a:buNone/>
            </a:pPr>
            <a:r>
              <a:rPr lang="en-GB" dirty="0" smtClean="0"/>
              <a:t>Gateway</a:t>
            </a:r>
          </a:p>
          <a:p>
            <a:pPr algn="r"/>
            <a:endParaRPr lang="en-GB" dirty="0" smtClean="0"/>
          </a:p>
          <a:p>
            <a:pPr algn="r"/>
            <a:endParaRPr lang="en-GB" dirty="0" smtClean="0"/>
          </a:p>
          <a:p>
            <a:pPr algn="r"/>
            <a:endParaRPr lang="en-GB" dirty="0"/>
          </a:p>
          <a:p>
            <a:pPr algn="r"/>
            <a:endParaRPr lang="en-GB" dirty="0"/>
          </a:p>
          <a:p>
            <a:pPr algn="r"/>
            <a:r>
              <a:rPr lang="en-GB" dirty="0" smtClean="0"/>
              <a:t>Even Ephemeral Disk!</a:t>
            </a:r>
          </a:p>
          <a:p>
            <a:pPr algn="r"/>
            <a:endParaRPr lang="en-GB" dirty="0"/>
          </a:p>
          <a:p>
            <a:pPr algn="r"/>
            <a:endParaRPr lang="en-GB" dirty="0"/>
          </a:p>
        </p:txBody>
      </p:sp>
    </p:spTree>
    <p:extLst>
      <p:ext uri="{BB962C8B-B14F-4D97-AF65-F5344CB8AC3E}">
        <p14:creationId xmlns:p14="http://schemas.microsoft.com/office/powerpoint/2010/main" val="282849787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Screen Shot 2013-01-24 at 8.47.4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4892" cy="6858000"/>
          </a:xfrm>
          <a:prstGeom prst="rect">
            <a:avLst/>
          </a:prstGeom>
        </p:spPr>
      </p:pic>
    </p:spTree>
    <p:extLst>
      <p:ext uri="{BB962C8B-B14F-4D97-AF65-F5344CB8AC3E}">
        <p14:creationId xmlns:p14="http://schemas.microsoft.com/office/powerpoint/2010/main" val="1992725732"/>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60087"/>
            <a:ext cx="6654800" cy="772107"/>
          </a:xfrm>
          <a:solidFill>
            <a:srgbClr val="F6A400"/>
          </a:solidFill>
        </p:spPr>
        <p:txBody>
          <a:bodyPr vert="horz" wrap="square" lIns="180000" tIns="108000" rIns="180000" bIns="108000" rtlCol="0" anchor="ctr">
            <a:spAutoFit/>
          </a:bodyPr>
          <a:lstStyle/>
          <a:p>
            <a:pPr lvl="1" algn="r"/>
            <a:r>
              <a:rPr lang="en-US" sz="3600" dirty="0" smtClean="0">
                <a:solidFill>
                  <a:schemeClr val="bg1"/>
                </a:solidFill>
                <a:latin typeface="Calibri" pitchFamily="34" charset="0"/>
                <a:cs typeface="Calibri" pitchFamily="34" charset="0"/>
              </a:rPr>
              <a:t>Storage Options</a:t>
            </a:r>
            <a:endParaRPr lang="en-US" sz="3600" dirty="0">
              <a:solidFill>
                <a:schemeClr val="bg1"/>
              </a:solidFill>
              <a:latin typeface="Calibri" pitchFamily="34" charset="0"/>
              <a:cs typeface="Calibri" pitchFamily="34" charset="0"/>
            </a:endParaRPr>
          </a:p>
        </p:txBody>
      </p:sp>
      <p:sp>
        <p:nvSpPr>
          <p:cNvPr id="5" name="Text Placeholder 4"/>
          <p:cNvSpPr>
            <a:spLocks noGrp="1"/>
          </p:cNvSpPr>
          <p:nvPr>
            <p:ph type="body" idx="1"/>
          </p:nvPr>
        </p:nvSpPr>
        <p:spPr>
          <a:xfrm>
            <a:off x="6296491" y="1535113"/>
            <a:ext cx="4040188" cy="639762"/>
          </a:xfrm>
        </p:spPr>
        <p:txBody>
          <a:bodyPr/>
          <a:lstStyle/>
          <a:p>
            <a:r>
              <a:rPr lang="en-US" dirty="0" smtClean="0"/>
              <a:t>Ephemeral</a:t>
            </a:r>
            <a:endParaRPr lang="en-US" dirty="0"/>
          </a:p>
        </p:txBody>
      </p:sp>
      <p:sp>
        <p:nvSpPr>
          <p:cNvPr id="6" name="Content Placeholder 5"/>
          <p:cNvSpPr>
            <a:spLocks noGrp="1"/>
          </p:cNvSpPr>
          <p:nvPr>
            <p:ph sz="half" idx="2"/>
          </p:nvPr>
        </p:nvSpPr>
        <p:spPr>
          <a:xfrm>
            <a:off x="6296491" y="2174875"/>
            <a:ext cx="4040188" cy="3951288"/>
          </a:xfrm>
        </p:spPr>
        <p:txBody>
          <a:bodyPr/>
          <a:lstStyle/>
          <a:p>
            <a:pPr marL="0" indent="0">
              <a:buNone/>
            </a:pPr>
            <a:r>
              <a:rPr lang="en-GB" dirty="0" smtClean="0"/>
              <a:t>Pros</a:t>
            </a:r>
          </a:p>
          <a:p>
            <a:r>
              <a:rPr lang="en-GB" dirty="0" smtClean="0"/>
              <a:t>No Network Needs</a:t>
            </a:r>
            <a:endParaRPr lang="en-GB" dirty="0" smtClean="0"/>
          </a:p>
          <a:p>
            <a:r>
              <a:rPr lang="en-GB" dirty="0" smtClean="0"/>
              <a:t>Price Included</a:t>
            </a:r>
            <a:endParaRPr lang="en-GB" dirty="0" smtClean="0"/>
          </a:p>
          <a:p>
            <a:r>
              <a:rPr lang="en-GB" dirty="0" smtClean="0"/>
              <a:t>High performance</a:t>
            </a:r>
          </a:p>
          <a:p>
            <a:pPr marL="0" indent="0">
              <a:buNone/>
            </a:pPr>
            <a:endParaRPr lang="en-US" dirty="0"/>
          </a:p>
        </p:txBody>
      </p:sp>
      <p:sp>
        <p:nvSpPr>
          <p:cNvPr id="7" name="Text Placeholder 6"/>
          <p:cNvSpPr>
            <a:spLocks noGrp="1"/>
          </p:cNvSpPr>
          <p:nvPr>
            <p:ph type="body" sz="quarter" idx="3"/>
          </p:nvPr>
        </p:nvSpPr>
        <p:spPr>
          <a:xfrm>
            <a:off x="334198" y="1535113"/>
            <a:ext cx="4041775" cy="639762"/>
          </a:xfrm>
        </p:spPr>
        <p:txBody>
          <a:bodyPr/>
          <a:lstStyle/>
          <a:p>
            <a:r>
              <a:rPr lang="en-US" dirty="0" smtClean="0"/>
              <a:t>EBS</a:t>
            </a:r>
            <a:endParaRPr lang="en-US" dirty="0"/>
          </a:p>
        </p:txBody>
      </p:sp>
      <p:sp>
        <p:nvSpPr>
          <p:cNvPr id="8" name="Content Placeholder 7"/>
          <p:cNvSpPr>
            <a:spLocks noGrp="1"/>
          </p:cNvSpPr>
          <p:nvPr>
            <p:ph sz="quarter" idx="4"/>
          </p:nvPr>
        </p:nvSpPr>
        <p:spPr>
          <a:xfrm>
            <a:off x="334198" y="2174875"/>
            <a:ext cx="4041775" cy="3951288"/>
          </a:xfrm>
        </p:spPr>
        <p:txBody>
          <a:bodyPr>
            <a:normAutofit/>
          </a:bodyPr>
          <a:lstStyle/>
          <a:p>
            <a:pPr marL="0" indent="0">
              <a:buNone/>
            </a:pPr>
            <a:r>
              <a:rPr lang="en-GB" dirty="0" smtClean="0"/>
              <a:t>Pros</a:t>
            </a:r>
          </a:p>
          <a:p>
            <a:r>
              <a:rPr lang="en-GB" dirty="0" smtClean="0"/>
              <a:t>Custom Capacity</a:t>
            </a:r>
          </a:p>
          <a:p>
            <a:r>
              <a:rPr lang="en-GB" dirty="0" smtClean="0"/>
              <a:t>Block Storage</a:t>
            </a:r>
          </a:p>
          <a:p>
            <a:r>
              <a:rPr lang="en-GB" dirty="0" smtClean="0"/>
              <a:t>Provisioned </a:t>
            </a:r>
            <a:r>
              <a:rPr lang="en-GB" dirty="0" err="1" smtClean="0"/>
              <a:t>Perf</a:t>
            </a:r>
            <a:endParaRPr lang="en-GB" dirty="0" smtClean="0"/>
          </a:p>
          <a:p>
            <a:r>
              <a:rPr lang="en-GB" dirty="0" smtClean="0"/>
              <a:t>Survives Instances</a:t>
            </a:r>
            <a:endParaRPr lang="en-GB" dirty="0" smtClean="0"/>
          </a:p>
          <a:p>
            <a:endParaRPr lang="en-GB" dirty="0" smtClean="0"/>
          </a:p>
          <a:p>
            <a:pPr marL="0" indent="0">
              <a:buNone/>
            </a:pPr>
            <a:endParaRPr lang="en-GB" dirty="0" smtClean="0"/>
          </a:p>
        </p:txBody>
      </p:sp>
      <p:sp>
        <p:nvSpPr>
          <p:cNvPr id="10" name="Text Placeholder 4"/>
          <p:cNvSpPr txBox="1">
            <a:spLocks/>
          </p:cNvSpPr>
          <p:nvPr/>
        </p:nvSpPr>
        <p:spPr>
          <a:xfrm>
            <a:off x="3333960" y="1535113"/>
            <a:ext cx="4040188" cy="639762"/>
          </a:xfrm>
          <a:prstGeom prst="rect">
            <a:avLst/>
          </a:prstGeom>
        </p:spPr>
        <p:txBody>
          <a:bodyPr vert="horz" lIns="91440" tIns="45720" rIns="91440" bIns="45720" rtlCol="0" anchor="b">
            <a:normAutofit/>
          </a:bodyPr>
          <a:lstStyle>
            <a:lvl1pPr marL="0" indent="0" algn="l" defTabSz="457200" rtl="0" eaLnBrk="1" latinLnBrk="0" hangingPunct="1">
              <a:spcBef>
                <a:spcPct val="20000"/>
              </a:spcBef>
              <a:buSzPct val="100000"/>
              <a:buFontTx/>
              <a:buNone/>
              <a:defRPr sz="2400" b="1" kern="1200">
                <a:solidFill>
                  <a:schemeClr val="bg1"/>
                </a:solidFill>
                <a:latin typeface="Calibri" pitchFamily="34" charset="0"/>
                <a:ea typeface="+mn-ea"/>
                <a:cs typeface="Calibri" pitchFamily="34" charset="0"/>
              </a:defRPr>
            </a:lvl1pPr>
            <a:lvl2pPr marL="457200" indent="0" algn="l" defTabSz="457200" rtl="0" eaLnBrk="1" latinLnBrk="0" hangingPunct="1">
              <a:spcBef>
                <a:spcPct val="20000"/>
              </a:spcBef>
              <a:buFont typeface="Arial"/>
              <a:buNone/>
              <a:defRPr sz="2000" b="1" kern="1200">
                <a:solidFill>
                  <a:schemeClr val="bg1"/>
                </a:solidFill>
                <a:latin typeface="Calibri" pitchFamily="34" charset="0"/>
                <a:ea typeface="+mn-ea"/>
                <a:cs typeface="Calibri" pitchFamily="34" charset="0"/>
              </a:defRPr>
            </a:lvl2pPr>
            <a:lvl3pPr marL="914400" indent="0" algn="l" defTabSz="457200" rtl="0" eaLnBrk="1" latinLnBrk="0" hangingPunct="1">
              <a:spcBef>
                <a:spcPct val="20000"/>
              </a:spcBef>
              <a:buFont typeface="Arial"/>
              <a:buNone/>
              <a:defRPr sz="1800" b="1" kern="1200">
                <a:solidFill>
                  <a:schemeClr val="bg1"/>
                </a:solidFill>
                <a:latin typeface="Calibri" pitchFamily="34" charset="0"/>
                <a:ea typeface="+mn-ea"/>
                <a:cs typeface="Calibri" pitchFamily="34" charset="0"/>
              </a:defRPr>
            </a:lvl3pPr>
            <a:lvl4pPr marL="1371600" indent="0" algn="l" defTabSz="457200" rtl="0" eaLnBrk="1" latinLnBrk="0" hangingPunct="1">
              <a:spcBef>
                <a:spcPct val="20000"/>
              </a:spcBef>
              <a:buFont typeface="Arial"/>
              <a:buNone/>
              <a:defRPr sz="1600" b="1" kern="1200">
                <a:solidFill>
                  <a:schemeClr val="bg1"/>
                </a:solidFill>
                <a:latin typeface="Calibri" pitchFamily="34" charset="0"/>
                <a:ea typeface="+mn-ea"/>
                <a:cs typeface="Calibri" pitchFamily="34" charset="0"/>
              </a:defRPr>
            </a:lvl4pPr>
            <a:lvl5pPr marL="1828800" indent="0" algn="l" defTabSz="457200" rtl="0" eaLnBrk="1" latinLnBrk="0" hangingPunct="1">
              <a:spcBef>
                <a:spcPct val="20000"/>
              </a:spcBef>
              <a:buFont typeface="Arial"/>
              <a:buNone/>
              <a:defRPr sz="1600" b="1" kern="1200">
                <a:solidFill>
                  <a:schemeClr val="bg1"/>
                </a:solidFill>
                <a:latin typeface="Calibri" pitchFamily="34" charset="0"/>
                <a:ea typeface="+mn-ea"/>
                <a:cs typeface="Calibri" pitchFamily="34" charset="0"/>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r>
              <a:rPr lang="en-US" dirty="0" smtClean="0"/>
              <a:t>S3</a:t>
            </a:r>
            <a:endParaRPr lang="en-US" dirty="0"/>
          </a:p>
        </p:txBody>
      </p:sp>
      <p:sp>
        <p:nvSpPr>
          <p:cNvPr id="12" name="Content Placeholder 7"/>
          <p:cNvSpPr txBox="1">
            <a:spLocks/>
          </p:cNvSpPr>
          <p:nvPr/>
        </p:nvSpPr>
        <p:spPr>
          <a:xfrm>
            <a:off x="3335810" y="2194063"/>
            <a:ext cx="4041775" cy="395128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SzPct val="100000"/>
              <a:buFontTx/>
              <a:buBlip>
                <a:blip r:embed="rId2"/>
              </a:buBlip>
              <a:defRPr sz="2400" kern="1200">
                <a:solidFill>
                  <a:schemeClr val="bg1"/>
                </a:solidFill>
                <a:latin typeface="Calibri" pitchFamily="34" charset="0"/>
                <a:ea typeface="+mn-ea"/>
                <a:cs typeface="Calibri" pitchFamily="34" charset="0"/>
              </a:defRPr>
            </a:lvl1pPr>
            <a:lvl2pPr marL="742950" indent="-285750" algn="l" defTabSz="457200" rtl="0" eaLnBrk="1" latinLnBrk="0" hangingPunct="1">
              <a:spcBef>
                <a:spcPct val="20000"/>
              </a:spcBef>
              <a:buFont typeface="Arial"/>
              <a:buChar char="•"/>
              <a:defRPr sz="2000" kern="1200">
                <a:solidFill>
                  <a:schemeClr val="bg1"/>
                </a:solidFill>
                <a:latin typeface="Calibri" pitchFamily="34" charset="0"/>
                <a:ea typeface="+mn-ea"/>
                <a:cs typeface="Calibri" pitchFamily="34" charset="0"/>
              </a:defRPr>
            </a:lvl2pPr>
            <a:lvl3pPr marL="1143000" indent="-228600" algn="l" defTabSz="457200" rtl="0" eaLnBrk="1" latinLnBrk="0" hangingPunct="1">
              <a:spcBef>
                <a:spcPct val="20000"/>
              </a:spcBef>
              <a:buFont typeface="Arial"/>
              <a:buChar char="•"/>
              <a:defRPr sz="1800" kern="1200">
                <a:solidFill>
                  <a:schemeClr val="bg1"/>
                </a:solidFill>
                <a:latin typeface="Calibri" pitchFamily="34" charset="0"/>
                <a:ea typeface="+mn-ea"/>
                <a:cs typeface="Calibri" pitchFamily="34" charset="0"/>
              </a:defRPr>
            </a:lvl3pPr>
            <a:lvl4pPr marL="1600200" indent="-228600" algn="l" defTabSz="457200" rtl="0" eaLnBrk="1" latinLnBrk="0" hangingPunct="1">
              <a:spcBef>
                <a:spcPct val="20000"/>
              </a:spcBef>
              <a:buFont typeface="Arial"/>
              <a:buChar char="–"/>
              <a:defRPr sz="1600" kern="1200">
                <a:solidFill>
                  <a:schemeClr val="bg1"/>
                </a:solidFill>
                <a:latin typeface="Calibri" pitchFamily="34" charset="0"/>
                <a:ea typeface="+mn-ea"/>
                <a:cs typeface="Calibri" pitchFamily="34" charset="0"/>
              </a:defRPr>
            </a:lvl4pPr>
            <a:lvl5pPr marL="2057400" indent="-228600" algn="l" defTabSz="457200" rtl="0" eaLnBrk="1" latinLnBrk="0" hangingPunct="1">
              <a:spcBef>
                <a:spcPct val="20000"/>
              </a:spcBef>
              <a:buFont typeface="Arial"/>
              <a:buChar char="»"/>
              <a:defRPr sz="1600" kern="1200">
                <a:solidFill>
                  <a:schemeClr val="bg1"/>
                </a:solidFill>
                <a:latin typeface="Calibri" pitchFamily="34" charset="0"/>
                <a:ea typeface="+mn-ea"/>
                <a:cs typeface="Calibri" pitchFamily="34" charset="0"/>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marL="0" indent="0">
              <a:buFontTx/>
              <a:buNone/>
            </a:pPr>
            <a:r>
              <a:rPr lang="en-GB" dirty="0" smtClean="0"/>
              <a:t>Pros</a:t>
            </a:r>
          </a:p>
          <a:p>
            <a:r>
              <a:rPr lang="en-GB" dirty="0" smtClean="0"/>
              <a:t>Granular Cost</a:t>
            </a:r>
          </a:p>
          <a:p>
            <a:r>
              <a:rPr lang="en-GB" dirty="0" smtClean="0"/>
              <a:t>Extreme Durability</a:t>
            </a:r>
          </a:p>
          <a:p>
            <a:r>
              <a:rPr lang="en-GB" dirty="0" smtClean="0"/>
              <a:t>Offloads Servers</a:t>
            </a:r>
          </a:p>
          <a:p>
            <a:endParaRPr lang="en-GB" dirty="0" smtClean="0"/>
          </a:p>
          <a:p>
            <a:endParaRPr lang="en-GB" dirty="0" smtClean="0"/>
          </a:p>
          <a:p>
            <a:endParaRPr lang="en-GB" dirty="0" smtClean="0"/>
          </a:p>
          <a:p>
            <a:pPr marL="0" indent="0">
              <a:buFontTx/>
              <a:buNone/>
            </a:pPr>
            <a:endParaRPr lang="en-GB" dirty="0" smtClean="0"/>
          </a:p>
        </p:txBody>
      </p:sp>
      <p:sp>
        <p:nvSpPr>
          <p:cNvPr id="16" name="TextBox 15"/>
          <p:cNvSpPr txBox="1">
            <a:spLocks noChangeArrowheads="1"/>
          </p:cNvSpPr>
          <p:nvPr/>
        </p:nvSpPr>
        <p:spPr bwMode="auto">
          <a:xfrm>
            <a:off x="2265733" y="4805989"/>
            <a:ext cx="394241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3200" b="1" dirty="0" smtClean="0">
                <a:solidFill>
                  <a:schemeClr val="bg1"/>
                </a:solidFill>
              </a:rPr>
              <a:t>Costs scale </a:t>
            </a:r>
            <a:r>
              <a:rPr lang="en-US" sz="3200" b="1" i="1" dirty="0" smtClean="0">
                <a:solidFill>
                  <a:schemeClr val="bg1"/>
                </a:solidFill>
              </a:rPr>
              <a:t>down</a:t>
            </a:r>
            <a:r>
              <a:rPr lang="en-US" sz="3200" b="1" dirty="0" smtClean="0">
                <a:solidFill>
                  <a:schemeClr val="bg1"/>
                </a:solidFill>
              </a:rPr>
              <a:t> as you grow</a:t>
            </a:r>
            <a:endParaRPr lang="en-US" sz="1200" b="1" dirty="0">
              <a:solidFill>
                <a:schemeClr val="bg1"/>
              </a:solidFill>
            </a:endParaRPr>
          </a:p>
        </p:txBody>
      </p:sp>
      <p:cxnSp>
        <p:nvCxnSpPr>
          <p:cNvPr id="17" name="Straight Arrow Connector 16"/>
          <p:cNvCxnSpPr/>
          <p:nvPr/>
        </p:nvCxnSpPr>
        <p:spPr>
          <a:xfrm flipV="1">
            <a:off x="3964609" y="4108174"/>
            <a:ext cx="411364" cy="817217"/>
          </a:xfrm>
          <a:prstGeom prst="straightConnector1">
            <a:avLst/>
          </a:prstGeom>
          <a:ln w="57150">
            <a:solidFill>
              <a:schemeClr val="bg1"/>
            </a:solidFill>
            <a:headEnd type="none" w="med" len="med"/>
            <a:tailEnd type="triangle" w="med" len="med"/>
          </a:ln>
          <a:effectLst>
            <a:outerShdw blurRad="50800" dist="38100" dir="8100000" algn="tr" rotWithShape="0">
              <a:prstClr val="black">
                <a:alpha val="40000"/>
              </a:prstClr>
            </a:outerShdw>
          </a:effectLst>
        </p:spPr>
        <p:style>
          <a:lnRef idx="1">
            <a:schemeClr val="accent6"/>
          </a:lnRef>
          <a:fillRef idx="0">
            <a:schemeClr val="accent6"/>
          </a:fillRef>
          <a:effectRef idx="0">
            <a:schemeClr val="accent6"/>
          </a:effectRef>
          <a:fontRef idx="minor">
            <a:schemeClr val="tx1"/>
          </a:fontRef>
        </p:style>
      </p:cxnSp>
      <p:sp>
        <p:nvSpPr>
          <p:cNvPr id="19" name="TextBox 18"/>
          <p:cNvSpPr txBox="1">
            <a:spLocks noChangeArrowheads="1"/>
          </p:cNvSpPr>
          <p:nvPr/>
        </p:nvSpPr>
        <p:spPr bwMode="auto">
          <a:xfrm>
            <a:off x="4749574" y="5433665"/>
            <a:ext cx="438338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US" sz="2800" b="1" dirty="0" smtClean="0">
                <a:solidFill>
                  <a:schemeClr val="bg1"/>
                </a:solidFill>
              </a:rPr>
              <a:t>Reserved Instances save you $ on Ephemeral storage!</a:t>
            </a:r>
            <a:endParaRPr lang="en-US" sz="1100" b="1" dirty="0">
              <a:solidFill>
                <a:schemeClr val="bg1"/>
              </a:solidFill>
            </a:endParaRPr>
          </a:p>
        </p:txBody>
      </p:sp>
      <p:cxnSp>
        <p:nvCxnSpPr>
          <p:cNvPr id="20" name="Straight Arrow Connector 19"/>
          <p:cNvCxnSpPr/>
          <p:nvPr/>
        </p:nvCxnSpPr>
        <p:spPr>
          <a:xfrm flipV="1">
            <a:off x="7377585" y="4218609"/>
            <a:ext cx="231372" cy="1215056"/>
          </a:xfrm>
          <a:prstGeom prst="straightConnector1">
            <a:avLst/>
          </a:prstGeom>
          <a:ln w="57150">
            <a:solidFill>
              <a:schemeClr val="bg1"/>
            </a:solidFill>
            <a:headEnd type="none" w="med" len="med"/>
            <a:tailEnd type="triangle" w="med" len="med"/>
          </a:ln>
          <a:effectLst>
            <a:outerShdw blurRad="50800" dist="38100" dir="8100000" algn="tr" rotWithShape="0">
              <a:prstClr val="black">
                <a:alpha val="40000"/>
              </a:prstClr>
            </a:outerShdw>
          </a:effectLst>
        </p:spPr>
        <p:style>
          <a:lnRef idx="1">
            <a:schemeClr val="accent6"/>
          </a:lnRef>
          <a:fillRef idx="0">
            <a:schemeClr val="accent6"/>
          </a:fillRef>
          <a:effectRef idx="0">
            <a:schemeClr val="accent6"/>
          </a:effectRef>
          <a:fontRef idx="minor">
            <a:schemeClr val="tx1"/>
          </a:fontRef>
        </p:style>
      </p:cxnSp>
      <p:sp>
        <p:nvSpPr>
          <p:cNvPr id="24" name="TextBox 23"/>
          <p:cNvSpPr txBox="1">
            <a:spLocks noChangeArrowheads="1"/>
          </p:cNvSpPr>
          <p:nvPr/>
        </p:nvSpPr>
        <p:spPr bwMode="auto">
          <a:xfrm>
            <a:off x="22198" y="6017529"/>
            <a:ext cx="394241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000" b="1" dirty="0" smtClean="0">
                <a:solidFill>
                  <a:schemeClr val="bg1"/>
                </a:solidFill>
              </a:rPr>
              <a:t>Custom provisioning lets you pay for exactly what you use</a:t>
            </a:r>
            <a:endParaRPr lang="en-US" sz="1000" b="1" dirty="0">
              <a:solidFill>
                <a:schemeClr val="bg1"/>
              </a:solidFill>
            </a:endParaRPr>
          </a:p>
        </p:txBody>
      </p:sp>
      <p:cxnSp>
        <p:nvCxnSpPr>
          <p:cNvPr id="25" name="Straight Arrow Connector 24"/>
          <p:cNvCxnSpPr/>
          <p:nvPr/>
        </p:nvCxnSpPr>
        <p:spPr>
          <a:xfrm flipH="1" flipV="1">
            <a:off x="1314174" y="4483653"/>
            <a:ext cx="176696" cy="1533876"/>
          </a:xfrm>
          <a:prstGeom prst="straightConnector1">
            <a:avLst/>
          </a:prstGeom>
          <a:ln w="57150">
            <a:solidFill>
              <a:schemeClr val="bg1"/>
            </a:solidFill>
            <a:headEnd type="none" w="med" len="med"/>
            <a:tailEnd type="triangle" w="med" len="med"/>
          </a:ln>
          <a:effectLst>
            <a:outerShdw blurRad="50800" dist="38100" dir="8100000" algn="tr" rotWithShape="0">
              <a:prstClr val="black">
                <a:alpha val="40000"/>
              </a:prstClr>
            </a:outerShdw>
          </a:effectLst>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2959648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5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5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5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150"/>
                                        <p:tgtEl>
                                          <p:spTgt spid="2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1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P spid="2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60087"/>
            <a:ext cx="6654800" cy="772107"/>
          </a:xfrm>
          <a:solidFill>
            <a:srgbClr val="F6A400"/>
          </a:solidFill>
        </p:spPr>
        <p:txBody>
          <a:bodyPr vert="horz" wrap="square" lIns="180000" tIns="108000" rIns="180000" bIns="108000" rtlCol="0" anchor="ctr">
            <a:spAutoFit/>
          </a:bodyPr>
          <a:lstStyle/>
          <a:p>
            <a:pPr lvl="1" algn="r"/>
            <a:r>
              <a:rPr lang="en-US" sz="3600" dirty="0" smtClean="0">
                <a:solidFill>
                  <a:schemeClr val="bg1"/>
                </a:solidFill>
                <a:latin typeface="Calibri" pitchFamily="34" charset="0"/>
                <a:cs typeface="Calibri" pitchFamily="34" charset="0"/>
              </a:rPr>
              <a:t>(Structured) Storage Options</a:t>
            </a:r>
            <a:endParaRPr lang="en-US" sz="3600" dirty="0">
              <a:solidFill>
                <a:schemeClr val="bg1"/>
              </a:solidFill>
              <a:latin typeface="Calibri" pitchFamily="34" charset="0"/>
              <a:cs typeface="Calibri" pitchFamily="34" charset="0"/>
            </a:endParaRPr>
          </a:p>
        </p:txBody>
      </p:sp>
      <p:sp>
        <p:nvSpPr>
          <p:cNvPr id="5" name="Text Placeholder 4"/>
          <p:cNvSpPr>
            <a:spLocks noGrp="1"/>
          </p:cNvSpPr>
          <p:nvPr>
            <p:ph type="body" idx="1"/>
          </p:nvPr>
        </p:nvSpPr>
        <p:spPr>
          <a:xfrm>
            <a:off x="4728317" y="1535113"/>
            <a:ext cx="4040188" cy="639762"/>
          </a:xfrm>
        </p:spPr>
        <p:txBody>
          <a:bodyPr/>
          <a:lstStyle/>
          <a:p>
            <a:r>
              <a:rPr lang="en-US" dirty="0" err="1" smtClean="0"/>
              <a:t>RedShift</a:t>
            </a:r>
            <a:endParaRPr lang="en-US" dirty="0"/>
          </a:p>
        </p:txBody>
      </p:sp>
      <p:sp>
        <p:nvSpPr>
          <p:cNvPr id="6" name="Content Placeholder 5"/>
          <p:cNvSpPr>
            <a:spLocks noGrp="1"/>
          </p:cNvSpPr>
          <p:nvPr>
            <p:ph sz="half" idx="2"/>
          </p:nvPr>
        </p:nvSpPr>
        <p:spPr>
          <a:xfrm>
            <a:off x="4728317" y="2174875"/>
            <a:ext cx="4040188" cy="3951288"/>
          </a:xfrm>
        </p:spPr>
        <p:txBody>
          <a:bodyPr/>
          <a:lstStyle/>
          <a:p>
            <a:pPr marL="0" indent="0">
              <a:buNone/>
            </a:pPr>
            <a:r>
              <a:rPr lang="en-GB" dirty="0" smtClean="0"/>
              <a:t>Pros</a:t>
            </a:r>
          </a:p>
          <a:p>
            <a:r>
              <a:rPr lang="en-GB" dirty="0" smtClean="0"/>
              <a:t>No Software Cost!</a:t>
            </a:r>
            <a:endParaRPr lang="en-GB" dirty="0" smtClean="0"/>
          </a:p>
          <a:p>
            <a:r>
              <a:rPr lang="en-GB" dirty="0" smtClean="0"/>
              <a:t>Disruptive $/TB</a:t>
            </a:r>
            <a:endParaRPr lang="en-GB" dirty="0" smtClean="0"/>
          </a:p>
          <a:p>
            <a:r>
              <a:rPr lang="en-GB" dirty="0" smtClean="0"/>
              <a:t>High performance at High scale</a:t>
            </a:r>
          </a:p>
          <a:p>
            <a:r>
              <a:rPr lang="en-GB" dirty="0" smtClean="0"/>
              <a:t>Reuse your SQL Code/Skills/Ecosystem of 3</a:t>
            </a:r>
            <a:r>
              <a:rPr lang="en-GB" baseline="30000" dirty="0" smtClean="0"/>
              <a:t>rd</a:t>
            </a:r>
            <a:r>
              <a:rPr lang="en-GB" dirty="0" smtClean="0"/>
              <a:t> Party Tools</a:t>
            </a:r>
            <a:endParaRPr lang="en-GB" dirty="0" smtClean="0"/>
          </a:p>
          <a:p>
            <a:pPr marL="0" indent="0">
              <a:buNone/>
            </a:pPr>
            <a:endParaRPr lang="en-US" dirty="0"/>
          </a:p>
        </p:txBody>
      </p:sp>
      <p:sp>
        <p:nvSpPr>
          <p:cNvPr id="7" name="Text Placeholder 6"/>
          <p:cNvSpPr>
            <a:spLocks noGrp="1"/>
          </p:cNvSpPr>
          <p:nvPr>
            <p:ph type="body" sz="quarter" idx="3"/>
          </p:nvPr>
        </p:nvSpPr>
        <p:spPr>
          <a:xfrm>
            <a:off x="908459" y="1512336"/>
            <a:ext cx="4041775" cy="639762"/>
          </a:xfrm>
        </p:spPr>
        <p:txBody>
          <a:bodyPr/>
          <a:lstStyle/>
          <a:p>
            <a:r>
              <a:rPr lang="en-US" dirty="0" err="1" smtClean="0"/>
              <a:t>DynamoDB</a:t>
            </a:r>
            <a:endParaRPr lang="en-US" dirty="0"/>
          </a:p>
        </p:txBody>
      </p:sp>
      <p:sp>
        <p:nvSpPr>
          <p:cNvPr id="8" name="Content Placeholder 7"/>
          <p:cNvSpPr>
            <a:spLocks noGrp="1"/>
          </p:cNvSpPr>
          <p:nvPr>
            <p:ph sz="quarter" idx="4"/>
          </p:nvPr>
        </p:nvSpPr>
        <p:spPr>
          <a:xfrm>
            <a:off x="908459" y="2174875"/>
            <a:ext cx="3387454" cy="3951288"/>
          </a:xfrm>
        </p:spPr>
        <p:txBody>
          <a:bodyPr>
            <a:normAutofit/>
          </a:bodyPr>
          <a:lstStyle/>
          <a:p>
            <a:pPr marL="0" indent="0">
              <a:buNone/>
            </a:pPr>
            <a:r>
              <a:rPr lang="en-GB" dirty="0" smtClean="0"/>
              <a:t>Pros</a:t>
            </a:r>
          </a:p>
          <a:p>
            <a:r>
              <a:rPr lang="en-GB" dirty="0"/>
              <a:t>No Software Cost</a:t>
            </a:r>
            <a:r>
              <a:rPr lang="en-GB" dirty="0" smtClean="0"/>
              <a:t>!</a:t>
            </a:r>
            <a:endParaRPr lang="en-GB" dirty="0" smtClean="0"/>
          </a:p>
          <a:p>
            <a:r>
              <a:rPr lang="en-GB" dirty="0" smtClean="0"/>
              <a:t>100k IOPS is as easy to deploy as 10 IOPS</a:t>
            </a:r>
          </a:p>
          <a:p>
            <a:r>
              <a:rPr lang="en-GB" dirty="0" smtClean="0"/>
              <a:t>Right-sized Storage</a:t>
            </a:r>
          </a:p>
          <a:p>
            <a:r>
              <a:rPr lang="en-GB" dirty="0" smtClean="0"/>
              <a:t>Provisioned </a:t>
            </a:r>
            <a:r>
              <a:rPr lang="en-GB" dirty="0" smtClean="0"/>
              <a:t>Performance = Scalable cost</a:t>
            </a:r>
            <a:endParaRPr lang="en-GB" dirty="0" smtClean="0"/>
          </a:p>
          <a:p>
            <a:pPr marL="0" indent="0">
              <a:buNone/>
            </a:pPr>
            <a:endParaRPr lang="en-GB" dirty="0" smtClean="0"/>
          </a:p>
        </p:txBody>
      </p:sp>
    </p:spTree>
    <p:extLst>
      <p:ext uri="{BB962C8B-B14F-4D97-AF65-F5344CB8AC3E}">
        <p14:creationId xmlns:p14="http://schemas.microsoft.com/office/powerpoint/2010/main" val="1803676545"/>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99833"/>
            <a:ext cx="9249465" cy="7399572"/>
          </a:xfrm>
          <a:prstGeom prst="rect">
            <a:avLst/>
          </a:prstGeom>
        </p:spPr>
      </p:pic>
      <p:sp>
        <p:nvSpPr>
          <p:cNvPr id="6" name="SubTitle"/>
          <p:cNvSpPr/>
          <p:nvPr/>
        </p:nvSpPr>
        <p:spPr>
          <a:xfrm>
            <a:off x="0" y="5589104"/>
            <a:ext cx="8164513" cy="11604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hangingPunct="0">
              <a:spcBef>
                <a:spcPts val="0"/>
              </a:spcBef>
              <a:spcAft>
                <a:spcPts val="0"/>
              </a:spcAft>
              <a:defRPr/>
            </a:pPr>
            <a:r>
              <a:rPr lang="en-US" sz="2400" spc="130" dirty="0" smtClean="0">
                <a:solidFill>
                  <a:srgbClr val="000000"/>
                </a:solidFill>
                <a:latin typeface="Calibri"/>
                <a:cs typeface="Calibri"/>
              </a:rPr>
              <a:t>Miles Ward - AWS</a:t>
            </a:r>
            <a:endParaRPr lang="en-US" sz="2400" spc="130" dirty="0" smtClean="0">
              <a:solidFill>
                <a:srgbClr val="000000"/>
              </a:solidFill>
              <a:latin typeface="Calibri"/>
              <a:cs typeface="Calibri"/>
            </a:endParaRPr>
          </a:p>
          <a:p>
            <a:pPr fontAlgn="auto" hangingPunct="0">
              <a:spcBef>
                <a:spcPts val="0"/>
              </a:spcBef>
              <a:spcAft>
                <a:spcPts val="0"/>
              </a:spcAft>
              <a:defRPr/>
            </a:pPr>
            <a:r>
              <a:rPr lang="en-US" sz="2400" spc="130" dirty="0" smtClean="0">
                <a:solidFill>
                  <a:srgbClr val="000000"/>
                </a:solidFill>
                <a:latin typeface="Calibri"/>
                <a:cs typeface="Calibri"/>
              </a:rPr>
              <a:t>      </a:t>
            </a:r>
          </a:p>
          <a:p>
            <a:pPr fontAlgn="auto" hangingPunct="0">
              <a:spcBef>
                <a:spcPts val="0"/>
              </a:spcBef>
              <a:spcAft>
                <a:spcPts val="0"/>
              </a:spcAft>
              <a:defRPr/>
            </a:pPr>
            <a:r>
              <a:rPr lang="en-US" sz="2400" spc="130" dirty="0">
                <a:solidFill>
                  <a:srgbClr val="000000"/>
                </a:solidFill>
                <a:latin typeface="Calibri"/>
                <a:cs typeface="Calibri"/>
              </a:rPr>
              <a:t> </a:t>
            </a:r>
            <a:r>
              <a:rPr lang="en-US" sz="2400" spc="130" dirty="0" smtClean="0">
                <a:solidFill>
                  <a:srgbClr val="000000"/>
                </a:solidFill>
                <a:latin typeface="Calibri"/>
                <a:cs typeface="Calibri"/>
              </a:rPr>
              <a:t>          : </a:t>
            </a:r>
            <a:r>
              <a:rPr lang="en-US" sz="2400" spc="130" dirty="0" smtClean="0">
                <a:solidFill>
                  <a:srgbClr val="000000"/>
                </a:solidFill>
                <a:latin typeface="Calibri"/>
                <a:cs typeface="Calibri"/>
              </a:rPr>
              <a:t>@</a:t>
            </a:r>
            <a:r>
              <a:rPr lang="en-US" sz="2400" spc="130" dirty="0" smtClean="0">
                <a:solidFill>
                  <a:srgbClr val="000000"/>
                </a:solidFill>
                <a:latin typeface="Calibri"/>
                <a:cs typeface="Calibri"/>
              </a:rPr>
              <a:t>milesward</a:t>
            </a:r>
          </a:p>
        </p:txBody>
      </p:sp>
      <p:pic>
        <p:nvPicPr>
          <p:cNvPr id="12" name="Picture 11"/>
          <p:cNvPicPr>
            <a:picLocks noChangeAspect="1"/>
          </p:cNvPicPr>
          <p:nvPr/>
        </p:nvPicPr>
        <p:blipFill>
          <a:blip r:embed="rId3"/>
          <a:stretch>
            <a:fillRect/>
          </a:stretch>
        </p:blipFill>
        <p:spPr>
          <a:xfrm>
            <a:off x="7037588" y="1611311"/>
            <a:ext cx="903622" cy="374304"/>
          </a:xfrm>
          <a:prstGeom prst="rect">
            <a:avLst/>
          </a:prstGeom>
        </p:spPr>
      </p:pic>
      <p:pic>
        <p:nvPicPr>
          <p:cNvPr id="9" name="Picture 8"/>
          <p:cNvPicPr>
            <a:picLocks noChangeAspect="1"/>
          </p:cNvPicPr>
          <p:nvPr/>
        </p:nvPicPr>
        <p:blipFill>
          <a:blip r:embed="rId4">
            <a:duotone>
              <a:prstClr val="black"/>
              <a:schemeClr val="accent1">
                <a:tint val="45000"/>
                <a:satMod val="400000"/>
              </a:schemeClr>
            </a:duotone>
          </a:blip>
          <a:stretch>
            <a:fillRect/>
          </a:stretch>
        </p:blipFill>
        <p:spPr>
          <a:xfrm>
            <a:off x="475988" y="6288586"/>
            <a:ext cx="580457" cy="580457"/>
          </a:xfrm>
          <a:prstGeom prst="rect">
            <a:avLst/>
          </a:prstGeom>
        </p:spPr>
      </p:pic>
      <p:pic>
        <p:nvPicPr>
          <p:cNvPr id="10" name="Picture 9"/>
          <p:cNvPicPr>
            <a:picLocks noChangeAspect="1"/>
          </p:cNvPicPr>
          <p:nvPr/>
        </p:nvPicPr>
        <p:blipFill>
          <a:blip r:embed="rId3"/>
          <a:stretch>
            <a:fillRect/>
          </a:stretch>
        </p:blipFill>
        <p:spPr>
          <a:xfrm>
            <a:off x="1056445" y="2068513"/>
            <a:ext cx="1772930" cy="734394"/>
          </a:xfrm>
          <a:prstGeom prst="rect">
            <a:avLst/>
          </a:prstGeom>
        </p:spPr>
      </p:pic>
      <p:pic>
        <p:nvPicPr>
          <p:cNvPr id="11" name="Picture 10"/>
          <p:cNvPicPr>
            <a:picLocks noChangeAspect="1"/>
          </p:cNvPicPr>
          <p:nvPr/>
        </p:nvPicPr>
        <p:blipFill>
          <a:blip r:embed="rId3"/>
          <a:stretch>
            <a:fillRect/>
          </a:stretch>
        </p:blipFill>
        <p:spPr>
          <a:xfrm>
            <a:off x="4543971" y="895694"/>
            <a:ext cx="903622" cy="374304"/>
          </a:xfrm>
          <a:prstGeom prst="rect">
            <a:avLst/>
          </a:prstGeom>
        </p:spPr>
      </p:pic>
      <p:sp>
        <p:nvSpPr>
          <p:cNvPr id="7" name="RoundedRect1"/>
          <p:cNvSpPr/>
          <p:nvPr/>
        </p:nvSpPr>
        <p:spPr>
          <a:xfrm>
            <a:off x="5919304" y="685800"/>
            <a:ext cx="3834296" cy="1033463"/>
          </a:xfrm>
          <a:prstGeom prst="roundRect">
            <a:avLst/>
          </a:prstGeom>
          <a:solidFill>
            <a:srgbClr val="0A290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Title"/>
          <p:cNvSpPr/>
          <p:nvPr/>
        </p:nvSpPr>
        <p:spPr>
          <a:xfrm>
            <a:off x="4613809" y="274638"/>
            <a:ext cx="4656138" cy="17938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fontAlgn="auto" hangingPunct="0">
              <a:spcBef>
                <a:spcPts val="0"/>
              </a:spcBef>
              <a:spcAft>
                <a:spcPts val="0"/>
              </a:spcAft>
              <a:defRPr/>
            </a:pPr>
            <a:r>
              <a:rPr lang="en-US" sz="4400" b="1" spc="130" dirty="0" smtClean="0">
                <a:solidFill>
                  <a:srgbClr val="FFFFFF"/>
                </a:solidFill>
              </a:rPr>
              <a:t>Thank you!</a:t>
            </a:r>
            <a:endParaRPr lang="en-US" sz="4400" b="1" spc="130" dirty="0">
              <a:solidFill>
                <a:srgbClr val="FFFFFF"/>
              </a:solidFill>
            </a:endParaRPr>
          </a:p>
        </p:txBody>
      </p:sp>
    </p:spTree>
    <p:extLst>
      <p:ext uri="{BB962C8B-B14F-4D97-AF65-F5344CB8AC3E}">
        <p14:creationId xmlns:p14="http://schemas.microsoft.com/office/powerpoint/2010/main" val="97973095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6"/>
          <p:cNvSpPr txBox="1">
            <a:spLocks/>
          </p:cNvSpPr>
          <p:nvPr/>
        </p:nvSpPr>
        <p:spPr>
          <a:xfrm>
            <a:off x="2146300" y="5717721"/>
            <a:ext cx="6997699" cy="648997"/>
          </a:xfrm>
          <a:prstGeom prst="rect">
            <a:avLst/>
          </a:prstGeom>
          <a:solidFill>
            <a:srgbClr val="F6A400"/>
          </a:solidFill>
        </p:spPr>
        <p:txBody>
          <a:bodyPr vert="horz" wrap="square" lIns="180000" tIns="108000" rIns="180000" bIns="108000" rtlCol="0" anchor="ctr">
            <a:spAutoFit/>
          </a:bodyPr>
          <a:lstStyle>
            <a:lvl1pPr algn="l" defTabSz="457200" rtl="0" eaLnBrk="1" latinLnBrk="0" hangingPunct="1">
              <a:spcBef>
                <a:spcPct val="0"/>
              </a:spcBef>
              <a:buNone/>
              <a:defRPr sz="4000" b="1" kern="1200" cap="all">
                <a:solidFill>
                  <a:schemeClr val="tx1">
                    <a:lumMod val="85000"/>
                    <a:lumOff val="15000"/>
                  </a:schemeClr>
                </a:solidFill>
                <a:latin typeface="Calibri" pitchFamily="34" charset="0"/>
                <a:ea typeface="+mj-ea"/>
                <a:cs typeface="Calibri" pitchFamily="34" charset="0"/>
              </a:defRPr>
            </a:lvl1pPr>
          </a:lstStyle>
          <a:p>
            <a:pPr defTabSz="914400">
              <a:spcBef>
                <a:spcPts val="0"/>
              </a:spcBef>
            </a:pPr>
            <a:r>
              <a:rPr lang="en-US" sz="2800" b="0" kern="0" cap="none" dirty="0" smtClean="0">
                <a:solidFill>
                  <a:prstClr val="white"/>
                </a:solidFill>
                <a:ea typeface="+mn-ea"/>
              </a:rPr>
              <a:t>Turn off what you don’t need (automatically)</a:t>
            </a:r>
            <a:endParaRPr lang="en-US" sz="2800" b="0" kern="0" cap="none" dirty="0">
              <a:solidFill>
                <a:prstClr val="white"/>
              </a:solidFill>
              <a:ea typeface="+mn-ea"/>
            </a:endParaRPr>
          </a:p>
        </p:txBody>
      </p:sp>
      <p:pic>
        <p:nvPicPr>
          <p:cNvPr id="2" name="Picture 1"/>
          <p:cNvPicPr>
            <a:picLocks noChangeAspect="1"/>
          </p:cNvPicPr>
          <p:nvPr/>
        </p:nvPicPr>
        <p:blipFill>
          <a:blip r:embed="rId3"/>
          <a:stretch>
            <a:fillRect/>
          </a:stretch>
        </p:blipFill>
        <p:spPr>
          <a:xfrm>
            <a:off x="3332939" y="1524000"/>
            <a:ext cx="5080000" cy="3810000"/>
          </a:xfrm>
          <a:prstGeom prst="rect">
            <a:avLst/>
          </a:prstGeom>
        </p:spPr>
      </p:pic>
      <p:sp>
        <p:nvSpPr>
          <p:cNvPr id="8" name="Oval Callout 7"/>
          <p:cNvSpPr/>
          <p:nvPr/>
        </p:nvSpPr>
        <p:spPr>
          <a:xfrm rot="19583542">
            <a:off x="-248256" y="1167690"/>
            <a:ext cx="4613682" cy="2232486"/>
          </a:xfrm>
          <a:prstGeom prst="wedgeEllipseCallout">
            <a:avLst>
              <a:gd name="adj1" fmla="val 39230"/>
              <a:gd name="adj2" fmla="val 131996"/>
            </a:avLst>
          </a:prstGeom>
          <a:solidFill>
            <a:schemeClr val="tx1">
              <a:lumMod val="85000"/>
              <a:lumOff val="15000"/>
            </a:schemeClr>
          </a:solidFill>
          <a:ln>
            <a:noFill/>
          </a:ln>
          <a:effectLst>
            <a:glow rad="101600">
              <a:srgbClr val="FFAA02">
                <a:alpha val="75000"/>
              </a:srgbClr>
            </a:glow>
            <a:outerShdw blurRad="40000" dist="23000" dir="5400000" rotWithShape="0">
              <a:srgbClr val="000000">
                <a:alpha val="35000"/>
              </a:srgbClr>
            </a:outerShdw>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3" name="TextBox 2"/>
          <p:cNvSpPr txBox="1"/>
          <p:nvPr/>
        </p:nvSpPr>
        <p:spPr>
          <a:xfrm rot="19564619">
            <a:off x="-94141" y="1419511"/>
            <a:ext cx="4438336" cy="1631216"/>
          </a:xfrm>
          <a:prstGeom prst="rect">
            <a:avLst/>
          </a:prstGeom>
          <a:noFill/>
          <a:ln>
            <a:noFill/>
          </a:ln>
        </p:spPr>
        <p:txBody>
          <a:bodyPr wrap="none" rtlCol="0">
            <a:spAutoFit/>
          </a:bodyPr>
          <a:lstStyle/>
          <a:p>
            <a:pPr algn="ctr"/>
            <a:r>
              <a:rPr lang="en-US" sz="5000" i="1" dirty="0" smtClean="0">
                <a:solidFill>
                  <a:schemeClr val="bg1"/>
                </a:solidFill>
              </a:rPr>
              <a:t>“I said turn the </a:t>
            </a:r>
          </a:p>
          <a:p>
            <a:pPr algn="ctr"/>
            <a:r>
              <a:rPr lang="en-US" sz="5000" i="1" dirty="0" smtClean="0">
                <a:solidFill>
                  <a:schemeClr val="bg1"/>
                </a:solidFill>
              </a:rPr>
              <a:t>lights off!!”</a:t>
            </a:r>
            <a:endParaRPr lang="en-US" sz="5000" i="1" dirty="0">
              <a:solidFill>
                <a:schemeClr val="bg1"/>
              </a:solidFill>
            </a:endParaRPr>
          </a:p>
        </p:txBody>
      </p:sp>
    </p:spTree>
    <p:extLst>
      <p:ext uri="{BB962C8B-B14F-4D97-AF65-F5344CB8AC3E}">
        <p14:creationId xmlns:p14="http://schemas.microsoft.com/office/powerpoint/2010/main" val="34848673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365250" y="1517650"/>
            <a:ext cx="6934200" cy="2895600"/>
          </a:xfrm>
          <a:prstGeom prst="rect">
            <a:avLst/>
          </a:prstGeom>
          <a:solidFill>
            <a:schemeClr val="accent6">
              <a:lumMod val="20000"/>
              <a:lumOff val="80000"/>
            </a:schemeClr>
          </a:solidFill>
          <a:ln>
            <a:solidFill>
              <a:schemeClr val="accent6">
                <a:lumMod val="20000"/>
                <a:lumOff val="80000"/>
              </a:schemeClr>
            </a:solidFill>
          </a:ln>
        </p:spPr>
        <p:style>
          <a:lnRef idx="1">
            <a:schemeClr val="dk1"/>
          </a:lnRef>
          <a:fillRef idx="2">
            <a:schemeClr val="dk1"/>
          </a:fillRef>
          <a:effectRef idx="1">
            <a:schemeClr val="dk1"/>
          </a:effectRef>
          <a:fontRef idx="minor">
            <a:schemeClr val="dk1"/>
          </a:fontRef>
        </p:style>
        <p:txBody>
          <a:bodyPr anchor="ctr"/>
          <a:lstStyle/>
          <a:p>
            <a:pPr algn="ctr">
              <a:defRPr/>
            </a:pPr>
            <a:endParaRPr lang="en-US"/>
          </a:p>
        </p:txBody>
      </p:sp>
      <p:sp>
        <p:nvSpPr>
          <p:cNvPr id="9" name="Rectangle 8"/>
          <p:cNvSpPr/>
          <p:nvPr/>
        </p:nvSpPr>
        <p:spPr>
          <a:xfrm>
            <a:off x="7080250" y="2965450"/>
            <a:ext cx="1219200" cy="14478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1365250" y="2965450"/>
            <a:ext cx="2057400" cy="14478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3422650" y="1517650"/>
            <a:ext cx="3657600" cy="2895600"/>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6" name="Chart 5"/>
          <p:cNvGraphicFramePr>
            <a:graphicFrameLocks/>
          </p:cNvGraphicFramePr>
          <p:nvPr>
            <p:extLst>
              <p:ext uri="{D42A27DB-BD31-4B8C-83A1-F6EECF244321}">
                <p14:modId xmlns:p14="http://schemas.microsoft.com/office/powerpoint/2010/main" val="2719833191"/>
              </p:ext>
            </p:extLst>
          </p:nvPr>
        </p:nvGraphicFramePr>
        <p:xfrm>
          <a:off x="679937" y="603740"/>
          <a:ext cx="8058150" cy="4572000"/>
        </p:xfrm>
        <a:graphic>
          <a:graphicData uri="http://schemas.openxmlformats.org/drawingml/2006/chart">
            <c:chart xmlns:c="http://schemas.openxmlformats.org/drawingml/2006/chart" xmlns:r="http://schemas.openxmlformats.org/officeDocument/2006/relationships" r:id="rId4"/>
          </a:graphicData>
        </a:graphic>
      </p:graphicFrame>
      <p:cxnSp>
        <p:nvCxnSpPr>
          <p:cNvPr id="12" name="Straight Connector 11"/>
          <p:cNvCxnSpPr/>
          <p:nvPr/>
        </p:nvCxnSpPr>
        <p:spPr>
          <a:xfrm>
            <a:off x="1365250" y="1517650"/>
            <a:ext cx="6934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a:spLocks noChangeArrowheads="1"/>
          </p:cNvSpPr>
          <p:nvPr/>
        </p:nvSpPr>
        <p:spPr bwMode="auto">
          <a:xfrm>
            <a:off x="4032250" y="2584450"/>
            <a:ext cx="2667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4800" b="1">
                <a:latin typeface="Calibri" pitchFamily="34" charset="0"/>
                <a:cs typeface="Calibri" pitchFamily="34" charset="0"/>
              </a:rPr>
              <a:t>25</a:t>
            </a:r>
            <a:r>
              <a:rPr lang="en-US" sz="3200">
                <a:latin typeface="Calibri" pitchFamily="34" charset="0"/>
                <a:cs typeface="Calibri" pitchFamily="34" charset="0"/>
              </a:rPr>
              <a:t>% Savings</a:t>
            </a:r>
          </a:p>
        </p:txBody>
      </p:sp>
      <p:cxnSp>
        <p:nvCxnSpPr>
          <p:cNvPr id="14" name="Straight Arrow Connector 13"/>
          <p:cNvCxnSpPr/>
          <p:nvPr/>
        </p:nvCxnSpPr>
        <p:spPr>
          <a:xfrm rot="10800000">
            <a:off x="2584450" y="2279650"/>
            <a:ext cx="1371600" cy="609600"/>
          </a:xfrm>
          <a:prstGeom prst="straightConnector1">
            <a:avLst/>
          </a:prstGeom>
          <a:ln w="38100">
            <a:headEnd type="none" w="med" len="med"/>
            <a:tailEnd type="triangle" w="med" len="med"/>
          </a:ln>
        </p:spPr>
        <p:style>
          <a:lnRef idx="2">
            <a:schemeClr val="accent2"/>
          </a:lnRef>
          <a:fillRef idx="0">
            <a:schemeClr val="accent2"/>
          </a:fillRef>
          <a:effectRef idx="1">
            <a:schemeClr val="accent2"/>
          </a:effectRef>
          <a:fontRef idx="minor">
            <a:schemeClr val="tx1"/>
          </a:fontRef>
        </p:style>
      </p:cxnSp>
      <p:cxnSp>
        <p:nvCxnSpPr>
          <p:cNvPr id="16" name="Straight Arrow Connector 15"/>
          <p:cNvCxnSpPr/>
          <p:nvPr/>
        </p:nvCxnSpPr>
        <p:spPr>
          <a:xfrm flipV="1">
            <a:off x="6546850" y="2279650"/>
            <a:ext cx="1143000" cy="609600"/>
          </a:xfrm>
          <a:prstGeom prst="straightConnector1">
            <a:avLst/>
          </a:prstGeom>
          <a:ln w="38100">
            <a:headEnd type="none" w="med" len="med"/>
            <a:tailEnd type="triangle" w="med" len="med"/>
          </a:ln>
        </p:spPr>
        <p:style>
          <a:lnRef idx="2">
            <a:schemeClr val="accent2"/>
          </a:lnRef>
          <a:fillRef idx="0">
            <a:schemeClr val="accent2"/>
          </a:fillRef>
          <a:effectRef idx="1">
            <a:schemeClr val="accent2"/>
          </a:effectRef>
          <a:fontRef idx="minor">
            <a:schemeClr val="tx1"/>
          </a:fontRef>
        </p:style>
      </p:cxnSp>
      <p:sp>
        <p:nvSpPr>
          <p:cNvPr id="88075" name="TextBox 12"/>
          <p:cNvSpPr txBox="1">
            <a:spLocks noChangeArrowheads="1"/>
          </p:cNvSpPr>
          <p:nvPr/>
        </p:nvSpPr>
        <p:spPr bwMode="auto">
          <a:xfrm>
            <a:off x="0" y="5715000"/>
            <a:ext cx="4832350" cy="648997"/>
          </a:xfrm>
          <a:prstGeom prst="rect">
            <a:avLst/>
          </a:prstGeom>
          <a:solidFill>
            <a:srgbClr val="F5B72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80000" tIns="108000" rIns="180000" bIns="10800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GB" sz="2800" dirty="0" smtClean="0">
                <a:solidFill>
                  <a:srgbClr val="FFFFFF"/>
                </a:solidFill>
              </a:rPr>
              <a:t>Optimize by </a:t>
            </a:r>
            <a:r>
              <a:rPr lang="en-GB" sz="2800" dirty="0">
                <a:solidFill>
                  <a:srgbClr val="FFFFFF"/>
                </a:solidFill>
              </a:rPr>
              <a:t>the time of day </a:t>
            </a:r>
            <a:endParaRPr lang="en-US" sz="2800" dirty="0">
              <a:solidFill>
                <a:srgbClr val="FFFFFF"/>
              </a:solidFill>
            </a:endParaRPr>
          </a:p>
        </p:txBody>
      </p:sp>
    </p:spTree>
    <p:custDataLst>
      <p:tags r:id="rId1"/>
    </p:custDataLst>
    <p:extLst>
      <p:ext uri="{BB962C8B-B14F-4D97-AF65-F5344CB8AC3E}">
        <p14:creationId xmlns:p14="http://schemas.microsoft.com/office/powerpoint/2010/main" val="237323407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485777"/>
            <a:ext cx="6972300" cy="648997"/>
          </a:xfrm>
          <a:solidFill>
            <a:srgbClr val="F6A400"/>
          </a:solidFill>
        </p:spPr>
        <p:txBody>
          <a:bodyPr vert="horz" wrap="square" lIns="180000" tIns="108000" rIns="180000" bIns="108000" rtlCol="0" anchor="ctr">
            <a:spAutoFit/>
          </a:bodyPr>
          <a:lstStyle/>
          <a:p>
            <a:pPr algn="r" defTabSz="914400">
              <a:spcBef>
                <a:spcPts val="0"/>
              </a:spcBef>
            </a:pPr>
            <a:r>
              <a:rPr lang="en-US" sz="2800" b="0" kern="0" dirty="0">
                <a:solidFill>
                  <a:prstClr val="white"/>
                </a:solidFill>
                <a:ea typeface="+mn-ea"/>
              </a:rPr>
              <a:t>Auto scaling : Types of Scaling</a:t>
            </a:r>
          </a:p>
        </p:txBody>
      </p:sp>
      <p:sp>
        <p:nvSpPr>
          <p:cNvPr id="6" name="Content Placeholder 5"/>
          <p:cNvSpPr>
            <a:spLocks noGrp="1"/>
          </p:cNvSpPr>
          <p:nvPr>
            <p:ph idx="1"/>
          </p:nvPr>
        </p:nvSpPr>
        <p:spPr>
          <a:xfrm>
            <a:off x="457200" y="1295400"/>
            <a:ext cx="8229600" cy="5562600"/>
          </a:xfrm>
        </p:spPr>
        <p:txBody>
          <a:bodyPr>
            <a:normAutofit/>
          </a:bodyPr>
          <a:lstStyle/>
          <a:p>
            <a:r>
              <a:rPr lang="en-US" dirty="0" smtClean="0">
                <a:latin typeface="Calibri" pitchFamily="34" charset="0"/>
                <a:cs typeface="Calibri" pitchFamily="34" charset="0"/>
              </a:rPr>
              <a:t>Scaling by Schedule</a:t>
            </a:r>
          </a:p>
          <a:p>
            <a:pPr lvl="1"/>
            <a:r>
              <a:rPr lang="en-US" dirty="0" smtClean="0">
                <a:latin typeface="Calibri" pitchFamily="34" charset="0"/>
                <a:cs typeface="Calibri" pitchFamily="34" charset="0"/>
              </a:rPr>
              <a:t>Use Scheduled Actions in Auto Scaling Service</a:t>
            </a:r>
          </a:p>
          <a:p>
            <a:pPr lvl="2"/>
            <a:r>
              <a:rPr lang="en-US" sz="1800" dirty="0" smtClean="0">
                <a:latin typeface="Calibri" pitchFamily="34" charset="0"/>
                <a:cs typeface="Calibri" pitchFamily="34" charset="0"/>
              </a:rPr>
              <a:t>Date</a:t>
            </a:r>
          </a:p>
          <a:p>
            <a:pPr lvl="2"/>
            <a:r>
              <a:rPr lang="en-US" sz="1800" dirty="0" smtClean="0">
                <a:latin typeface="Calibri" pitchFamily="34" charset="0"/>
                <a:cs typeface="Calibri" pitchFamily="34" charset="0"/>
              </a:rPr>
              <a:t>Time</a:t>
            </a:r>
          </a:p>
          <a:p>
            <a:pPr lvl="2"/>
            <a:r>
              <a:rPr lang="en-US" sz="1800" dirty="0" smtClean="0">
                <a:latin typeface="Calibri" pitchFamily="34" charset="0"/>
                <a:cs typeface="Calibri" pitchFamily="34" charset="0"/>
              </a:rPr>
              <a:t>Min and Max of Auto Scaling Group Size</a:t>
            </a:r>
          </a:p>
          <a:p>
            <a:pPr lvl="1"/>
            <a:r>
              <a:rPr lang="en-US" dirty="0" smtClean="0">
                <a:latin typeface="Calibri" pitchFamily="34" charset="0"/>
                <a:cs typeface="Calibri" pitchFamily="34" charset="0"/>
              </a:rPr>
              <a:t>You </a:t>
            </a:r>
            <a:r>
              <a:rPr lang="en-US" dirty="0">
                <a:latin typeface="Calibri" pitchFamily="34" charset="0"/>
                <a:cs typeface="Calibri" pitchFamily="34" charset="0"/>
              </a:rPr>
              <a:t>can create up to 125 actions, scheduled up to 31 days into the future, for each of your auto scaling groups. This gives you the ability to scale up to four times a day for a month</a:t>
            </a:r>
            <a:r>
              <a:rPr lang="en-US" dirty="0" smtClean="0">
                <a:latin typeface="Calibri" pitchFamily="34" charset="0"/>
                <a:cs typeface="Calibri" pitchFamily="34" charset="0"/>
              </a:rPr>
              <a:t>.</a:t>
            </a:r>
          </a:p>
          <a:p>
            <a:pPr marL="457200" lvl="1" indent="0">
              <a:buNone/>
            </a:pPr>
            <a:endParaRPr lang="en-US" dirty="0" smtClean="0">
              <a:latin typeface="Calibri" pitchFamily="34" charset="0"/>
              <a:cs typeface="Calibri" pitchFamily="34" charset="0"/>
            </a:endParaRPr>
          </a:p>
          <a:p>
            <a:r>
              <a:rPr lang="en-US" dirty="0">
                <a:latin typeface="Calibri" pitchFamily="34" charset="0"/>
                <a:cs typeface="Calibri" pitchFamily="34" charset="0"/>
              </a:rPr>
              <a:t>Scaling by Policy</a:t>
            </a:r>
          </a:p>
          <a:p>
            <a:pPr lvl="1"/>
            <a:r>
              <a:rPr lang="en-US" dirty="0">
                <a:latin typeface="Calibri" pitchFamily="34" charset="0"/>
                <a:cs typeface="Calibri" pitchFamily="34" charset="0"/>
              </a:rPr>
              <a:t>Scaling up Policy - Double the group size </a:t>
            </a:r>
          </a:p>
          <a:p>
            <a:pPr lvl="1"/>
            <a:r>
              <a:rPr lang="en-US" dirty="0">
                <a:latin typeface="Calibri" pitchFamily="34" charset="0"/>
                <a:cs typeface="Calibri" pitchFamily="34" charset="0"/>
              </a:rPr>
              <a:t>Scaling down Policy - Decrement by </a:t>
            </a:r>
            <a:r>
              <a:rPr lang="en-US" dirty="0" smtClean="0">
                <a:latin typeface="Calibri" pitchFamily="34" charset="0"/>
                <a:cs typeface="Calibri" pitchFamily="34" charset="0"/>
              </a:rPr>
              <a:t>1</a:t>
            </a:r>
          </a:p>
          <a:p>
            <a:pPr lvl="1"/>
            <a:endParaRPr lang="en-US" dirty="0"/>
          </a:p>
          <a:p>
            <a:r>
              <a:rPr lang="en-US" dirty="0" smtClean="0">
                <a:latin typeface="Calibri" pitchFamily="34" charset="0"/>
                <a:cs typeface="Calibri" pitchFamily="34" charset="0"/>
              </a:rPr>
              <a:t>Scale By Hand</a:t>
            </a:r>
          </a:p>
          <a:p>
            <a:pPr lvl="1"/>
            <a:r>
              <a:rPr lang="en-US" dirty="0" smtClean="0"/>
              <a:t>Not so auto, but still better than nothing!</a:t>
            </a:r>
            <a:endParaRPr lang="en-US" dirty="0">
              <a:latin typeface="Calibri" pitchFamily="34" charset="0"/>
              <a:cs typeface="Calibri" pitchFamily="34" charset="0"/>
            </a:endParaRPr>
          </a:p>
        </p:txBody>
      </p:sp>
    </p:spTree>
    <p:extLst>
      <p:ext uri="{BB962C8B-B14F-4D97-AF65-F5344CB8AC3E}">
        <p14:creationId xmlns:p14="http://schemas.microsoft.com/office/powerpoint/2010/main" val="182145538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tangle 66"/>
          <p:cNvSpPr/>
          <p:nvPr/>
        </p:nvSpPr>
        <p:spPr>
          <a:xfrm>
            <a:off x="0" y="0"/>
            <a:ext cx="9144000" cy="6858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Rounded Rectangle 4"/>
          <p:cNvSpPr/>
          <p:nvPr/>
        </p:nvSpPr>
        <p:spPr bwMode="auto">
          <a:xfrm>
            <a:off x="4038600" y="2293938"/>
            <a:ext cx="2743200" cy="4106862"/>
          </a:xfrm>
          <a:prstGeom prst="roundRect">
            <a:avLst>
              <a:gd name="adj" fmla="val 3620"/>
            </a:avLst>
          </a:prstGeom>
          <a:ln>
            <a:prstDash val="dash"/>
            <a:headEnd type="none" w="med" len="med"/>
            <a:tailEnd type="none" w="med" len="med"/>
          </a:ln>
        </p:spPr>
        <p:style>
          <a:lnRef idx="2">
            <a:schemeClr val="accent6"/>
          </a:lnRef>
          <a:fillRef idx="1">
            <a:schemeClr val="lt1"/>
          </a:fillRef>
          <a:effectRef idx="0">
            <a:schemeClr val="accent6"/>
          </a:effectRef>
          <a:fontRef idx="minor">
            <a:schemeClr val="dk1"/>
          </a:fontRef>
        </p:style>
        <p:txBody>
          <a:bodyPr lIns="0" tIns="0" rIns="0" bIns="0"/>
          <a:lstStyle/>
          <a:p>
            <a:pPr defTabSz="914400">
              <a:defRPr/>
            </a:pPr>
            <a:endParaRPr lang="en-US" sz="1200" b="1" dirty="0">
              <a:solidFill>
                <a:srgbClr val="000000"/>
              </a:solidFill>
              <a:cs typeface="Times New Roman" pitchFamily="18" charset="0"/>
              <a:sym typeface="Times New Roman" pitchFamily="18" charset="0"/>
            </a:endParaRPr>
          </a:p>
          <a:p>
            <a:pPr defTabSz="914400">
              <a:defRPr/>
            </a:pPr>
            <a:endParaRPr lang="en-US" sz="1200" b="1" dirty="0">
              <a:solidFill>
                <a:srgbClr val="000000"/>
              </a:solidFill>
              <a:cs typeface="Times New Roman" pitchFamily="18" charset="0"/>
              <a:sym typeface="Times New Roman" pitchFamily="18" charset="0"/>
            </a:endParaRPr>
          </a:p>
          <a:p>
            <a:pPr defTabSz="914400">
              <a:defRPr/>
            </a:pPr>
            <a:endParaRPr lang="en-US" sz="1200" b="1" dirty="0">
              <a:solidFill>
                <a:srgbClr val="000000"/>
              </a:solidFill>
              <a:cs typeface="Times New Roman" pitchFamily="18" charset="0"/>
              <a:sym typeface="Times New Roman" pitchFamily="18" charset="0"/>
            </a:endParaRPr>
          </a:p>
          <a:p>
            <a:pPr defTabSz="914400">
              <a:defRPr/>
            </a:pPr>
            <a:endParaRPr lang="en-US" sz="1200" b="1" dirty="0">
              <a:solidFill>
                <a:srgbClr val="000000"/>
              </a:solidFill>
              <a:cs typeface="Times New Roman" pitchFamily="18" charset="0"/>
              <a:sym typeface="Times New Roman" pitchFamily="18" charset="0"/>
            </a:endParaRPr>
          </a:p>
          <a:p>
            <a:pPr defTabSz="914400">
              <a:defRPr/>
            </a:pPr>
            <a:endParaRPr lang="en-US" sz="1200" b="1" dirty="0">
              <a:solidFill>
                <a:srgbClr val="000000"/>
              </a:solidFill>
              <a:cs typeface="Times New Roman" pitchFamily="18" charset="0"/>
              <a:sym typeface="Times New Roman" pitchFamily="18" charset="0"/>
            </a:endParaRPr>
          </a:p>
          <a:p>
            <a:pPr defTabSz="914400">
              <a:defRPr/>
            </a:pPr>
            <a:endParaRPr lang="en-US" sz="1200" b="1" dirty="0">
              <a:solidFill>
                <a:srgbClr val="000000"/>
              </a:solidFill>
              <a:cs typeface="Times New Roman" pitchFamily="18" charset="0"/>
              <a:sym typeface="Times New Roman" pitchFamily="18" charset="0"/>
            </a:endParaRPr>
          </a:p>
          <a:p>
            <a:pPr defTabSz="914400">
              <a:defRPr/>
            </a:pPr>
            <a:endParaRPr lang="en-US" sz="1200" b="1" dirty="0">
              <a:solidFill>
                <a:srgbClr val="000000"/>
              </a:solidFill>
              <a:cs typeface="Times New Roman" pitchFamily="18" charset="0"/>
              <a:sym typeface="Times New Roman" pitchFamily="18" charset="0"/>
            </a:endParaRPr>
          </a:p>
          <a:p>
            <a:pPr defTabSz="914400">
              <a:defRPr/>
            </a:pPr>
            <a:endParaRPr lang="en-US" sz="1200" b="1" dirty="0">
              <a:solidFill>
                <a:srgbClr val="000000"/>
              </a:solidFill>
              <a:cs typeface="Times New Roman" pitchFamily="18" charset="0"/>
              <a:sym typeface="Times New Roman" pitchFamily="18" charset="0"/>
            </a:endParaRPr>
          </a:p>
          <a:p>
            <a:pPr defTabSz="914400">
              <a:defRPr/>
            </a:pPr>
            <a:endParaRPr lang="en-US" sz="1200" b="1" dirty="0">
              <a:solidFill>
                <a:srgbClr val="000000"/>
              </a:solidFill>
              <a:cs typeface="Times New Roman" pitchFamily="18" charset="0"/>
              <a:sym typeface="Times New Roman" pitchFamily="18" charset="0"/>
            </a:endParaRPr>
          </a:p>
          <a:p>
            <a:pPr defTabSz="914400">
              <a:defRPr/>
            </a:pPr>
            <a:endParaRPr lang="en-US" sz="1200" b="1" dirty="0">
              <a:solidFill>
                <a:srgbClr val="000000"/>
              </a:solidFill>
              <a:cs typeface="Times New Roman" pitchFamily="18" charset="0"/>
              <a:sym typeface="Times New Roman" pitchFamily="18" charset="0"/>
            </a:endParaRPr>
          </a:p>
          <a:p>
            <a:pPr defTabSz="914400">
              <a:defRPr/>
            </a:pPr>
            <a:endParaRPr lang="en-US" sz="1200" b="1" dirty="0">
              <a:solidFill>
                <a:srgbClr val="000000"/>
              </a:solidFill>
              <a:cs typeface="Times New Roman" pitchFamily="18" charset="0"/>
              <a:sym typeface="Times New Roman" pitchFamily="18" charset="0"/>
            </a:endParaRPr>
          </a:p>
          <a:p>
            <a:pPr defTabSz="914400">
              <a:defRPr/>
            </a:pPr>
            <a:endParaRPr lang="en-US" sz="1200" b="1" dirty="0">
              <a:solidFill>
                <a:srgbClr val="000000"/>
              </a:solidFill>
              <a:cs typeface="Times New Roman" pitchFamily="18" charset="0"/>
              <a:sym typeface="Times New Roman" pitchFamily="18" charset="0"/>
            </a:endParaRPr>
          </a:p>
          <a:p>
            <a:pPr defTabSz="914400">
              <a:defRPr/>
            </a:pPr>
            <a:endParaRPr lang="en-US" sz="1200" b="1" dirty="0">
              <a:solidFill>
                <a:srgbClr val="000000"/>
              </a:solidFill>
              <a:cs typeface="Times New Roman" pitchFamily="18" charset="0"/>
              <a:sym typeface="Times New Roman" pitchFamily="18" charset="0"/>
            </a:endParaRPr>
          </a:p>
          <a:p>
            <a:pPr defTabSz="914400">
              <a:defRPr/>
            </a:pPr>
            <a:endParaRPr lang="en-US" sz="1200" b="1" dirty="0">
              <a:solidFill>
                <a:srgbClr val="000000"/>
              </a:solidFill>
              <a:cs typeface="Times New Roman" pitchFamily="18" charset="0"/>
              <a:sym typeface="Times New Roman" pitchFamily="18" charset="0"/>
            </a:endParaRPr>
          </a:p>
          <a:p>
            <a:pPr defTabSz="914400">
              <a:defRPr/>
            </a:pPr>
            <a:endParaRPr lang="en-US" sz="1200" b="1" dirty="0">
              <a:solidFill>
                <a:srgbClr val="000000"/>
              </a:solidFill>
              <a:cs typeface="Times New Roman" pitchFamily="18" charset="0"/>
              <a:sym typeface="Times New Roman" pitchFamily="18" charset="0"/>
            </a:endParaRPr>
          </a:p>
          <a:p>
            <a:pPr defTabSz="914400">
              <a:defRPr/>
            </a:pPr>
            <a:endParaRPr lang="en-US" sz="1200" b="1" dirty="0">
              <a:solidFill>
                <a:srgbClr val="000000"/>
              </a:solidFill>
              <a:cs typeface="Times New Roman" pitchFamily="18" charset="0"/>
              <a:sym typeface="Times New Roman" pitchFamily="18" charset="0"/>
            </a:endParaRPr>
          </a:p>
          <a:p>
            <a:pPr defTabSz="914400">
              <a:defRPr/>
            </a:pPr>
            <a:endParaRPr lang="en-US" sz="1200" b="1" dirty="0">
              <a:solidFill>
                <a:srgbClr val="000000"/>
              </a:solidFill>
              <a:cs typeface="Times New Roman" pitchFamily="18" charset="0"/>
              <a:sym typeface="Times New Roman" pitchFamily="18" charset="0"/>
            </a:endParaRPr>
          </a:p>
          <a:p>
            <a:pPr defTabSz="914400">
              <a:defRPr/>
            </a:pPr>
            <a:endParaRPr lang="en-US" sz="1200" b="1" dirty="0">
              <a:solidFill>
                <a:srgbClr val="000000"/>
              </a:solidFill>
              <a:cs typeface="Times New Roman" pitchFamily="18" charset="0"/>
              <a:sym typeface="Times New Roman" pitchFamily="18" charset="0"/>
            </a:endParaRPr>
          </a:p>
          <a:p>
            <a:pPr defTabSz="914400">
              <a:defRPr/>
            </a:pPr>
            <a:endParaRPr lang="en-US" sz="1200" b="1" dirty="0">
              <a:solidFill>
                <a:srgbClr val="FF0000"/>
              </a:solidFill>
              <a:cs typeface="Times New Roman" pitchFamily="18" charset="0"/>
              <a:sym typeface="Times New Roman" pitchFamily="18" charset="0"/>
            </a:endParaRPr>
          </a:p>
          <a:p>
            <a:pPr defTabSz="914400">
              <a:defRPr/>
            </a:pPr>
            <a:endParaRPr lang="en-US" sz="1200" b="1" dirty="0">
              <a:solidFill>
                <a:srgbClr val="FF0000"/>
              </a:solidFill>
              <a:cs typeface="Times New Roman" pitchFamily="18" charset="0"/>
              <a:sym typeface="Times New Roman" pitchFamily="18" charset="0"/>
            </a:endParaRPr>
          </a:p>
          <a:p>
            <a:pPr defTabSz="914400">
              <a:defRPr/>
            </a:pPr>
            <a:r>
              <a:rPr lang="en-US" sz="1200" b="1" dirty="0">
                <a:solidFill>
                  <a:schemeClr val="accent6">
                    <a:lumMod val="75000"/>
                  </a:schemeClr>
                </a:solidFill>
                <a:cs typeface="Times New Roman" pitchFamily="18" charset="0"/>
                <a:sym typeface="Times New Roman" pitchFamily="18" charset="0"/>
              </a:rPr>
              <a:t/>
            </a:r>
            <a:br>
              <a:rPr lang="en-US" sz="1200" b="1" dirty="0">
                <a:solidFill>
                  <a:schemeClr val="accent6">
                    <a:lumMod val="75000"/>
                  </a:schemeClr>
                </a:solidFill>
                <a:cs typeface="Times New Roman" pitchFamily="18" charset="0"/>
                <a:sym typeface="Times New Roman" pitchFamily="18" charset="0"/>
              </a:rPr>
            </a:br>
            <a:r>
              <a:rPr lang="en-US" sz="1200" b="1" dirty="0">
                <a:solidFill>
                  <a:schemeClr val="accent6">
                    <a:lumMod val="75000"/>
                  </a:schemeClr>
                </a:solidFill>
                <a:cs typeface="Times New Roman" pitchFamily="18" charset="0"/>
                <a:sym typeface="Times New Roman" pitchFamily="18" charset="0"/>
              </a:rPr>
              <a:t>Availability Zone #2</a:t>
            </a:r>
          </a:p>
        </p:txBody>
      </p:sp>
      <p:sp>
        <p:nvSpPr>
          <p:cNvPr id="6" name="Rounded Rectangle 5"/>
          <p:cNvSpPr/>
          <p:nvPr/>
        </p:nvSpPr>
        <p:spPr bwMode="auto">
          <a:xfrm>
            <a:off x="3276600" y="1676400"/>
            <a:ext cx="2743200" cy="4106863"/>
          </a:xfrm>
          <a:prstGeom prst="roundRect">
            <a:avLst>
              <a:gd name="adj" fmla="val 3620"/>
            </a:avLst>
          </a:prstGeom>
          <a:ln>
            <a:prstDash val="dash"/>
            <a:headEnd type="none" w="med" len="med"/>
            <a:tailEnd type="none" w="med" len="med"/>
          </a:ln>
        </p:spPr>
        <p:style>
          <a:lnRef idx="2">
            <a:schemeClr val="accent6"/>
          </a:lnRef>
          <a:fillRef idx="1">
            <a:schemeClr val="lt1"/>
          </a:fillRef>
          <a:effectRef idx="0">
            <a:schemeClr val="accent6"/>
          </a:effectRef>
          <a:fontRef idx="minor">
            <a:schemeClr val="dk1"/>
          </a:fontRef>
        </p:style>
        <p:txBody>
          <a:bodyPr lIns="0" tIns="0" rIns="0" bIns="0"/>
          <a:lstStyle/>
          <a:p>
            <a:pPr defTabSz="914400">
              <a:defRPr/>
            </a:pPr>
            <a:endParaRPr lang="en-US" sz="1200" b="1" dirty="0">
              <a:solidFill>
                <a:srgbClr val="000000"/>
              </a:solidFill>
              <a:cs typeface="Times New Roman" pitchFamily="18" charset="0"/>
              <a:sym typeface="Times New Roman" pitchFamily="18" charset="0"/>
            </a:endParaRPr>
          </a:p>
          <a:p>
            <a:pPr defTabSz="914400">
              <a:defRPr/>
            </a:pPr>
            <a:endParaRPr lang="en-US" sz="1200" b="1" dirty="0">
              <a:solidFill>
                <a:srgbClr val="000000"/>
              </a:solidFill>
              <a:cs typeface="Times New Roman" pitchFamily="18" charset="0"/>
              <a:sym typeface="Times New Roman" pitchFamily="18" charset="0"/>
            </a:endParaRPr>
          </a:p>
          <a:p>
            <a:pPr defTabSz="914400">
              <a:defRPr/>
            </a:pPr>
            <a:endParaRPr lang="en-US" sz="1200" b="1" dirty="0">
              <a:solidFill>
                <a:srgbClr val="000000"/>
              </a:solidFill>
              <a:cs typeface="Times New Roman" pitchFamily="18" charset="0"/>
              <a:sym typeface="Times New Roman" pitchFamily="18" charset="0"/>
            </a:endParaRPr>
          </a:p>
          <a:p>
            <a:pPr defTabSz="914400">
              <a:defRPr/>
            </a:pPr>
            <a:endParaRPr lang="en-US" sz="1200" b="1" dirty="0">
              <a:solidFill>
                <a:srgbClr val="000000"/>
              </a:solidFill>
              <a:cs typeface="Times New Roman" pitchFamily="18" charset="0"/>
              <a:sym typeface="Times New Roman" pitchFamily="18" charset="0"/>
            </a:endParaRPr>
          </a:p>
          <a:p>
            <a:pPr defTabSz="914400">
              <a:defRPr/>
            </a:pPr>
            <a:endParaRPr lang="en-US" sz="1200" b="1" dirty="0">
              <a:solidFill>
                <a:srgbClr val="000000"/>
              </a:solidFill>
              <a:cs typeface="Times New Roman" pitchFamily="18" charset="0"/>
              <a:sym typeface="Times New Roman" pitchFamily="18" charset="0"/>
            </a:endParaRPr>
          </a:p>
          <a:p>
            <a:pPr defTabSz="914400">
              <a:defRPr/>
            </a:pPr>
            <a:endParaRPr lang="en-US" sz="1200" b="1" dirty="0">
              <a:solidFill>
                <a:srgbClr val="000000"/>
              </a:solidFill>
              <a:cs typeface="Times New Roman" pitchFamily="18" charset="0"/>
              <a:sym typeface="Times New Roman" pitchFamily="18" charset="0"/>
            </a:endParaRPr>
          </a:p>
          <a:p>
            <a:pPr defTabSz="914400">
              <a:defRPr/>
            </a:pPr>
            <a:endParaRPr lang="en-US" sz="1200" b="1" dirty="0">
              <a:solidFill>
                <a:srgbClr val="000000"/>
              </a:solidFill>
              <a:cs typeface="Times New Roman" pitchFamily="18" charset="0"/>
              <a:sym typeface="Times New Roman" pitchFamily="18" charset="0"/>
            </a:endParaRPr>
          </a:p>
          <a:p>
            <a:pPr defTabSz="914400">
              <a:defRPr/>
            </a:pPr>
            <a:endParaRPr lang="en-US" sz="1200" b="1" dirty="0">
              <a:solidFill>
                <a:srgbClr val="000000"/>
              </a:solidFill>
              <a:cs typeface="Times New Roman" pitchFamily="18" charset="0"/>
              <a:sym typeface="Times New Roman" pitchFamily="18" charset="0"/>
            </a:endParaRPr>
          </a:p>
          <a:p>
            <a:pPr defTabSz="914400">
              <a:defRPr/>
            </a:pPr>
            <a:endParaRPr lang="en-US" sz="1200" b="1" dirty="0">
              <a:solidFill>
                <a:srgbClr val="000000"/>
              </a:solidFill>
              <a:cs typeface="Times New Roman" pitchFamily="18" charset="0"/>
              <a:sym typeface="Times New Roman" pitchFamily="18" charset="0"/>
            </a:endParaRPr>
          </a:p>
          <a:p>
            <a:pPr defTabSz="914400">
              <a:defRPr/>
            </a:pPr>
            <a:endParaRPr lang="en-US" sz="1200" b="1" dirty="0">
              <a:solidFill>
                <a:srgbClr val="000000"/>
              </a:solidFill>
              <a:cs typeface="Times New Roman" pitchFamily="18" charset="0"/>
              <a:sym typeface="Times New Roman" pitchFamily="18" charset="0"/>
            </a:endParaRPr>
          </a:p>
          <a:p>
            <a:pPr defTabSz="914400">
              <a:defRPr/>
            </a:pPr>
            <a:endParaRPr lang="en-US" sz="1200" b="1" dirty="0">
              <a:solidFill>
                <a:srgbClr val="000000"/>
              </a:solidFill>
              <a:cs typeface="Times New Roman" pitchFamily="18" charset="0"/>
              <a:sym typeface="Times New Roman" pitchFamily="18" charset="0"/>
            </a:endParaRPr>
          </a:p>
          <a:p>
            <a:pPr defTabSz="914400">
              <a:defRPr/>
            </a:pPr>
            <a:endParaRPr lang="en-US" sz="1200" b="1" dirty="0">
              <a:solidFill>
                <a:srgbClr val="000000"/>
              </a:solidFill>
              <a:cs typeface="Times New Roman" pitchFamily="18" charset="0"/>
              <a:sym typeface="Times New Roman" pitchFamily="18" charset="0"/>
            </a:endParaRPr>
          </a:p>
          <a:p>
            <a:pPr defTabSz="914400">
              <a:defRPr/>
            </a:pPr>
            <a:endParaRPr lang="en-US" sz="1200" b="1" dirty="0">
              <a:solidFill>
                <a:srgbClr val="000000"/>
              </a:solidFill>
              <a:cs typeface="Times New Roman" pitchFamily="18" charset="0"/>
              <a:sym typeface="Times New Roman" pitchFamily="18" charset="0"/>
            </a:endParaRPr>
          </a:p>
          <a:p>
            <a:pPr defTabSz="914400">
              <a:defRPr/>
            </a:pPr>
            <a:endParaRPr lang="en-US" sz="1200" b="1" dirty="0">
              <a:solidFill>
                <a:srgbClr val="000000"/>
              </a:solidFill>
              <a:cs typeface="Times New Roman" pitchFamily="18" charset="0"/>
              <a:sym typeface="Times New Roman" pitchFamily="18" charset="0"/>
            </a:endParaRPr>
          </a:p>
          <a:p>
            <a:pPr defTabSz="914400">
              <a:defRPr/>
            </a:pPr>
            <a:endParaRPr lang="en-US" sz="1200" b="1" dirty="0">
              <a:solidFill>
                <a:srgbClr val="000000"/>
              </a:solidFill>
              <a:cs typeface="Times New Roman" pitchFamily="18" charset="0"/>
              <a:sym typeface="Times New Roman" pitchFamily="18" charset="0"/>
            </a:endParaRPr>
          </a:p>
          <a:p>
            <a:pPr defTabSz="914400">
              <a:defRPr/>
            </a:pPr>
            <a:endParaRPr lang="en-US" sz="1200" b="1" dirty="0">
              <a:solidFill>
                <a:srgbClr val="000000"/>
              </a:solidFill>
              <a:cs typeface="Times New Roman" pitchFamily="18" charset="0"/>
              <a:sym typeface="Times New Roman" pitchFamily="18" charset="0"/>
            </a:endParaRPr>
          </a:p>
          <a:p>
            <a:pPr defTabSz="914400">
              <a:defRPr/>
            </a:pPr>
            <a:endParaRPr lang="en-US" sz="1200" b="1" dirty="0">
              <a:solidFill>
                <a:srgbClr val="000000"/>
              </a:solidFill>
              <a:cs typeface="Times New Roman" pitchFamily="18" charset="0"/>
              <a:sym typeface="Times New Roman" pitchFamily="18" charset="0"/>
            </a:endParaRPr>
          </a:p>
          <a:p>
            <a:pPr defTabSz="914400">
              <a:defRPr/>
            </a:pPr>
            <a:endParaRPr lang="en-US" sz="1200" b="1" dirty="0">
              <a:solidFill>
                <a:srgbClr val="000000"/>
              </a:solidFill>
              <a:cs typeface="Times New Roman" pitchFamily="18" charset="0"/>
              <a:sym typeface="Times New Roman" pitchFamily="18" charset="0"/>
            </a:endParaRPr>
          </a:p>
          <a:p>
            <a:pPr defTabSz="914400">
              <a:defRPr/>
            </a:pPr>
            <a:endParaRPr lang="en-US" sz="1200" b="1" dirty="0">
              <a:solidFill>
                <a:srgbClr val="FF0000"/>
              </a:solidFill>
              <a:cs typeface="Times New Roman" pitchFamily="18" charset="0"/>
              <a:sym typeface="Times New Roman" pitchFamily="18" charset="0"/>
            </a:endParaRPr>
          </a:p>
          <a:p>
            <a:pPr defTabSz="914400">
              <a:defRPr/>
            </a:pPr>
            <a:endParaRPr lang="en-US" sz="1200" b="1" dirty="0">
              <a:solidFill>
                <a:srgbClr val="FF0000"/>
              </a:solidFill>
              <a:cs typeface="Times New Roman" pitchFamily="18" charset="0"/>
              <a:sym typeface="Times New Roman" pitchFamily="18" charset="0"/>
            </a:endParaRPr>
          </a:p>
          <a:p>
            <a:pPr defTabSz="914400">
              <a:defRPr/>
            </a:pPr>
            <a:r>
              <a:rPr lang="en-US" sz="1200" b="1" dirty="0">
                <a:solidFill>
                  <a:schemeClr val="accent6">
                    <a:lumMod val="75000"/>
                  </a:schemeClr>
                </a:solidFill>
                <a:cs typeface="Times New Roman" pitchFamily="18" charset="0"/>
                <a:sym typeface="Times New Roman" pitchFamily="18" charset="0"/>
              </a:rPr>
              <a:t/>
            </a:r>
            <a:br>
              <a:rPr lang="en-US" sz="1200" b="1" dirty="0">
                <a:solidFill>
                  <a:schemeClr val="accent6">
                    <a:lumMod val="75000"/>
                  </a:schemeClr>
                </a:solidFill>
                <a:cs typeface="Times New Roman" pitchFamily="18" charset="0"/>
                <a:sym typeface="Times New Roman" pitchFamily="18" charset="0"/>
              </a:rPr>
            </a:br>
            <a:r>
              <a:rPr lang="en-US" sz="1200" b="1" dirty="0">
                <a:solidFill>
                  <a:schemeClr val="accent6">
                    <a:lumMod val="75000"/>
                  </a:schemeClr>
                </a:solidFill>
                <a:cs typeface="Times New Roman" pitchFamily="18" charset="0"/>
                <a:sym typeface="Times New Roman" pitchFamily="18" charset="0"/>
              </a:rPr>
              <a:t>Availability Zone #1</a:t>
            </a:r>
          </a:p>
        </p:txBody>
      </p:sp>
      <p:sp>
        <p:nvSpPr>
          <p:cNvPr id="7" name="Rounded Rectangle 6"/>
          <p:cNvSpPr/>
          <p:nvPr/>
        </p:nvSpPr>
        <p:spPr bwMode="auto">
          <a:xfrm>
            <a:off x="3429000" y="3505200"/>
            <a:ext cx="2438400" cy="914400"/>
          </a:xfrm>
          <a:prstGeom prst="roundRect">
            <a:avLst>
              <a:gd name="adj" fmla="val 6225"/>
            </a:avLst>
          </a:prstGeom>
          <a:ln>
            <a:prstDash val="dashDot"/>
            <a:headEnd type="none" w="med" len="med"/>
            <a:tailEnd type="none" w="med" len="med"/>
          </a:ln>
        </p:spPr>
        <p:style>
          <a:lnRef idx="2">
            <a:schemeClr val="dk1"/>
          </a:lnRef>
          <a:fillRef idx="1">
            <a:schemeClr val="lt1"/>
          </a:fillRef>
          <a:effectRef idx="0">
            <a:schemeClr val="dk1"/>
          </a:effectRef>
          <a:fontRef idx="minor">
            <a:schemeClr val="dk1"/>
          </a:fontRef>
        </p:style>
        <p:txBody>
          <a:bodyPr tIns="0" bIns="0"/>
          <a:lstStyle/>
          <a:p>
            <a:pPr algn="ctr" defTabSz="914400">
              <a:defRPr/>
            </a:pPr>
            <a:endParaRPr lang="en-US" sz="1200" b="1" dirty="0">
              <a:solidFill>
                <a:schemeClr val="tx1"/>
              </a:solidFill>
              <a:cs typeface="Times New Roman" pitchFamily="18" charset="0"/>
              <a:sym typeface="Times New Roman" pitchFamily="18" charset="0"/>
            </a:endParaRPr>
          </a:p>
          <a:p>
            <a:pPr algn="ctr" defTabSz="914400">
              <a:defRPr/>
            </a:pPr>
            <a:endParaRPr lang="en-US" sz="1200" b="1" dirty="0">
              <a:solidFill>
                <a:schemeClr val="tx1"/>
              </a:solidFill>
              <a:cs typeface="Times New Roman" pitchFamily="18" charset="0"/>
              <a:sym typeface="Times New Roman" pitchFamily="18" charset="0"/>
            </a:endParaRPr>
          </a:p>
          <a:p>
            <a:pPr algn="ctr" defTabSz="914400">
              <a:defRPr/>
            </a:pPr>
            <a:endParaRPr lang="en-US" sz="1200" b="1" dirty="0">
              <a:solidFill>
                <a:schemeClr val="tx1"/>
              </a:solidFill>
              <a:cs typeface="Times New Roman" pitchFamily="18" charset="0"/>
              <a:sym typeface="Times New Roman" pitchFamily="18" charset="0"/>
            </a:endParaRPr>
          </a:p>
          <a:p>
            <a:pPr algn="ctr" defTabSz="914400">
              <a:defRPr/>
            </a:pPr>
            <a:r>
              <a:rPr lang="en-US" sz="1100" b="1" dirty="0">
                <a:solidFill>
                  <a:schemeClr val="tx1"/>
                </a:solidFill>
                <a:cs typeface="Times New Roman" pitchFamily="18" charset="0"/>
                <a:sym typeface="Times New Roman" pitchFamily="18" charset="0"/>
              </a:rPr>
              <a:t/>
            </a:r>
            <a:br>
              <a:rPr lang="en-US" sz="1100" b="1" dirty="0">
                <a:solidFill>
                  <a:schemeClr val="tx1"/>
                </a:solidFill>
                <a:cs typeface="Times New Roman" pitchFamily="18" charset="0"/>
                <a:sym typeface="Times New Roman" pitchFamily="18" charset="0"/>
              </a:rPr>
            </a:br>
            <a:r>
              <a:rPr lang="en-US" sz="1100" b="1" dirty="0">
                <a:solidFill>
                  <a:schemeClr val="tx1"/>
                </a:solidFill>
                <a:cs typeface="Times New Roman" pitchFamily="18" charset="0"/>
                <a:sym typeface="Times New Roman" pitchFamily="18" charset="0"/>
              </a:rPr>
              <a:t>Auto Scaling group : App Tier</a:t>
            </a:r>
          </a:p>
        </p:txBody>
      </p:sp>
      <p:sp>
        <p:nvSpPr>
          <p:cNvPr id="8" name="Rounded Rectangle 7"/>
          <p:cNvSpPr/>
          <p:nvPr/>
        </p:nvSpPr>
        <p:spPr bwMode="auto">
          <a:xfrm>
            <a:off x="3429000" y="1828800"/>
            <a:ext cx="2438400" cy="990600"/>
          </a:xfrm>
          <a:prstGeom prst="roundRect">
            <a:avLst>
              <a:gd name="adj" fmla="val 6225"/>
            </a:avLst>
          </a:prstGeom>
          <a:ln>
            <a:prstDash val="dashDot"/>
            <a:headEnd type="none" w="med" len="med"/>
            <a:tailEnd type="none" w="med" len="med"/>
          </a:ln>
        </p:spPr>
        <p:style>
          <a:lnRef idx="2">
            <a:schemeClr val="dk1"/>
          </a:lnRef>
          <a:fillRef idx="1">
            <a:schemeClr val="lt1"/>
          </a:fillRef>
          <a:effectRef idx="0">
            <a:schemeClr val="dk1"/>
          </a:effectRef>
          <a:fontRef idx="minor">
            <a:schemeClr val="dk1"/>
          </a:fontRef>
        </p:style>
        <p:txBody>
          <a:bodyPr/>
          <a:lstStyle/>
          <a:p>
            <a:pPr algn="ctr" defTabSz="914400">
              <a:defRPr/>
            </a:pPr>
            <a:endParaRPr lang="en-US" sz="1100" b="1" dirty="0">
              <a:solidFill>
                <a:schemeClr val="tx1"/>
              </a:solidFill>
              <a:cs typeface="Times New Roman" pitchFamily="18" charset="0"/>
              <a:sym typeface="Times New Roman" pitchFamily="18" charset="0"/>
            </a:endParaRPr>
          </a:p>
          <a:p>
            <a:pPr algn="ctr" defTabSz="914400">
              <a:defRPr/>
            </a:pPr>
            <a:endParaRPr lang="en-US" sz="1100" b="1" dirty="0">
              <a:solidFill>
                <a:schemeClr val="tx1"/>
              </a:solidFill>
              <a:cs typeface="Times New Roman" pitchFamily="18" charset="0"/>
              <a:sym typeface="Times New Roman" pitchFamily="18" charset="0"/>
            </a:endParaRPr>
          </a:p>
          <a:p>
            <a:pPr algn="ctr" defTabSz="914400">
              <a:defRPr/>
            </a:pPr>
            <a:endParaRPr lang="en-US" sz="1100" b="1" dirty="0">
              <a:solidFill>
                <a:schemeClr val="tx1"/>
              </a:solidFill>
              <a:cs typeface="Times New Roman" pitchFamily="18" charset="0"/>
              <a:sym typeface="Times New Roman" pitchFamily="18" charset="0"/>
            </a:endParaRPr>
          </a:p>
          <a:p>
            <a:pPr algn="ctr" defTabSz="914400">
              <a:defRPr/>
            </a:pPr>
            <a:endParaRPr lang="en-US" sz="1100" b="1" dirty="0">
              <a:solidFill>
                <a:schemeClr val="tx1"/>
              </a:solidFill>
              <a:cs typeface="Times New Roman" pitchFamily="18" charset="0"/>
              <a:sym typeface="Times New Roman" pitchFamily="18" charset="0"/>
            </a:endParaRPr>
          </a:p>
          <a:p>
            <a:pPr algn="ctr" defTabSz="914400">
              <a:defRPr/>
            </a:pPr>
            <a:r>
              <a:rPr lang="en-US" sz="1100" b="1" dirty="0">
                <a:solidFill>
                  <a:schemeClr val="tx1"/>
                </a:solidFill>
                <a:cs typeface="Times New Roman" pitchFamily="18" charset="0"/>
                <a:sym typeface="Times New Roman" pitchFamily="18" charset="0"/>
              </a:rPr>
              <a:t>Auto Scaling group : Web Tier</a:t>
            </a:r>
          </a:p>
        </p:txBody>
      </p:sp>
      <p:cxnSp>
        <p:nvCxnSpPr>
          <p:cNvPr id="9" name="Straight Connector 8"/>
          <p:cNvCxnSpPr/>
          <p:nvPr/>
        </p:nvCxnSpPr>
        <p:spPr>
          <a:xfrm rot="5400000">
            <a:off x="4122737" y="1600201"/>
            <a:ext cx="593725" cy="457200"/>
          </a:xfrm>
          <a:prstGeom prst="line">
            <a:avLst/>
          </a:prstGeom>
        </p:spPr>
        <p:style>
          <a:lnRef idx="3">
            <a:schemeClr val="accent6"/>
          </a:lnRef>
          <a:fillRef idx="0">
            <a:schemeClr val="accent6"/>
          </a:fillRef>
          <a:effectRef idx="2">
            <a:schemeClr val="accent6"/>
          </a:effectRef>
          <a:fontRef idx="minor">
            <a:schemeClr val="tx1"/>
          </a:fontRef>
        </p:style>
      </p:cxnSp>
      <p:cxnSp>
        <p:nvCxnSpPr>
          <p:cNvPr id="10" name="Straight Connector 9"/>
          <p:cNvCxnSpPr>
            <a:stCxn id="7" idx="0"/>
            <a:endCxn id="8" idx="2"/>
          </p:cNvCxnSpPr>
          <p:nvPr/>
        </p:nvCxnSpPr>
        <p:spPr>
          <a:xfrm flipV="1">
            <a:off x="4648200" y="2819400"/>
            <a:ext cx="0" cy="685800"/>
          </a:xfrm>
          <a:prstGeom prst="line">
            <a:avLst/>
          </a:prstGeom>
        </p:spPr>
        <p:style>
          <a:lnRef idx="3">
            <a:schemeClr val="accent3"/>
          </a:lnRef>
          <a:fillRef idx="0">
            <a:schemeClr val="accent3"/>
          </a:fillRef>
          <a:effectRef idx="2">
            <a:schemeClr val="accent3"/>
          </a:effectRef>
          <a:fontRef idx="minor">
            <a:schemeClr val="tx1"/>
          </a:fontRef>
        </p:style>
      </p:cxnSp>
      <p:cxnSp>
        <p:nvCxnSpPr>
          <p:cNvPr id="11" name="Straight Connector 10"/>
          <p:cNvCxnSpPr>
            <a:stCxn id="7" idx="2"/>
          </p:cNvCxnSpPr>
          <p:nvPr/>
        </p:nvCxnSpPr>
        <p:spPr>
          <a:xfrm rot="5400000">
            <a:off x="4498975" y="4567238"/>
            <a:ext cx="296863" cy="1587"/>
          </a:xfrm>
          <a:prstGeom prst="line">
            <a:avLst/>
          </a:prstGeom>
        </p:spPr>
        <p:style>
          <a:lnRef idx="3">
            <a:schemeClr val="accent4"/>
          </a:lnRef>
          <a:fillRef idx="0">
            <a:schemeClr val="accent4"/>
          </a:fillRef>
          <a:effectRef idx="2">
            <a:schemeClr val="accent4"/>
          </a:effectRef>
          <a:fontRef idx="minor">
            <a:schemeClr val="tx1"/>
          </a:fontRef>
        </p:style>
      </p:cxnSp>
      <p:cxnSp>
        <p:nvCxnSpPr>
          <p:cNvPr id="12" name="Straight Connector 11"/>
          <p:cNvCxnSpPr/>
          <p:nvPr/>
        </p:nvCxnSpPr>
        <p:spPr>
          <a:xfrm>
            <a:off x="4953000" y="5062538"/>
            <a:ext cx="1143000" cy="920750"/>
          </a:xfrm>
          <a:prstGeom prst="line">
            <a:avLst/>
          </a:prstGeom>
        </p:spPr>
        <p:style>
          <a:lnRef idx="3">
            <a:schemeClr val="accent4"/>
          </a:lnRef>
          <a:fillRef idx="0">
            <a:schemeClr val="accent4"/>
          </a:fillRef>
          <a:effectRef idx="2">
            <a:schemeClr val="accent4"/>
          </a:effectRef>
          <a:fontRef idx="minor">
            <a:schemeClr val="tx1"/>
          </a:fontRef>
        </p:style>
      </p:cxnSp>
      <p:cxnSp>
        <p:nvCxnSpPr>
          <p:cNvPr id="13" name="Straight Connector 12"/>
          <p:cNvCxnSpPr/>
          <p:nvPr/>
        </p:nvCxnSpPr>
        <p:spPr>
          <a:xfrm rot="16200000" flipH="1">
            <a:off x="4522788" y="968375"/>
            <a:ext cx="228600" cy="0"/>
          </a:xfrm>
          <a:prstGeom prst="line">
            <a:avLst/>
          </a:prstGeom>
        </p:spPr>
        <p:style>
          <a:lnRef idx="3">
            <a:schemeClr val="dk1"/>
          </a:lnRef>
          <a:fillRef idx="0">
            <a:schemeClr val="dk1"/>
          </a:fillRef>
          <a:effectRef idx="2">
            <a:schemeClr val="dk1"/>
          </a:effectRef>
          <a:fontRef idx="minor">
            <a:schemeClr val="tx1"/>
          </a:fontRef>
        </p:style>
      </p:cxnSp>
      <p:sp>
        <p:nvSpPr>
          <p:cNvPr id="89100" name="Rectangle 13"/>
          <p:cNvSpPr>
            <a:spLocks noChangeArrowheads="1"/>
          </p:cNvSpPr>
          <p:nvPr/>
        </p:nvSpPr>
        <p:spPr bwMode="auto">
          <a:xfrm>
            <a:off x="3416300" y="1055688"/>
            <a:ext cx="9667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0000"/>
                </a:solidFill>
                <a:cs typeface="Times New Roman" pitchFamily="18" charset="0"/>
                <a:sym typeface="Times New Roman" pitchFamily="18" charset="0"/>
              </a:rPr>
              <a:t>Elastic Load </a:t>
            </a:r>
          </a:p>
          <a:p>
            <a:r>
              <a:rPr lang="en-US" sz="1200" b="1">
                <a:solidFill>
                  <a:srgbClr val="000000"/>
                </a:solidFill>
                <a:cs typeface="Times New Roman" pitchFamily="18" charset="0"/>
                <a:sym typeface="Times New Roman" pitchFamily="18" charset="0"/>
              </a:rPr>
              <a:t>Balancer</a:t>
            </a:r>
          </a:p>
        </p:txBody>
      </p:sp>
      <p:cxnSp>
        <p:nvCxnSpPr>
          <p:cNvPr id="15" name="Straight Connector 14"/>
          <p:cNvCxnSpPr/>
          <p:nvPr/>
        </p:nvCxnSpPr>
        <p:spPr>
          <a:xfrm flipV="1">
            <a:off x="6575425" y="5033963"/>
            <a:ext cx="593725" cy="749300"/>
          </a:xfrm>
          <a:prstGeom prst="line">
            <a:avLst/>
          </a:prstGeom>
          <a:ln>
            <a:prstDash val="sysDot"/>
          </a:ln>
        </p:spPr>
        <p:style>
          <a:lnRef idx="3">
            <a:schemeClr val="accent4"/>
          </a:lnRef>
          <a:fillRef idx="0">
            <a:schemeClr val="accent4"/>
          </a:fillRef>
          <a:effectRef idx="2">
            <a:schemeClr val="accent4"/>
          </a:effectRef>
          <a:fontRef idx="minor">
            <a:schemeClr val="tx1"/>
          </a:fontRef>
        </p:style>
      </p:cxnSp>
      <p:cxnSp>
        <p:nvCxnSpPr>
          <p:cNvPr id="16" name="Straight Connector 15"/>
          <p:cNvCxnSpPr/>
          <p:nvPr/>
        </p:nvCxnSpPr>
        <p:spPr>
          <a:xfrm rot="16200000" flipH="1">
            <a:off x="4656137" y="1524001"/>
            <a:ext cx="593725" cy="609600"/>
          </a:xfrm>
          <a:prstGeom prst="line">
            <a:avLst/>
          </a:prstGeom>
        </p:spPr>
        <p:style>
          <a:lnRef idx="3">
            <a:schemeClr val="accent6"/>
          </a:lnRef>
          <a:fillRef idx="0">
            <a:schemeClr val="accent6"/>
          </a:fillRef>
          <a:effectRef idx="2">
            <a:schemeClr val="accent6"/>
          </a:effectRef>
          <a:fontRef idx="minor">
            <a:schemeClr val="tx1"/>
          </a:fontRef>
        </p:style>
      </p:cxnSp>
      <p:cxnSp>
        <p:nvCxnSpPr>
          <p:cNvPr id="17" name="Straight Connector 16"/>
          <p:cNvCxnSpPr/>
          <p:nvPr/>
        </p:nvCxnSpPr>
        <p:spPr>
          <a:xfrm flipV="1">
            <a:off x="4851400" y="5006975"/>
            <a:ext cx="2366963" cy="0"/>
          </a:xfrm>
          <a:prstGeom prst="line">
            <a:avLst/>
          </a:prstGeom>
          <a:ln>
            <a:prstDash val="sysDot"/>
          </a:ln>
        </p:spPr>
        <p:style>
          <a:lnRef idx="3">
            <a:schemeClr val="accent4"/>
          </a:lnRef>
          <a:fillRef idx="0">
            <a:schemeClr val="accent4"/>
          </a:fillRef>
          <a:effectRef idx="2">
            <a:schemeClr val="accent4"/>
          </a:effectRef>
          <a:fontRef idx="minor">
            <a:schemeClr val="tx1"/>
          </a:fontRef>
        </p:style>
      </p:cxnSp>
      <p:cxnSp>
        <p:nvCxnSpPr>
          <p:cNvPr id="18" name="Straight Connector 17"/>
          <p:cNvCxnSpPr/>
          <p:nvPr/>
        </p:nvCxnSpPr>
        <p:spPr>
          <a:xfrm flipH="1" flipV="1">
            <a:off x="7340600" y="2293938"/>
            <a:ext cx="11113" cy="2286000"/>
          </a:xfrm>
          <a:prstGeom prst="line">
            <a:avLst/>
          </a:prstGeom>
        </p:spPr>
        <p:style>
          <a:lnRef idx="3">
            <a:schemeClr val="accent1"/>
          </a:lnRef>
          <a:fillRef idx="0">
            <a:schemeClr val="accent1"/>
          </a:fillRef>
          <a:effectRef idx="2">
            <a:schemeClr val="accent1"/>
          </a:effectRef>
          <a:fontRef idx="minor">
            <a:schemeClr val="tx1"/>
          </a:fontRef>
        </p:style>
      </p:cxnSp>
      <p:cxnSp>
        <p:nvCxnSpPr>
          <p:cNvPr id="19" name="Straight Connector 18"/>
          <p:cNvCxnSpPr/>
          <p:nvPr/>
        </p:nvCxnSpPr>
        <p:spPr>
          <a:xfrm flipH="1" flipV="1">
            <a:off x="7340600" y="1177925"/>
            <a:ext cx="1588" cy="427038"/>
          </a:xfrm>
          <a:prstGeom prst="line">
            <a:avLst/>
          </a:prstGeom>
          <a:ln>
            <a:headEnd type="none" w="med" len="med"/>
            <a:tailEnd type="triangle" w="med" len="med"/>
          </a:ln>
        </p:spPr>
        <p:style>
          <a:lnRef idx="3">
            <a:schemeClr val="accent5"/>
          </a:lnRef>
          <a:fillRef idx="0">
            <a:schemeClr val="accent5"/>
          </a:fillRef>
          <a:effectRef idx="2">
            <a:schemeClr val="accent5"/>
          </a:effectRef>
          <a:fontRef idx="minor">
            <a:schemeClr val="tx1"/>
          </a:fontRef>
        </p:style>
      </p:cxnSp>
      <p:sp>
        <p:nvSpPr>
          <p:cNvPr id="89106" name="Rectangle 19"/>
          <p:cNvSpPr>
            <a:spLocks noChangeArrowheads="1"/>
          </p:cNvSpPr>
          <p:nvPr/>
        </p:nvSpPr>
        <p:spPr bwMode="auto">
          <a:xfrm>
            <a:off x="3838575" y="152400"/>
            <a:ext cx="16192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200" b="1">
                <a:solidFill>
                  <a:srgbClr val="000000"/>
                </a:solidFill>
                <a:cs typeface="Times New Roman" pitchFamily="18" charset="0"/>
                <a:sym typeface="Times New Roman" pitchFamily="18" charset="0"/>
              </a:rPr>
              <a:t>www.MyWebSite.com</a:t>
            </a:r>
          </a:p>
          <a:p>
            <a:pPr algn="ctr"/>
            <a:r>
              <a:rPr lang="en-US" sz="1200" b="1">
                <a:solidFill>
                  <a:srgbClr val="000000"/>
                </a:solidFill>
                <a:cs typeface="Times New Roman" pitchFamily="18" charset="0"/>
                <a:sym typeface="Times New Roman" pitchFamily="18" charset="0"/>
              </a:rPr>
              <a:t>(dynamic data)</a:t>
            </a:r>
          </a:p>
        </p:txBody>
      </p:sp>
      <p:sp>
        <p:nvSpPr>
          <p:cNvPr id="89107" name="Rectangle 20"/>
          <p:cNvSpPr>
            <a:spLocks noChangeArrowheads="1"/>
          </p:cNvSpPr>
          <p:nvPr/>
        </p:nvSpPr>
        <p:spPr bwMode="auto">
          <a:xfrm>
            <a:off x="6505575" y="681038"/>
            <a:ext cx="1714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200" b="1">
                <a:solidFill>
                  <a:srgbClr val="000000"/>
                </a:solidFill>
                <a:cs typeface="Times New Roman" pitchFamily="18" charset="0"/>
                <a:sym typeface="Times New Roman" pitchFamily="18" charset="0"/>
              </a:rPr>
              <a:t>media.MyWebSite.com </a:t>
            </a:r>
          </a:p>
          <a:p>
            <a:pPr algn="ctr"/>
            <a:r>
              <a:rPr lang="en-US" sz="1200" b="1">
                <a:solidFill>
                  <a:srgbClr val="000000"/>
                </a:solidFill>
                <a:cs typeface="Times New Roman" pitchFamily="18" charset="0"/>
                <a:sym typeface="Times New Roman" pitchFamily="18" charset="0"/>
              </a:rPr>
              <a:t>(static data)</a:t>
            </a:r>
          </a:p>
        </p:txBody>
      </p:sp>
      <p:sp>
        <p:nvSpPr>
          <p:cNvPr id="89108" name="Rectangle 21"/>
          <p:cNvSpPr>
            <a:spLocks noChangeArrowheads="1"/>
          </p:cNvSpPr>
          <p:nvPr/>
        </p:nvSpPr>
        <p:spPr bwMode="auto">
          <a:xfrm>
            <a:off x="4741863" y="593725"/>
            <a:ext cx="13096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0000"/>
                </a:solidFill>
                <a:cs typeface="Times New Roman" pitchFamily="18" charset="0"/>
                <a:sym typeface="Times New Roman" pitchFamily="18" charset="0"/>
              </a:rPr>
              <a:t>Amazon Route 53</a:t>
            </a:r>
          </a:p>
          <a:p>
            <a:r>
              <a:rPr lang="en-US" sz="1200" b="1">
                <a:solidFill>
                  <a:srgbClr val="000000"/>
                </a:solidFill>
                <a:cs typeface="Times New Roman" pitchFamily="18" charset="0"/>
                <a:sym typeface="Times New Roman" pitchFamily="18" charset="0"/>
              </a:rPr>
              <a:t>(DNS)</a:t>
            </a:r>
          </a:p>
        </p:txBody>
      </p:sp>
      <p:sp>
        <p:nvSpPr>
          <p:cNvPr id="89109" name="Rectangle 22"/>
          <p:cNvSpPr>
            <a:spLocks noChangeArrowheads="1"/>
          </p:cNvSpPr>
          <p:nvPr/>
        </p:nvSpPr>
        <p:spPr bwMode="auto">
          <a:xfrm>
            <a:off x="3370263" y="2851150"/>
            <a:ext cx="9715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cs typeface="Times New Roman" pitchFamily="18" charset="0"/>
                <a:sym typeface="Times New Roman" pitchFamily="18" charset="0"/>
              </a:rPr>
              <a:t>Amazon EC2</a:t>
            </a:r>
          </a:p>
        </p:txBody>
      </p:sp>
      <p:sp>
        <p:nvSpPr>
          <p:cNvPr id="89110" name="Freeform 39"/>
          <p:cNvSpPr>
            <a:spLocks noEditPoints="1"/>
          </p:cNvSpPr>
          <p:nvPr/>
        </p:nvSpPr>
        <p:spPr bwMode="auto">
          <a:xfrm rot="5400000">
            <a:off x="4433887" y="1093788"/>
            <a:ext cx="460375" cy="438150"/>
          </a:xfrm>
          <a:custGeom>
            <a:avLst/>
            <a:gdLst>
              <a:gd name="T0" fmla="*/ 1394141057 w 77"/>
              <a:gd name="T1" fmla="*/ 0 h 76"/>
              <a:gd name="T2" fmla="*/ 0 w 77"/>
              <a:gd name="T3" fmla="*/ 1262996201 h 76"/>
              <a:gd name="T4" fmla="*/ 1394141057 w 77"/>
              <a:gd name="T5" fmla="*/ 2147483647 h 76"/>
              <a:gd name="T6" fmla="*/ 2147483647 w 77"/>
              <a:gd name="T7" fmla="*/ 1262996201 h 76"/>
              <a:gd name="T8" fmla="*/ 1394141057 w 77"/>
              <a:gd name="T9" fmla="*/ 0 h 76"/>
              <a:gd name="T10" fmla="*/ 2147483647 w 77"/>
              <a:gd name="T11" fmla="*/ 864152868 h 76"/>
              <a:gd name="T12" fmla="*/ 1823108916 w 77"/>
              <a:gd name="T13" fmla="*/ 864152868 h 76"/>
              <a:gd name="T14" fmla="*/ 1823108916 w 77"/>
              <a:gd name="T15" fmla="*/ 797680901 h 76"/>
              <a:gd name="T16" fmla="*/ 1680117636 w 77"/>
              <a:gd name="T17" fmla="*/ 930630600 h 76"/>
              <a:gd name="T18" fmla="*/ 1608621997 w 77"/>
              <a:gd name="T19" fmla="*/ 864152868 h 76"/>
              <a:gd name="T20" fmla="*/ 1000921018 w 77"/>
              <a:gd name="T21" fmla="*/ 1229760217 h 76"/>
              <a:gd name="T22" fmla="*/ 1537132336 w 77"/>
              <a:gd name="T23" fmla="*/ 1229760217 h 76"/>
              <a:gd name="T24" fmla="*/ 1537132336 w 77"/>
              <a:gd name="T25" fmla="*/ 1130046501 h 76"/>
              <a:gd name="T26" fmla="*/ 1823108916 w 77"/>
              <a:gd name="T27" fmla="*/ 1229760217 h 76"/>
              <a:gd name="T28" fmla="*/ 1823108916 w 77"/>
              <a:gd name="T29" fmla="*/ 1096810518 h 76"/>
              <a:gd name="T30" fmla="*/ 2147483647 w 77"/>
              <a:gd name="T31" fmla="*/ 1096810518 h 76"/>
              <a:gd name="T32" fmla="*/ 2147483647 w 77"/>
              <a:gd name="T33" fmla="*/ 1495653851 h 76"/>
              <a:gd name="T34" fmla="*/ 1823108916 w 77"/>
              <a:gd name="T35" fmla="*/ 1495653851 h 76"/>
              <a:gd name="T36" fmla="*/ 1823108916 w 77"/>
              <a:gd name="T37" fmla="*/ 1329468168 h 76"/>
              <a:gd name="T38" fmla="*/ 1537132336 w 77"/>
              <a:gd name="T39" fmla="*/ 1429181884 h 76"/>
              <a:gd name="T40" fmla="*/ 1537132336 w 77"/>
              <a:gd name="T41" fmla="*/ 1362704151 h 76"/>
              <a:gd name="T42" fmla="*/ 1000921018 w 77"/>
              <a:gd name="T43" fmla="*/ 1362704151 h 76"/>
              <a:gd name="T44" fmla="*/ 1608621997 w 77"/>
              <a:gd name="T45" fmla="*/ 1695075517 h 76"/>
              <a:gd name="T46" fmla="*/ 1680117636 w 77"/>
              <a:gd name="T47" fmla="*/ 1628597785 h 76"/>
              <a:gd name="T48" fmla="*/ 1823108916 w 77"/>
              <a:gd name="T49" fmla="*/ 1794783468 h 76"/>
              <a:gd name="T50" fmla="*/ 1823108916 w 77"/>
              <a:gd name="T51" fmla="*/ 1695075517 h 76"/>
              <a:gd name="T52" fmla="*/ 2147483647 w 77"/>
              <a:gd name="T53" fmla="*/ 1695075517 h 76"/>
              <a:gd name="T54" fmla="*/ 2147483647 w 77"/>
              <a:gd name="T55" fmla="*/ 2093913085 h 76"/>
              <a:gd name="T56" fmla="*/ 1823108916 w 77"/>
              <a:gd name="T57" fmla="*/ 2093913085 h 76"/>
              <a:gd name="T58" fmla="*/ 1823108916 w 77"/>
              <a:gd name="T59" fmla="*/ 1960969151 h 76"/>
              <a:gd name="T60" fmla="*/ 1501384516 w 77"/>
              <a:gd name="T61" fmla="*/ 1894497184 h 76"/>
              <a:gd name="T62" fmla="*/ 1572874177 w 77"/>
              <a:gd name="T63" fmla="*/ 1794783468 h 76"/>
              <a:gd name="T64" fmla="*/ 822187898 w 77"/>
              <a:gd name="T65" fmla="*/ 1362704151 h 76"/>
              <a:gd name="T66" fmla="*/ 822187898 w 77"/>
              <a:gd name="T67" fmla="*/ 1628597785 h 76"/>
              <a:gd name="T68" fmla="*/ 321724399 w 77"/>
              <a:gd name="T69" fmla="*/ 1628597785 h 76"/>
              <a:gd name="T70" fmla="*/ 321724399 w 77"/>
              <a:gd name="T71" fmla="*/ 963866584 h 76"/>
              <a:gd name="T72" fmla="*/ 822187898 w 77"/>
              <a:gd name="T73" fmla="*/ 963866584 h 76"/>
              <a:gd name="T74" fmla="*/ 822187898 w 77"/>
              <a:gd name="T75" fmla="*/ 1229760217 h 76"/>
              <a:gd name="T76" fmla="*/ 1572874177 w 77"/>
              <a:gd name="T77" fmla="*/ 764444917 h 76"/>
              <a:gd name="T78" fmla="*/ 1501384516 w 77"/>
              <a:gd name="T79" fmla="*/ 697972950 h 76"/>
              <a:gd name="T80" fmla="*/ 1823108916 w 77"/>
              <a:gd name="T81" fmla="*/ 631500983 h 76"/>
              <a:gd name="T82" fmla="*/ 1823108916 w 77"/>
              <a:gd name="T83" fmla="*/ 465315300 h 76"/>
              <a:gd name="T84" fmla="*/ 2147483647 w 77"/>
              <a:gd name="T85" fmla="*/ 465315300 h 76"/>
              <a:gd name="T86" fmla="*/ 2147483647 w 77"/>
              <a:gd name="T87" fmla="*/ 864152868 h 7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77" h="76">
                <a:moveTo>
                  <a:pt x="39" y="0"/>
                </a:moveTo>
                <a:cubicBezTo>
                  <a:pt x="18" y="0"/>
                  <a:pt x="0" y="17"/>
                  <a:pt x="0" y="38"/>
                </a:cubicBezTo>
                <a:cubicBezTo>
                  <a:pt x="0" y="59"/>
                  <a:pt x="18" y="76"/>
                  <a:pt x="39" y="76"/>
                </a:cubicBezTo>
                <a:cubicBezTo>
                  <a:pt x="60" y="76"/>
                  <a:pt x="77" y="59"/>
                  <a:pt x="77" y="38"/>
                </a:cubicBezTo>
                <a:cubicBezTo>
                  <a:pt x="77" y="17"/>
                  <a:pt x="60" y="0"/>
                  <a:pt x="39" y="0"/>
                </a:cubicBezTo>
                <a:close/>
                <a:moveTo>
                  <a:pt x="63" y="26"/>
                </a:moveTo>
                <a:cubicBezTo>
                  <a:pt x="51" y="26"/>
                  <a:pt x="51" y="26"/>
                  <a:pt x="51" y="26"/>
                </a:cubicBezTo>
                <a:cubicBezTo>
                  <a:pt x="51" y="24"/>
                  <a:pt x="51" y="24"/>
                  <a:pt x="51" y="24"/>
                </a:cubicBezTo>
                <a:cubicBezTo>
                  <a:pt x="47" y="28"/>
                  <a:pt x="47" y="28"/>
                  <a:pt x="47" y="28"/>
                </a:cubicBezTo>
                <a:cubicBezTo>
                  <a:pt x="45" y="26"/>
                  <a:pt x="45" y="26"/>
                  <a:pt x="45" y="26"/>
                </a:cubicBezTo>
                <a:cubicBezTo>
                  <a:pt x="28" y="37"/>
                  <a:pt x="28" y="37"/>
                  <a:pt x="28" y="37"/>
                </a:cubicBezTo>
                <a:cubicBezTo>
                  <a:pt x="43" y="37"/>
                  <a:pt x="43" y="37"/>
                  <a:pt x="43" y="37"/>
                </a:cubicBezTo>
                <a:cubicBezTo>
                  <a:pt x="43" y="34"/>
                  <a:pt x="43" y="34"/>
                  <a:pt x="43" y="34"/>
                </a:cubicBezTo>
                <a:cubicBezTo>
                  <a:pt x="51" y="37"/>
                  <a:pt x="51" y="37"/>
                  <a:pt x="51" y="37"/>
                </a:cubicBezTo>
                <a:cubicBezTo>
                  <a:pt x="51" y="33"/>
                  <a:pt x="51" y="33"/>
                  <a:pt x="51" y="33"/>
                </a:cubicBezTo>
                <a:cubicBezTo>
                  <a:pt x="63" y="33"/>
                  <a:pt x="63" y="33"/>
                  <a:pt x="63" y="33"/>
                </a:cubicBezTo>
                <a:cubicBezTo>
                  <a:pt x="63" y="45"/>
                  <a:pt x="63" y="45"/>
                  <a:pt x="63" y="45"/>
                </a:cubicBezTo>
                <a:cubicBezTo>
                  <a:pt x="51" y="45"/>
                  <a:pt x="51" y="45"/>
                  <a:pt x="51" y="45"/>
                </a:cubicBezTo>
                <a:cubicBezTo>
                  <a:pt x="51" y="40"/>
                  <a:pt x="51" y="40"/>
                  <a:pt x="51" y="40"/>
                </a:cubicBezTo>
                <a:cubicBezTo>
                  <a:pt x="43" y="43"/>
                  <a:pt x="43" y="43"/>
                  <a:pt x="43" y="43"/>
                </a:cubicBezTo>
                <a:cubicBezTo>
                  <a:pt x="43" y="41"/>
                  <a:pt x="43" y="41"/>
                  <a:pt x="43" y="41"/>
                </a:cubicBezTo>
                <a:cubicBezTo>
                  <a:pt x="28" y="41"/>
                  <a:pt x="28" y="41"/>
                  <a:pt x="28" y="41"/>
                </a:cubicBezTo>
                <a:cubicBezTo>
                  <a:pt x="45" y="51"/>
                  <a:pt x="45" y="51"/>
                  <a:pt x="45" y="51"/>
                </a:cubicBezTo>
                <a:cubicBezTo>
                  <a:pt x="47" y="49"/>
                  <a:pt x="47" y="49"/>
                  <a:pt x="47" y="49"/>
                </a:cubicBezTo>
                <a:cubicBezTo>
                  <a:pt x="51" y="54"/>
                  <a:pt x="51" y="54"/>
                  <a:pt x="51" y="54"/>
                </a:cubicBezTo>
                <a:cubicBezTo>
                  <a:pt x="51" y="51"/>
                  <a:pt x="51" y="51"/>
                  <a:pt x="51" y="51"/>
                </a:cubicBezTo>
                <a:cubicBezTo>
                  <a:pt x="63" y="51"/>
                  <a:pt x="63" y="51"/>
                  <a:pt x="63" y="51"/>
                </a:cubicBezTo>
                <a:cubicBezTo>
                  <a:pt x="63" y="63"/>
                  <a:pt x="63" y="63"/>
                  <a:pt x="63" y="63"/>
                </a:cubicBezTo>
                <a:cubicBezTo>
                  <a:pt x="51" y="63"/>
                  <a:pt x="51" y="63"/>
                  <a:pt x="51" y="63"/>
                </a:cubicBezTo>
                <a:cubicBezTo>
                  <a:pt x="51" y="59"/>
                  <a:pt x="51" y="59"/>
                  <a:pt x="51" y="59"/>
                </a:cubicBezTo>
                <a:cubicBezTo>
                  <a:pt x="42" y="57"/>
                  <a:pt x="42" y="57"/>
                  <a:pt x="42" y="57"/>
                </a:cubicBezTo>
                <a:cubicBezTo>
                  <a:pt x="44" y="54"/>
                  <a:pt x="44" y="54"/>
                  <a:pt x="44" y="54"/>
                </a:cubicBezTo>
                <a:cubicBezTo>
                  <a:pt x="23" y="41"/>
                  <a:pt x="23" y="41"/>
                  <a:pt x="23" y="41"/>
                </a:cubicBezTo>
                <a:cubicBezTo>
                  <a:pt x="23" y="49"/>
                  <a:pt x="23" y="49"/>
                  <a:pt x="23" y="49"/>
                </a:cubicBezTo>
                <a:cubicBezTo>
                  <a:pt x="9" y="49"/>
                  <a:pt x="9" y="49"/>
                  <a:pt x="9" y="49"/>
                </a:cubicBezTo>
                <a:cubicBezTo>
                  <a:pt x="9" y="29"/>
                  <a:pt x="9" y="29"/>
                  <a:pt x="9" y="29"/>
                </a:cubicBezTo>
                <a:cubicBezTo>
                  <a:pt x="23" y="29"/>
                  <a:pt x="23" y="29"/>
                  <a:pt x="23" y="29"/>
                </a:cubicBezTo>
                <a:cubicBezTo>
                  <a:pt x="23" y="37"/>
                  <a:pt x="23" y="37"/>
                  <a:pt x="23" y="37"/>
                </a:cubicBezTo>
                <a:cubicBezTo>
                  <a:pt x="44" y="23"/>
                  <a:pt x="44" y="23"/>
                  <a:pt x="44" y="23"/>
                </a:cubicBezTo>
                <a:cubicBezTo>
                  <a:pt x="42" y="21"/>
                  <a:pt x="42" y="21"/>
                  <a:pt x="42" y="21"/>
                </a:cubicBezTo>
                <a:cubicBezTo>
                  <a:pt x="51" y="19"/>
                  <a:pt x="51" y="19"/>
                  <a:pt x="51" y="19"/>
                </a:cubicBezTo>
                <a:cubicBezTo>
                  <a:pt x="51" y="14"/>
                  <a:pt x="51" y="14"/>
                  <a:pt x="51" y="14"/>
                </a:cubicBezTo>
                <a:cubicBezTo>
                  <a:pt x="63" y="14"/>
                  <a:pt x="63" y="14"/>
                  <a:pt x="63" y="14"/>
                </a:cubicBezTo>
                <a:lnTo>
                  <a:pt x="63" y="26"/>
                </a:lnTo>
                <a:close/>
              </a:path>
            </a:pathLst>
          </a:custGeom>
          <a:solidFill>
            <a:srgbClr val="26226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 name="Freeform 18"/>
          <p:cNvSpPr>
            <a:spLocks/>
          </p:cNvSpPr>
          <p:nvPr/>
        </p:nvSpPr>
        <p:spPr bwMode="auto">
          <a:xfrm>
            <a:off x="3838575" y="1985963"/>
            <a:ext cx="476250" cy="485775"/>
          </a:xfrm>
          <a:custGeom>
            <a:avLst/>
            <a:gdLst/>
            <a:ahLst/>
            <a:cxnLst>
              <a:cxn ang="0">
                <a:pos x="0" y="69"/>
              </a:cxn>
              <a:cxn ang="0">
                <a:pos x="6" y="76"/>
              </a:cxn>
              <a:cxn ang="0">
                <a:pos x="67" y="76"/>
              </a:cxn>
              <a:cxn ang="0">
                <a:pos x="74" y="69"/>
              </a:cxn>
              <a:cxn ang="0">
                <a:pos x="74" y="6"/>
              </a:cxn>
              <a:cxn ang="0">
                <a:pos x="67" y="0"/>
              </a:cxn>
              <a:cxn ang="0">
                <a:pos x="6" y="0"/>
              </a:cxn>
              <a:cxn ang="0">
                <a:pos x="0" y="6"/>
              </a:cxn>
              <a:cxn ang="0">
                <a:pos x="0" y="69"/>
              </a:cxn>
            </a:cxnLst>
            <a:rect l="0" t="0" r="r" b="b"/>
            <a:pathLst>
              <a:path w="74" h="76">
                <a:moveTo>
                  <a:pt x="0" y="69"/>
                </a:moveTo>
                <a:cubicBezTo>
                  <a:pt x="0" y="73"/>
                  <a:pt x="3" y="76"/>
                  <a:pt x="6" y="76"/>
                </a:cubicBezTo>
                <a:cubicBezTo>
                  <a:pt x="67" y="76"/>
                  <a:pt x="67" y="76"/>
                  <a:pt x="67" y="76"/>
                </a:cubicBezTo>
                <a:cubicBezTo>
                  <a:pt x="71" y="76"/>
                  <a:pt x="74" y="73"/>
                  <a:pt x="74" y="69"/>
                </a:cubicBezTo>
                <a:cubicBezTo>
                  <a:pt x="74" y="6"/>
                  <a:pt x="74" y="6"/>
                  <a:pt x="74" y="6"/>
                </a:cubicBezTo>
                <a:cubicBezTo>
                  <a:pt x="74" y="3"/>
                  <a:pt x="71" y="0"/>
                  <a:pt x="67" y="0"/>
                </a:cubicBezTo>
                <a:cubicBezTo>
                  <a:pt x="6" y="0"/>
                  <a:pt x="6" y="0"/>
                  <a:pt x="6" y="0"/>
                </a:cubicBezTo>
                <a:cubicBezTo>
                  <a:pt x="3" y="0"/>
                  <a:pt x="0" y="3"/>
                  <a:pt x="0" y="6"/>
                </a:cubicBezTo>
                <a:lnTo>
                  <a:pt x="0" y="69"/>
                </a:lnTo>
                <a:close/>
              </a:path>
            </a:pathLst>
          </a:custGeom>
          <a:solidFill>
            <a:srgbClr val="FF9900"/>
          </a:solidFill>
          <a:ln w="9525">
            <a:solidFill>
              <a:schemeClr val="accent6">
                <a:lumMod val="20000"/>
                <a:lumOff val="80000"/>
              </a:schemeClr>
            </a:solidFill>
            <a:round/>
            <a:headEnd/>
            <a:tailEnd/>
          </a:ln>
        </p:spPr>
        <p:txBody>
          <a:bodyPr/>
          <a:lstStyle/>
          <a:p>
            <a:pPr>
              <a:defRPr/>
            </a:pPr>
            <a:endParaRPr lang="en-US"/>
          </a:p>
        </p:txBody>
      </p:sp>
      <p:sp>
        <p:nvSpPr>
          <p:cNvPr id="26" name="Freeform 18"/>
          <p:cNvSpPr>
            <a:spLocks/>
          </p:cNvSpPr>
          <p:nvPr/>
        </p:nvSpPr>
        <p:spPr bwMode="auto">
          <a:xfrm>
            <a:off x="3894138" y="3617913"/>
            <a:ext cx="474662" cy="485775"/>
          </a:xfrm>
          <a:custGeom>
            <a:avLst/>
            <a:gdLst/>
            <a:ahLst/>
            <a:cxnLst>
              <a:cxn ang="0">
                <a:pos x="0" y="69"/>
              </a:cxn>
              <a:cxn ang="0">
                <a:pos x="6" y="76"/>
              </a:cxn>
              <a:cxn ang="0">
                <a:pos x="67" y="76"/>
              </a:cxn>
              <a:cxn ang="0">
                <a:pos x="74" y="69"/>
              </a:cxn>
              <a:cxn ang="0">
                <a:pos x="74" y="6"/>
              </a:cxn>
              <a:cxn ang="0">
                <a:pos x="67" y="0"/>
              </a:cxn>
              <a:cxn ang="0">
                <a:pos x="6" y="0"/>
              </a:cxn>
              <a:cxn ang="0">
                <a:pos x="0" y="6"/>
              </a:cxn>
              <a:cxn ang="0">
                <a:pos x="0" y="69"/>
              </a:cxn>
            </a:cxnLst>
            <a:rect l="0" t="0" r="r" b="b"/>
            <a:pathLst>
              <a:path w="74" h="76">
                <a:moveTo>
                  <a:pt x="0" y="69"/>
                </a:moveTo>
                <a:cubicBezTo>
                  <a:pt x="0" y="73"/>
                  <a:pt x="3" y="76"/>
                  <a:pt x="6" y="76"/>
                </a:cubicBezTo>
                <a:cubicBezTo>
                  <a:pt x="67" y="76"/>
                  <a:pt x="67" y="76"/>
                  <a:pt x="67" y="76"/>
                </a:cubicBezTo>
                <a:cubicBezTo>
                  <a:pt x="71" y="76"/>
                  <a:pt x="74" y="73"/>
                  <a:pt x="74" y="69"/>
                </a:cubicBezTo>
                <a:cubicBezTo>
                  <a:pt x="74" y="6"/>
                  <a:pt x="74" y="6"/>
                  <a:pt x="74" y="6"/>
                </a:cubicBezTo>
                <a:cubicBezTo>
                  <a:pt x="74" y="3"/>
                  <a:pt x="71" y="0"/>
                  <a:pt x="67" y="0"/>
                </a:cubicBezTo>
                <a:cubicBezTo>
                  <a:pt x="6" y="0"/>
                  <a:pt x="6" y="0"/>
                  <a:pt x="6" y="0"/>
                </a:cubicBezTo>
                <a:cubicBezTo>
                  <a:pt x="3" y="0"/>
                  <a:pt x="0" y="3"/>
                  <a:pt x="0" y="6"/>
                </a:cubicBezTo>
                <a:lnTo>
                  <a:pt x="0" y="69"/>
                </a:lnTo>
                <a:close/>
              </a:path>
            </a:pathLst>
          </a:custGeom>
          <a:solidFill>
            <a:schemeClr val="accent3"/>
          </a:solidFill>
          <a:ln w="9525">
            <a:solidFill>
              <a:schemeClr val="accent3">
                <a:lumMod val="20000"/>
                <a:lumOff val="80000"/>
              </a:schemeClr>
            </a:solidFill>
            <a:round/>
            <a:headEnd/>
            <a:tailEnd/>
          </a:ln>
        </p:spPr>
        <p:txBody>
          <a:bodyPr/>
          <a:lstStyle/>
          <a:p>
            <a:pPr>
              <a:defRPr/>
            </a:pPr>
            <a:endParaRPr lang="en-US"/>
          </a:p>
        </p:txBody>
      </p:sp>
      <p:sp>
        <p:nvSpPr>
          <p:cNvPr id="27" name="Freeform 18"/>
          <p:cNvSpPr>
            <a:spLocks/>
          </p:cNvSpPr>
          <p:nvPr/>
        </p:nvSpPr>
        <p:spPr bwMode="auto">
          <a:xfrm>
            <a:off x="4883150" y="3617913"/>
            <a:ext cx="476250" cy="485775"/>
          </a:xfrm>
          <a:custGeom>
            <a:avLst/>
            <a:gdLst/>
            <a:ahLst/>
            <a:cxnLst>
              <a:cxn ang="0">
                <a:pos x="0" y="69"/>
              </a:cxn>
              <a:cxn ang="0">
                <a:pos x="6" y="76"/>
              </a:cxn>
              <a:cxn ang="0">
                <a:pos x="67" y="76"/>
              </a:cxn>
              <a:cxn ang="0">
                <a:pos x="74" y="69"/>
              </a:cxn>
              <a:cxn ang="0">
                <a:pos x="74" y="6"/>
              </a:cxn>
              <a:cxn ang="0">
                <a:pos x="67" y="0"/>
              </a:cxn>
              <a:cxn ang="0">
                <a:pos x="6" y="0"/>
              </a:cxn>
              <a:cxn ang="0">
                <a:pos x="0" y="6"/>
              </a:cxn>
              <a:cxn ang="0">
                <a:pos x="0" y="69"/>
              </a:cxn>
            </a:cxnLst>
            <a:rect l="0" t="0" r="r" b="b"/>
            <a:pathLst>
              <a:path w="74" h="76">
                <a:moveTo>
                  <a:pt x="0" y="69"/>
                </a:moveTo>
                <a:cubicBezTo>
                  <a:pt x="0" y="73"/>
                  <a:pt x="3" y="76"/>
                  <a:pt x="6" y="76"/>
                </a:cubicBezTo>
                <a:cubicBezTo>
                  <a:pt x="67" y="76"/>
                  <a:pt x="67" y="76"/>
                  <a:pt x="67" y="76"/>
                </a:cubicBezTo>
                <a:cubicBezTo>
                  <a:pt x="71" y="76"/>
                  <a:pt x="74" y="73"/>
                  <a:pt x="74" y="69"/>
                </a:cubicBezTo>
                <a:cubicBezTo>
                  <a:pt x="74" y="6"/>
                  <a:pt x="74" y="6"/>
                  <a:pt x="74" y="6"/>
                </a:cubicBezTo>
                <a:cubicBezTo>
                  <a:pt x="74" y="3"/>
                  <a:pt x="71" y="0"/>
                  <a:pt x="67" y="0"/>
                </a:cubicBezTo>
                <a:cubicBezTo>
                  <a:pt x="6" y="0"/>
                  <a:pt x="6" y="0"/>
                  <a:pt x="6" y="0"/>
                </a:cubicBezTo>
                <a:cubicBezTo>
                  <a:pt x="3" y="0"/>
                  <a:pt x="0" y="3"/>
                  <a:pt x="0" y="6"/>
                </a:cubicBezTo>
                <a:lnTo>
                  <a:pt x="0" y="69"/>
                </a:lnTo>
                <a:close/>
              </a:path>
            </a:pathLst>
          </a:custGeom>
          <a:solidFill>
            <a:schemeClr val="accent3"/>
          </a:solidFill>
          <a:ln w="9525">
            <a:solidFill>
              <a:schemeClr val="accent3">
                <a:lumMod val="20000"/>
                <a:lumOff val="80000"/>
              </a:schemeClr>
            </a:solidFill>
            <a:round/>
            <a:headEnd/>
            <a:tailEnd/>
          </a:ln>
        </p:spPr>
        <p:txBody>
          <a:bodyPr/>
          <a:lstStyle/>
          <a:p>
            <a:pPr>
              <a:defRPr/>
            </a:pPr>
            <a:endParaRPr lang="en-US"/>
          </a:p>
        </p:txBody>
      </p:sp>
      <p:grpSp>
        <p:nvGrpSpPr>
          <p:cNvPr id="89114" name="Group 27"/>
          <p:cNvGrpSpPr>
            <a:grpSpLocks/>
          </p:cNvGrpSpPr>
          <p:nvPr/>
        </p:nvGrpSpPr>
        <p:grpSpPr bwMode="auto">
          <a:xfrm>
            <a:off x="6089650" y="5721350"/>
            <a:ext cx="557213" cy="549275"/>
            <a:chOff x="2994025" y="2219325"/>
            <a:chExt cx="772319" cy="749329"/>
          </a:xfrm>
        </p:grpSpPr>
        <p:grpSp>
          <p:nvGrpSpPr>
            <p:cNvPr id="89156" name="Group 339"/>
            <p:cNvGrpSpPr>
              <a:grpSpLocks/>
            </p:cNvGrpSpPr>
            <p:nvPr/>
          </p:nvGrpSpPr>
          <p:grpSpPr bwMode="auto">
            <a:xfrm>
              <a:off x="3459956" y="2610501"/>
              <a:ext cx="306388" cy="358153"/>
              <a:chOff x="5351242" y="1057615"/>
              <a:chExt cx="628650" cy="771185"/>
            </a:xfrm>
          </p:grpSpPr>
          <p:sp>
            <p:nvSpPr>
              <p:cNvPr id="89159" name="Freeform 289"/>
              <p:cNvSpPr>
                <a:spLocks/>
              </p:cNvSpPr>
              <p:nvPr/>
            </p:nvSpPr>
            <p:spPr bwMode="auto">
              <a:xfrm>
                <a:off x="5359400" y="1189037"/>
                <a:ext cx="619125" cy="639763"/>
              </a:xfrm>
              <a:custGeom>
                <a:avLst/>
                <a:gdLst>
                  <a:gd name="T0" fmla="*/ 2147483647 w 65"/>
                  <a:gd name="T1" fmla="*/ 0 h 67"/>
                  <a:gd name="T2" fmla="*/ 2147483647 w 65"/>
                  <a:gd name="T3" fmla="*/ 729425307 h 67"/>
                  <a:gd name="T4" fmla="*/ 0 w 65"/>
                  <a:gd name="T5" fmla="*/ 0 h 67"/>
                  <a:gd name="T6" fmla="*/ 0 w 65"/>
                  <a:gd name="T7" fmla="*/ 0 h 67"/>
                  <a:gd name="T8" fmla="*/ 0 w 65"/>
                  <a:gd name="T9" fmla="*/ 2147483647 h 67"/>
                  <a:gd name="T10" fmla="*/ 0 w 65"/>
                  <a:gd name="T11" fmla="*/ 2147483647 h 67"/>
                  <a:gd name="T12" fmla="*/ 2147483647 w 65"/>
                  <a:gd name="T13" fmla="*/ 2147483647 h 67"/>
                  <a:gd name="T14" fmla="*/ 2147483647 w 65"/>
                  <a:gd name="T15" fmla="*/ 2147483647 h 67"/>
                  <a:gd name="T16" fmla="*/ 2147483647 w 65"/>
                  <a:gd name="T17" fmla="*/ 2147483647 h 67"/>
                  <a:gd name="T18" fmla="*/ 2147483647 w 65"/>
                  <a:gd name="T19" fmla="*/ 2147483647 h 67"/>
                  <a:gd name="T20" fmla="*/ 2147483647 w 65"/>
                  <a:gd name="T21" fmla="*/ 0 h 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5" h="67">
                    <a:moveTo>
                      <a:pt x="65" y="0"/>
                    </a:moveTo>
                    <a:cubicBezTo>
                      <a:pt x="64" y="5"/>
                      <a:pt x="51" y="8"/>
                      <a:pt x="33" y="8"/>
                    </a:cubicBezTo>
                    <a:cubicBezTo>
                      <a:pt x="14" y="8"/>
                      <a:pt x="2" y="5"/>
                      <a:pt x="0" y="0"/>
                    </a:cubicBezTo>
                    <a:cubicBezTo>
                      <a:pt x="0" y="0"/>
                      <a:pt x="0" y="0"/>
                      <a:pt x="0" y="0"/>
                    </a:cubicBezTo>
                    <a:cubicBezTo>
                      <a:pt x="0" y="58"/>
                      <a:pt x="0" y="58"/>
                      <a:pt x="0" y="58"/>
                    </a:cubicBezTo>
                    <a:cubicBezTo>
                      <a:pt x="0" y="58"/>
                      <a:pt x="0" y="58"/>
                      <a:pt x="0" y="58"/>
                    </a:cubicBezTo>
                    <a:cubicBezTo>
                      <a:pt x="0" y="63"/>
                      <a:pt x="14" y="67"/>
                      <a:pt x="33" y="67"/>
                    </a:cubicBezTo>
                    <a:cubicBezTo>
                      <a:pt x="51" y="67"/>
                      <a:pt x="65" y="63"/>
                      <a:pt x="65" y="58"/>
                    </a:cubicBezTo>
                    <a:cubicBezTo>
                      <a:pt x="65" y="58"/>
                      <a:pt x="65" y="58"/>
                      <a:pt x="65" y="58"/>
                    </a:cubicBezTo>
                    <a:cubicBezTo>
                      <a:pt x="65" y="58"/>
                      <a:pt x="65" y="58"/>
                      <a:pt x="65" y="58"/>
                    </a:cubicBezTo>
                    <a:cubicBezTo>
                      <a:pt x="65" y="0"/>
                      <a:pt x="65" y="0"/>
                      <a:pt x="65" y="0"/>
                    </a:cubicBezTo>
                    <a:close/>
                  </a:path>
                </a:pathLst>
              </a:custGeom>
              <a:solidFill>
                <a:srgbClr val="6F2D6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9160" name="Oval 290"/>
              <p:cNvSpPr>
                <a:spLocks noChangeArrowheads="1"/>
              </p:cNvSpPr>
              <p:nvPr/>
            </p:nvSpPr>
            <p:spPr bwMode="auto">
              <a:xfrm>
                <a:off x="5351242" y="1057615"/>
                <a:ext cx="628650" cy="161925"/>
              </a:xfrm>
              <a:prstGeom prst="ellipse">
                <a:avLst/>
              </a:prstGeom>
              <a:solidFill>
                <a:srgbClr val="702D6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89157" name="Freeform 160"/>
            <p:cNvSpPr>
              <a:spLocks/>
            </p:cNvSpPr>
            <p:nvPr/>
          </p:nvSpPr>
          <p:spPr bwMode="auto">
            <a:xfrm>
              <a:off x="2994025" y="2219325"/>
              <a:ext cx="704850" cy="723900"/>
            </a:xfrm>
            <a:custGeom>
              <a:avLst/>
              <a:gdLst>
                <a:gd name="T0" fmla="*/ 2147483647 w 74"/>
                <a:gd name="T1" fmla="*/ 2147483647 h 76"/>
                <a:gd name="T2" fmla="*/ 2147483647 w 74"/>
                <a:gd name="T3" fmla="*/ 2147483647 h 76"/>
                <a:gd name="T4" fmla="*/ 2147483647 w 74"/>
                <a:gd name="T5" fmla="*/ 2147483647 h 76"/>
                <a:gd name="T6" fmla="*/ 2147483647 w 74"/>
                <a:gd name="T7" fmla="*/ 2147483647 h 76"/>
                <a:gd name="T8" fmla="*/ 2147483647 w 74"/>
                <a:gd name="T9" fmla="*/ 2147483647 h 76"/>
                <a:gd name="T10" fmla="*/ 2147483647 w 74"/>
                <a:gd name="T11" fmla="*/ 635079375 h 76"/>
                <a:gd name="T12" fmla="*/ 2147483647 w 74"/>
                <a:gd name="T13" fmla="*/ 0 h 76"/>
                <a:gd name="T14" fmla="*/ 544353750 w 74"/>
                <a:gd name="T15" fmla="*/ 0 h 76"/>
                <a:gd name="T16" fmla="*/ 0 w 74"/>
                <a:gd name="T17" fmla="*/ 635079375 h 76"/>
                <a:gd name="T18" fmla="*/ 0 w 74"/>
                <a:gd name="T19" fmla="*/ 2147483647 h 76"/>
                <a:gd name="T20" fmla="*/ 544353750 w 74"/>
                <a:gd name="T21" fmla="*/ 2147483647 h 76"/>
                <a:gd name="T22" fmla="*/ 2147483647 w 74"/>
                <a:gd name="T23" fmla="*/ 2147483647 h 76"/>
                <a:gd name="T24" fmla="*/ 2147483647 w 74"/>
                <a:gd name="T25" fmla="*/ 2147483647 h 76"/>
                <a:gd name="T26" fmla="*/ 2147483647 w 74"/>
                <a:gd name="T27" fmla="*/ 2147483647 h 7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4" h="76">
                  <a:moveTo>
                    <a:pt x="47" y="45"/>
                  </a:moveTo>
                  <a:cubicBezTo>
                    <a:pt x="47" y="45"/>
                    <a:pt x="47" y="44"/>
                    <a:pt x="47" y="44"/>
                  </a:cubicBezTo>
                  <a:cubicBezTo>
                    <a:pt x="47" y="44"/>
                    <a:pt x="47" y="44"/>
                    <a:pt x="47" y="44"/>
                  </a:cubicBezTo>
                  <a:cubicBezTo>
                    <a:pt x="48" y="40"/>
                    <a:pt x="56" y="39"/>
                    <a:pt x="65" y="39"/>
                  </a:cubicBezTo>
                  <a:cubicBezTo>
                    <a:pt x="68" y="39"/>
                    <a:pt x="71" y="39"/>
                    <a:pt x="74" y="39"/>
                  </a:cubicBezTo>
                  <a:cubicBezTo>
                    <a:pt x="74" y="7"/>
                    <a:pt x="74" y="7"/>
                    <a:pt x="74" y="7"/>
                  </a:cubicBezTo>
                  <a:cubicBezTo>
                    <a:pt x="74" y="3"/>
                    <a:pt x="71" y="0"/>
                    <a:pt x="67" y="0"/>
                  </a:cubicBezTo>
                  <a:cubicBezTo>
                    <a:pt x="6" y="0"/>
                    <a:pt x="6" y="0"/>
                    <a:pt x="6" y="0"/>
                  </a:cubicBezTo>
                  <a:cubicBezTo>
                    <a:pt x="3" y="0"/>
                    <a:pt x="0" y="3"/>
                    <a:pt x="0" y="7"/>
                  </a:cubicBezTo>
                  <a:cubicBezTo>
                    <a:pt x="0" y="69"/>
                    <a:pt x="0" y="69"/>
                    <a:pt x="0" y="69"/>
                  </a:cubicBezTo>
                  <a:cubicBezTo>
                    <a:pt x="0" y="73"/>
                    <a:pt x="3" y="76"/>
                    <a:pt x="6" y="76"/>
                  </a:cubicBezTo>
                  <a:cubicBezTo>
                    <a:pt x="48" y="76"/>
                    <a:pt x="48" y="76"/>
                    <a:pt x="48" y="76"/>
                  </a:cubicBezTo>
                  <a:cubicBezTo>
                    <a:pt x="47" y="75"/>
                    <a:pt x="47" y="74"/>
                    <a:pt x="47" y="73"/>
                  </a:cubicBezTo>
                  <a:lnTo>
                    <a:pt x="47" y="45"/>
                  </a:lnTo>
                  <a:close/>
                </a:path>
              </a:pathLst>
            </a:custGeom>
            <a:solidFill>
              <a:srgbClr val="6F2D6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9158" name="Freeform 164"/>
            <p:cNvSpPr>
              <a:spLocks/>
            </p:cNvSpPr>
            <p:nvPr/>
          </p:nvSpPr>
          <p:spPr bwMode="auto">
            <a:xfrm>
              <a:off x="3553597" y="2744030"/>
              <a:ext cx="114300" cy="171450"/>
            </a:xfrm>
            <a:custGeom>
              <a:avLst/>
              <a:gdLst>
                <a:gd name="T0" fmla="*/ 362902500 w 12"/>
                <a:gd name="T1" fmla="*/ 1088707500 h 18"/>
                <a:gd name="T2" fmla="*/ 362902500 w 12"/>
                <a:gd name="T3" fmla="*/ 1179433125 h 18"/>
                <a:gd name="T4" fmla="*/ 544353750 w 12"/>
                <a:gd name="T5" fmla="*/ 1451610000 h 18"/>
                <a:gd name="T6" fmla="*/ 725805000 w 12"/>
                <a:gd name="T7" fmla="*/ 1179433125 h 18"/>
                <a:gd name="T8" fmla="*/ 453628125 w 12"/>
                <a:gd name="T9" fmla="*/ 907256250 h 18"/>
                <a:gd name="T10" fmla="*/ 0 w 12"/>
                <a:gd name="T11" fmla="*/ 453628125 h 18"/>
                <a:gd name="T12" fmla="*/ 544353750 w 12"/>
                <a:gd name="T13" fmla="*/ 0 h 18"/>
                <a:gd name="T14" fmla="*/ 997981875 w 12"/>
                <a:gd name="T15" fmla="*/ 453628125 h 18"/>
                <a:gd name="T16" fmla="*/ 997981875 w 12"/>
                <a:gd name="T17" fmla="*/ 453628125 h 18"/>
                <a:gd name="T18" fmla="*/ 725805000 w 12"/>
                <a:gd name="T19" fmla="*/ 453628125 h 18"/>
                <a:gd name="T20" fmla="*/ 544353750 w 12"/>
                <a:gd name="T21" fmla="*/ 272176875 h 18"/>
                <a:gd name="T22" fmla="*/ 362902500 w 12"/>
                <a:gd name="T23" fmla="*/ 453628125 h 18"/>
                <a:gd name="T24" fmla="*/ 544353750 w 12"/>
                <a:gd name="T25" fmla="*/ 635079375 h 18"/>
                <a:gd name="T26" fmla="*/ 725805000 w 12"/>
                <a:gd name="T27" fmla="*/ 725805000 h 18"/>
                <a:gd name="T28" fmla="*/ 1088707500 w 12"/>
                <a:gd name="T29" fmla="*/ 1179433125 h 18"/>
                <a:gd name="T30" fmla="*/ 544353750 w 12"/>
                <a:gd name="T31" fmla="*/ 1633061250 h 18"/>
                <a:gd name="T32" fmla="*/ 0 w 12"/>
                <a:gd name="T33" fmla="*/ 1179433125 h 18"/>
                <a:gd name="T34" fmla="*/ 0 w 12"/>
                <a:gd name="T35" fmla="*/ 1088707500 h 18"/>
                <a:gd name="T36" fmla="*/ 362902500 w 12"/>
                <a:gd name="T37" fmla="*/ 1088707500 h 1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 h="18">
                  <a:moveTo>
                    <a:pt x="4" y="12"/>
                  </a:moveTo>
                  <a:cubicBezTo>
                    <a:pt x="4" y="13"/>
                    <a:pt x="4" y="13"/>
                    <a:pt x="4" y="13"/>
                  </a:cubicBezTo>
                  <a:cubicBezTo>
                    <a:pt x="4" y="15"/>
                    <a:pt x="4" y="16"/>
                    <a:pt x="6" y="16"/>
                  </a:cubicBezTo>
                  <a:cubicBezTo>
                    <a:pt x="7" y="16"/>
                    <a:pt x="8" y="15"/>
                    <a:pt x="8" y="13"/>
                  </a:cubicBezTo>
                  <a:cubicBezTo>
                    <a:pt x="8" y="12"/>
                    <a:pt x="7" y="11"/>
                    <a:pt x="5" y="10"/>
                  </a:cubicBezTo>
                  <a:cubicBezTo>
                    <a:pt x="2" y="9"/>
                    <a:pt x="0" y="8"/>
                    <a:pt x="0" y="5"/>
                  </a:cubicBezTo>
                  <a:cubicBezTo>
                    <a:pt x="0" y="2"/>
                    <a:pt x="2" y="0"/>
                    <a:pt x="6" y="0"/>
                  </a:cubicBezTo>
                  <a:cubicBezTo>
                    <a:pt x="9" y="0"/>
                    <a:pt x="11" y="1"/>
                    <a:pt x="11" y="5"/>
                  </a:cubicBezTo>
                  <a:cubicBezTo>
                    <a:pt x="11" y="5"/>
                    <a:pt x="11" y="5"/>
                    <a:pt x="11" y="5"/>
                  </a:cubicBezTo>
                  <a:cubicBezTo>
                    <a:pt x="8" y="5"/>
                    <a:pt x="8" y="5"/>
                    <a:pt x="8" y="5"/>
                  </a:cubicBezTo>
                  <a:cubicBezTo>
                    <a:pt x="8" y="4"/>
                    <a:pt x="7" y="3"/>
                    <a:pt x="6" y="3"/>
                  </a:cubicBezTo>
                  <a:cubicBezTo>
                    <a:pt x="4" y="3"/>
                    <a:pt x="4" y="4"/>
                    <a:pt x="4" y="5"/>
                  </a:cubicBezTo>
                  <a:cubicBezTo>
                    <a:pt x="4" y="6"/>
                    <a:pt x="4" y="6"/>
                    <a:pt x="6" y="7"/>
                  </a:cubicBezTo>
                  <a:cubicBezTo>
                    <a:pt x="8" y="8"/>
                    <a:pt x="8" y="8"/>
                    <a:pt x="8" y="8"/>
                  </a:cubicBezTo>
                  <a:cubicBezTo>
                    <a:pt x="11" y="9"/>
                    <a:pt x="12" y="11"/>
                    <a:pt x="12" y="13"/>
                  </a:cubicBezTo>
                  <a:cubicBezTo>
                    <a:pt x="12" y="17"/>
                    <a:pt x="10" y="18"/>
                    <a:pt x="6" y="18"/>
                  </a:cubicBezTo>
                  <a:cubicBezTo>
                    <a:pt x="2" y="18"/>
                    <a:pt x="0" y="16"/>
                    <a:pt x="0" y="13"/>
                  </a:cubicBezTo>
                  <a:cubicBezTo>
                    <a:pt x="0" y="12"/>
                    <a:pt x="0" y="12"/>
                    <a:pt x="0" y="12"/>
                  </a:cubicBezTo>
                  <a:lnTo>
                    <a:pt x="4"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89115" name="Group 33"/>
          <p:cNvGrpSpPr>
            <a:grpSpLocks/>
          </p:cNvGrpSpPr>
          <p:nvPr/>
        </p:nvGrpSpPr>
        <p:grpSpPr bwMode="auto">
          <a:xfrm>
            <a:off x="4397375" y="4719638"/>
            <a:ext cx="557213" cy="549275"/>
            <a:chOff x="5045075" y="2203421"/>
            <a:chExt cx="772319" cy="749329"/>
          </a:xfrm>
        </p:grpSpPr>
        <p:grpSp>
          <p:nvGrpSpPr>
            <p:cNvPr id="89151" name="Group 347"/>
            <p:cNvGrpSpPr>
              <a:grpSpLocks/>
            </p:cNvGrpSpPr>
            <p:nvPr/>
          </p:nvGrpSpPr>
          <p:grpSpPr bwMode="auto">
            <a:xfrm>
              <a:off x="5511006" y="2594597"/>
              <a:ext cx="306388" cy="358153"/>
              <a:chOff x="5351242" y="1057615"/>
              <a:chExt cx="628650" cy="771185"/>
            </a:xfrm>
          </p:grpSpPr>
          <p:sp>
            <p:nvSpPr>
              <p:cNvPr id="89154" name="Freeform 289"/>
              <p:cNvSpPr>
                <a:spLocks/>
              </p:cNvSpPr>
              <p:nvPr/>
            </p:nvSpPr>
            <p:spPr bwMode="auto">
              <a:xfrm>
                <a:off x="5359400" y="1189037"/>
                <a:ext cx="619125" cy="639763"/>
              </a:xfrm>
              <a:custGeom>
                <a:avLst/>
                <a:gdLst>
                  <a:gd name="T0" fmla="*/ 2147483647 w 65"/>
                  <a:gd name="T1" fmla="*/ 0 h 67"/>
                  <a:gd name="T2" fmla="*/ 2147483647 w 65"/>
                  <a:gd name="T3" fmla="*/ 729425307 h 67"/>
                  <a:gd name="T4" fmla="*/ 0 w 65"/>
                  <a:gd name="T5" fmla="*/ 0 h 67"/>
                  <a:gd name="T6" fmla="*/ 0 w 65"/>
                  <a:gd name="T7" fmla="*/ 0 h 67"/>
                  <a:gd name="T8" fmla="*/ 0 w 65"/>
                  <a:gd name="T9" fmla="*/ 2147483647 h 67"/>
                  <a:gd name="T10" fmla="*/ 0 w 65"/>
                  <a:gd name="T11" fmla="*/ 2147483647 h 67"/>
                  <a:gd name="T12" fmla="*/ 2147483647 w 65"/>
                  <a:gd name="T13" fmla="*/ 2147483647 h 67"/>
                  <a:gd name="T14" fmla="*/ 2147483647 w 65"/>
                  <a:gd name="T15" fmla="*/ 2147483647 h 67"/>
                  <a:gd name="T16" fmla="*/ 2147483647 w 65"/>
                  <a:gd name="T17" fmla="*/ 2147483647 h 67"/>
                  <a:gd name="T18" fmla="*/ 2147483647 w 65"/>
                  <a:gd name="T19" fmla="*/ 2147483647 h 67"/>
                  <a:gd name="T20" fmla="*/ 2147483647 w 65"/>
                  <a:gd name="T21" fmla="*/ 0 h 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5" h="67">
                    <a:moveTo>
                      <a:pt x="65" y="0"/>
                    </a:moveTo>
                    <a:cubicBezTo>
                      <a:pt x="64" y="5"/>
                      <a:pt x="51" y="8"/>
                      <a:pt x="33" y="8"/>
                    </a:cubicBezTo>
                    <a:cubicBezTo>
                      <a:pt x="14" y="8"/>
                      <a:pt x="2" y="5"/>
                      <a:pt x="0" y="0"/>
                    </a:cubicBezTo>
                    <a:cubicBezTo>
                      <a:pt x="0" y="0"/>
                      <a:pt x="0" y="0"/>
                      <a:pt x="0" y="0"/>
                    </a:cubicBezTo>
                    <a:cubicBezTo>
                      <a:pt x="0" y="58"/>
                      <a:pt x="0" y="58"/>
                      <a:pt x="0" y="58"/>
                    </a:cubicBezTo>
                    <a:cubicBezTo>
                      <a:pt x="0" y="58"/>
                      <a:pt x="0" y="58"/>
                      <a:pt x="0" y="58"/>
                    </a:cubicBezTo>
                    <a:cubicBezTo>
                      <a:pt x="0" y="63"/>
                      <a:pt x="14" y="67"/>
                      <a:pt x="33" y="67"/>
                    </a:cubicBezTo>
                    <a:cubicBezTo>
                      <a:pt x="51" y="67"/>
                      <a:pt x="65" y="63"/>
                      <a:pt x="65" y="58"/>
                    </a:cubicBezTo>
                    <a:cubicBezTo>
                      <a:pt x="65" y="58"/>
                      <a:pt x="65" y="58"/>
                      <a:pt x="65" y="58"/>
                    </a:cubicBezTo>
                    <a:cubicBezTo>
                      <a:pt x="65" y="58"/>
                      <a:pt x="65" y="58"/>
                      <a:pt x="65" y="58"/>
                    </a:cubicBezTo>
                    <a:cubicBezTo>
                      <a:pt x="65" y="0"/>
                      <a:pt x="65" y="0"/>
                      <a:pt x="65" y="0"/>
                    </a:cubicBezTo>
                    <a:close/>
                  </a:path>
                </a:pathLst>
              </a:custGeom>
              <a:solidFill>
                <a:srgbClr val="6F2D6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9155" name="Oval 290"/>
              <p:cNvSpPr>
                <a:spLocks noChangeArrowheads="1"/>
              </p:cNvSpPr>
              <p:nvPr/>
            </p:nvSpPr>
            <p:spPr bwMode="auto">
              <a:xfrm>
                <a:off x="5351242" y="1057615"/>
                <a:ext cx="628650" cy="161925"/>
              </a:xfrm>
              <a:prstGeom prst="ellipse">
                <a:avLst/>
              </a:prstGeom>
              <a:solidFill>
                <a:srgbClr val="702D6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89152" name="Freeform 160"/>
            <p:cNvSpPr>
              <a:spLocks/>
            </p:cNvSpPr>
            <p:nvPr/>
          </p:nvSpPr>
          <p:spPr bwMode="auto">
            <a:xfrm>
              <a:off x="5045075" y="2203421"/>
              <a:ext cx="704850" cy="723900"/>
            </a:xfrm>
            <a:custGeom>
              <a:avLst/>
              <a:gdLst>
                <a:gd name="T0" fmla="*/ 2147483647 w 74"/>
                <a:gd name="T1" fmla="*/ 2147483647 h 76"/>
                <a:gd name="T2" fmla="*/ 2147483647 w 74"/>
                <a:gd name="T3" fmla="*/ 2147483647 h 76"/>
                <a:gd name="T4" fmla="*/ 2147483647 w 74"/>
                <a:gd name="T5" fmla="*/ 2147483647 h 76"/>
                <a:gd name="T6" fmla="*/ 2147483647 w 74"/>
                <a:gd name="T7" fmla="*/ 2147483647 h 76"/>
                <a:gd name="T8" fmla="*/ 2147483647 w 74"/>
                <a:gd name="T9" fmla="*/ 2147483647 h 76"/>
                <a:gd name="T10" fmla="*/ 2147483647 w 74"/>
                <a:gd name="T11" fmla="*/ 635079375 h 76"/>
                <a:gd name="T12" fmla="*/ 2147483647 w 74"/>
                <a:gd name="T13" fmla="*/ 0 h 76"/>
                <a:gd name="T14" fmla="*/ 544353750 w 74"/>
                <a:gd name="T15" fmla="*/ 0 h 76"/>
                <a:gd name="T16" fmla="*/ 0 w 74"/>
                <a:gd name="T17" fmla="*/ 635079375 h 76"/>
                <a:gd name="T18" fmla="*/ 0 w 74"/>
                <a:gd name="T19" fmla="*/ 2147483647 h 76"/>
                <a:gd name="T20" fmla="*/ 544353750 w 74"/>
                <a:gd name="T21" fmla="*/ 2147483647 h 76"/>
                <a:gd name="T22" fmla="*/ 2147483647 w 74"/>
                <a:gd name="T23" fmla="*/ 2147483647 h 76"/>
                <a:gd name="T24" fmla="*/ 2147483647 w 74"/>
                <a:gd name="T25" fmla="*/ 2147483647 h 76"/>
                <a:gd name="T26" fmla="*/ 2147483647 w 74"/>
                <a:gd name="T27" fmla="*/ 2147483647 h 7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4" h="76">
                  <a:moveTo>
                    <a:pt x="47" y="45"/>
                  </a:moveTo>
                  <a:cubicBezTo>
                    <a:pt x="47" y="45"/>
                    <a:pt x="47" y="44"/>
                    <a:pt x="47" y="44"/>
                  </a:cubicBezTo>
                  <a:cubicBezTo>
                    <a:pt x="47" y="44"/>
                    <a:pt x="47" y="44"/>
                    <a:pt x="47" y="44"/>
                  </a:cubicBezTo>
                  <a:cubicBezTo>
                    <a:pt x="48" y="40"/>
                    <a:pt x="56" y="39"/>
                    <a:pt x="65" y="39"/>
                  </a:cubicBezTo>
                  <a:cubicBezTo>
                    <a:pt x="68" y="39"/>
                    <a:pt x="71" y="39"/>
                    <a:pt x="74" y="39"/>
                  </a:cubicBezTo>
                  <a:cubicBezTo>
                    <a:pt x="74" y="7"/>
                    <a:pt x="74" y="7"/>
                    <a:pt x="74" y="7"/>
                  </a:cubicBezTo>
                  <a:cubicBezTo>
                    <a:pt x="74" y="3"/>
                    <a:pt x="71" y="0"/>
                    <a:pt x="67" y="0"/>
                  </a:cubicBezTo>
                  <a:cubicBezTo>
                    <a:pt x="6" y="0"/>
                    <a:pt x="6" y="0"/>
                    <a:pt x="6" y="0"/>
                  </a:cubicBezTo>
                  <a:cubicBezTo>
                    <a:pt x="3" y="0"/>
                    <a:pt x="0" y="3"/>
                    <a:pt x="0" y="7"/>
                  </a:cubicBezTo>
                  <a:cubicBezTo>
                    <a:pt x="0" y="69"/>
                    <a:pt x="0" y="69"/>
                    <a:pt x="0" y="69"/>
                  </a:cubicBezTo>
                  <a:cubicBezTo>
                    <a:pt x="0" y="73"/>
                    <a:pt x="3" y="76"/>
                    <a:pt x="6" y="76"/>
                  </a:cubicBezTo>
                  <a:cubicBezTo>
                    <a:pt x="48" y="76"/>
                    <a:pt x="48" y="76"/>
                    <a:pt x="48" y="76"/>
                  </a:cubicBezTo>
                  <a:cubicBezTo>
                    <a:pt x="47" y="75"/>
                    <a:pt x="47" y="74"/>
                    <a:pt x="47" y="73"/>
                  </a:cubicBezTo>
                  <a:lnTo>
                    <a:pt x="47" y="45"/>
                  </a:lnTo>
                  <a:close/>
                </a:path>
              </a:pathLst>
            </a:custGeom>
            <a:solidFill>
              <a:srgbClr val="6F2D6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9153" name="Freeform 153"/>
            <p:cNvSpPr>
              <a:spLocks/>
            </p:cNvSpPr>
            <p:nvPr/>
          </p:nvSpPr>
          <p:spPr bwMode="auto">
            <a:xfrm>
              <a:off x="5602287" y="2728912"/>
              <a:ext cx="142875" cy="161925"/>
            </a:xfrm>
            <a:custGeom>
              <a:avLst/>
              <a:gdLst>
                <a:gd name="T0" fmla="*/ 45362813 w 90"/>
                <a:gd name="T1" fmla="*/ 45362813 h 102"/>
                <a:gd name="T2" fmla="*/ 45362813 w 90"/>
                <a:gd name="T3" fmla="*/ 45362813 h 102"/>
                <a:gd name="T4" fmla="*/ 90725625 w 90"/>
                <a:gd name="T5" fmla="*/ 257055938 h 102"/>
                <a:gd name="T6" fmla="*/ 136088438 w 90"/>
                <a:gd name="T7" fmla="*/ 257055938 h 102"/>
                <a:gd name="T8" fmla="*/ 181451250 w 90"/>
                <a:gd name="T9" fmla="*/ 45362813 h 102"/>
                <a:gd name="T10" fmla="*/ 181451250 w 90"/>
                <a:gd name="T11" fmla="*/ 45362813 h 102"/>
                <a:gd name="T12" fmla="*/ 181451250 w 90"/>
                <a:gd name="T13" fmla="*/ 257055938 h 102"/>
                <a:gd name="T14" fmla="*/ 226814063 w 90"/>
                <a:gd name="T15" fmla="*/ 257055938 h 102"/>
                <a:gd name="T16" fmla="*/ 226814063 w 90"/>
                <a:gd name="T17" fmla="*/ 0 h 102"/>
                <a:gd name="T18" fmla="*/ 151209375 w 90"/>
                <a:gd name="T19" fmla="*/ 0 h 102"/>
                <a:gd name="T20" fmla="*/ 105846563 w 90"/>
                <a:gd name="T21" fmla="*/ 181451250 h 102"/>
                <a:gd name="T22" fmla="*/ 105846563 w 90"/>
                <a:gd name="T23" fmla="*/ 181451250 h 102"/>
                <a:gd name="T24" fmla="*/ 75604688 w 90"/>
                <a:gd name="T25" fmla="*/ 0 h 102"/>
                <a:gd name="T26" fmla="*/ 0 w 90"/>
                <a:gd name="T27" fmla="*/ 0 h 102"/>
                <a:gd name="T28" fmla="*/ 0 w 90"/>
                <a:gd name="T29" fmla="*/ 257055938 h 102"/>
                <a:gd name="T30" fmla="*/ 45362813 w 90"/>
                <a:gd name="T31" fmla="*/ 257055938 h 102"/>
                <a:gd name="T32" fmla="*/ 45362813 w 90"/>
                <a:gd name="T33" fmla="*/ 45362813 h 10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0" h="102">
                  <a:moveTo>
                    <a:pt x="18" y="18"/>
                  </a:moveTo>
                  <a:lnTo>
                    <a:pt x="18" y="18"/>
                  </a:lnTo>
                  <a:lnTo>
                    <a:pt x="36" y="102"/>
                  </a:lnTo>
                  <a:lnTo>
                    <a:pt x="54" y="102"/>
                  </a:lnTo>
                  <a:lnTo>
                    <a:pt x="72" y="18"/>
                  </a:lnTo>
                  <a:lnTo>
                    <a:pt x="72" y="102"/>
                  </a:lnTo>
                  <a:lnTo>
                    <a:pt x="90" y="102"/>
                  </a:lnTo>
                  <a:lnTo>
                    <a:pt x="90" y="0"/>
                  </a:lnTo>
                  <a:lnTo>
                    <a:pt x="60" y="0"/>
                  </a:lnTo>
                  <a:lnTo>
                    <a:pt x="42" y="72"/>
                  </a:lnTo>
                  <a:lnTo>
                    <a:pt x="30" y="0"/>
                  </a:lnTo>
                  <a:lnTo>
                    <a:pt x="0" y="0"/>
                  </a:lnTo>
                  <a:lnTo>
                    <a:pt x="0" y="102"/>
                  </a:lnTo>
                  <a:lnTo>
                    <a:pt x="18" y="102"/>
                  </a:lnTo>
                  <a:lnTo>
                    <a:pt x="18"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89116" name="Group 39"/>
          <p:cNvGrpSpPr>
            <a:grpSpLocks/>
          </p:cNvGrpSpPr>
          <p:nvPr/>
        </p:nvGrpSpPr>
        <p:grpSpPr bwMode="auto">
          <a:xfrm>
            <a:off x="7140575" y="4579938"/>
            <a:ext cx="534988" cy="614362"/>
            <a:chOff x="6445250" y="2209800"/>
            <a:chExt cx="735013" cy="752475"/>
          </a:xfrm>
        </p:grpSpPr>
        <p:sp>
          <p:nvSpPr>
            <p:cNvPr id="89149" name="Freeform 278"/>
            <p:cNvSpPr>
              <a:spLocks/>
            </p:cNvSpPr>
            <p:nvPr/>
          </p:nvSpPr>
          <p:spPr bwMode="auto">
            <a:xfrm>
              <a:off x="6445250" y="2343150"/>
              <a:ext cx="735013" cy="619125"/>
            </a:xfrm>
            <a:custGeom>
              <a:avLst/>
              <a:gdLst>
                <a:gd name="T0" fmla="*/ 2147483647 w 77"/>
                <a:gd name="T1" fmla="*/ 0 h 65"/>
                <a:gd name="T2" fmla="*/ 2147483647 w 77"/>
                <a:gd name="T3" fmla="*/ 907256250 h 65"/>
                <a:gd name="T4" fmla="*/ 0 w 77"/>
                <a:gd name="T5" fmla="*/ 0 h 65"/>
                <a:gd name="T6" fmla="*/ 1184545042 w 77"/>
                <a:gd name="T7" fmla="*/ 2147483647 h 65"/>
                <a:gd name="T8" fmla="*/ 2147483647 w 77"/>
                <a:gd name="T9" fmla="*/ 2147483647 h 65"/>
                <a:gd name="T10" fmla="*/ 2147483647 w 77"/>
                <a:gd name="T11" fmla="*/ 2147483647 h 65"/>
                <a:gd name="T12" fmla="*/ 2147483647 w 77"/>
                <a:gd name="T13" fmla="*/ 2147483647 h 65"/>
                <a:gd name="T14" fmla="*/ 2147483647 w 77"/>
                <a:gd name="T15" fmla="*/ 0 h 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7" h="65">
                  <a:moveTo>
                    <a:pt x="77" y="0"/>
                  </a:moveTo>
                  <a:cubicBezTo>
                    <a:pt x="77" y="5"/>
                    <a:pt x="60" y="10"/>
                    <a:pt x="39" y="10"/>
                  </a:cubicBezTo>
                  <a:cubicBezTo>
                    <a:pt x="17" y="10"/>
                    <a:pt x="0" y="5"/>
                    <a:pt x="0" y="0"/>
                  </a:cubicBezTo>
                  <a:cubicBezTo>
                    <a:pt x="13" y="59"/>
                    <a:pt x="13" y="59"/>
                    <a:pt x="13" y="59"/>
                  </a:cubicBezTo>
                  <a:cubicBezTo>
                    <a:pt x="13" y="62"/>
                    <a:pt x="24" y="65"/>
                    <a:pt x="39" y="65"/>
                  </a:cubicBezTo>
                  <a:cubicBezTo>
                    <a:pt x="53" y="65"/>
                    <a:pt x="64" y="62"/>
                    <a:pt x="64" y="59"/>
                  </a:cubicBezTo>
                  <a:cubicBezTo>
                    <a:pt x="64" y="59"/>
                    <a:pt x="64" y="59"/>
                    <a:pt x="64" y="59"/>
                  </a:cubicBezTo>
                  <a:lnTo>
                    <a:pt x="77" y="0"/>
                  </a:lnTo>
                  <a:close/>
                </a:path>
              </a:pathLst>
            </a:custGeom>
            <a:solidFill>
              <a:srgbClr val="146EB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9150" name="Oval 279"/>
            <p:cNvSpPr>
              <a:spLocks noChangeArrowheads="1"/>
            </p:cNvSpPr>
            <p:nvPr/>
          </p:nvSpPr>
          <p:spPr bwMode="auto">
            <a:xfrm>
              <a:off x="6445250" y="2209800"/>
              <a:ext cx="735013" cy="190500"/>
            </a:xfrm>
            <a:prstGeom prst="ellipse">
              <a:avLst/>
            </a:prstGeom>
            <a:solidFill>
              <a:srgbClr val="146EB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grpSp>
      <p:grpSp>
        <p:nvGrpSpPr>
          <p:cNvPr id="89117" name="Group 42"/>
          <p:cNvGrpSpPr>
            <a:grpSpLocks/>
          </p:cNvGrpSpPr>
          <p:nvPr/>
        </p:nvGrpSpPr>
        <p:grpSpPr bwMode="auto">
          <a:xfrm>
            <a:off x="6977063" y="1576388"/>
            <a:ext cx="725487" cy="725487"/>
            <a:chOff x="6445250" y="-3500438"/>
            <a:chExt cx="725488" cy="725488"/>
          </a:xfrm>
        </p:grpSpPr>
        <p:sp>
          <p:nvSpPr>
            <p:cNvPr id="89134" name="Freeform 309"/>
            <p:cNvSpPr>
              <a:spLocks/>
            </p:cNvSpPr>
            <p:nvPr/>
          </p:nvSpPr>
          <p:spPr bwMode="auto">
            <a:xfrm>
              <a:off x="6445250" y="-3395663"/>
              <a:ext cx="106363" cy="381000"/>
            </a:xfrm>
            <a:custGeom>
              <a:avLst/>
              <a:gdLst>
                <a:gd name="T0" fmla="*/ 654480547 w 11"/>
                <a:gd name="T1" fmla="*/ 2147483647 h 40"/>
                <a:gd name="T2" fmla="*/ 654480547 w 11"/>
                <a:gd name="T3" fmla="*/ 1633061250 h 40"/>
                <a:gd name="T4" fmla="*/ 934969447 w 11"/>
                <a:gd name="T5" fmla="*/ 1633061250 h 40"/>
                <a:gd name="T6" fmla="*/ 1028462524 w 11"/>
                <a:gd name="T7" fmla="*/ 0 h 40"/>
                <a:gd name="T8" fmla="*/ 0 w 11"/>
                <a:gd name="T9" fmla="*/ 2147483647 h 40"/>
                <a:gd name="T10" fmla="*/ 186995823 w 11"/>
                <a:gd name="T11" fmla="*/ 2147483647 h 40"/>
                <a:gd name="T12" fmla="*/ 747973624 w 11"/>
                <a:gd name="T13" fmla="*/ 2147483647 h 40"/>
                <a:gd name="T14" fmla="*/ 654480547 w 11"/>
                <a:gd name="T15" fmla="*/ 2147483647 h 4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 h="40">
                  <a:moveTo>
                    <a:pt x="7" y="26"/>
                  </a:moveTo>
                  <a:cubicBezTo>
                    <a:pt x="7" y="18"/>
                    <a:pt x="7" y="18"/>
                    <a:pt x="7" y="18"/>
                  </a:cubicBezTo>
                  <a:cubicBezTo>
                    <a:pt x="10" y="18"/>
                    <a:pt x="10" y="18"/>
                    <a:pt x="10" y="18"/>
                  </a:cubicBezTo>
                  <a:cubicBezTo>
                    <a:pt x="11" y="0"/>
                    <a:pt x="11" y="0"/>
                    <a:pt x="11" y="0"/>
                  </a:cubicBezTo>
                  <a:cubicBezTo>
                    <a:pt x="4" y="7"/>
                    <a:pt x="0" y="17"/>
                    <a:pt x="0" y="27"/>
                  </a:cubicBezTo>
                  <a:cubicBezTo>
                    <a:pt x="0" y="32"/>
                    <a:pt x="1" y="36"/>
                    <a:pt x="2" y="40"/>
                  </a:cubicBezTo>
                  <a:cubicBezTo>
                    <a:pt x="8" y="26"/>
                    <a:pt x="8" y="26"/>
                    <a:pt x="8" y="26"/>
                  </a:cubicBezTo>
                  <a:lnTo>
                    <a:pt x="7" y="26"/>
                  </a:lnTo>
                  <a:close/>
                </a:path>
              </a:pathLst>
            </a:custGeom>
            <a:solidFill>
              <a:srgbClr val="1BA5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9135" name="Freeform 310"/>
            <p:cNvSpPr>
              <a:spLocks/>
            </p:cNvSpPr>
            <p:nvPr/>
          </p:nvSpPr>
          <p:spPr bwMode="auto">
            <a:xfrm>
              <a:off x="6484938" y="-2976563"/>
              <a:ext cx="314325" cy="201613"/>
            </a:xfrm>
            <a:custGeom>
              <a:avLst/>
              <a:gdLst>
                <a:gd name="T0" fmla="*/ 1270158750 w 33"/>
                <a:gd name="T1" fmla="*/ 921717032 h 21"/>
                <a:gd name="T2" fmla="*/ 1270158750 w 33"/>
                <a:gd name="T3" fmla="*/ 460858516 h 21"/>
                <a:gd name="T4" fmla="*/ 0 w 33"/>
                <a:gd name="T5" fmla="*/ 0 h 21"/>
                <a:gd name="T6" fmla="*/ 2147483647 w 33"/>
                <a:gd name="T7" fmla="*/ 1935609608 h 21"/>
                <a:gd name="T8" fmla="*/ 1905238125 w 33"/>
                <a:gd name="T9" fmla="*/ 921717032 h 21"/>
                <a:gd name="T10" fmla="*/ 1270158750 w 33"/>
                <a:gd name="T11" fmla="*/ 921717032 h 2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21">
                  <a:moveTo>
                    <a:pt x="14" y="10"/>
                  </a:moveTo>
                  <a:cubicBezTo>
                    <a:pt x="14" y="5"/>
                    <a:pt x="14" y="5"/>
                    <a:pt x="14" y="5"/>
                  </a:cubicBezTo>
                  <a:cubicBezTo>
                    <a:pt x="0" y="0"/>
                    <a:pt x="0" y="0"/>
                    <a:pt x="0" y="0"/>
                  </a:cubicBezTo>
                  <a:cubicBezTo>
                    <a:pt x="6" y="12"/>
                    <a:pt x="18" y="21"/>
                    <a:pt x="33" y="21"/>
                  </a:cubicBezTo>
                  <a:cubicBezTo>
                    <a:pt x="21" y="10"/>
                    <a:pt x="21" y="10"/>
                    <a:pt x="21" y="10"/>
                  </a:cubicBezTo>
                  <a:lnTo>
                    <a:pt x="14" y="10"/>
                  </a:lnTo>
                  <a:close/>
                </a:path>
              </a:pathLst>
            </a:custGeom>
            <a:solidFill>
              <a:srgbClr val="1BA5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9136" name="Freeform 311"/>
            <p:cNvSpPr>
              <a:spLocks/>
            </p:cNvSpPr>
            <p:nvPr/>
          </p:nvSpPr>
          <p:spPr bwMode="auto">
            <a:xfrm>
              <a:off x="7065963" y="-3395663"/>
              <a:ext cx="104775" cy="381000"/>
            </a:xfrm>
            <a:custGeom>
              <a:avLst/>
              <a:gdLst>
                <a:gd name="T0" fmla="*/ 272176875 w 11"/>
                <a:gd name="T1" fmla="*/ 1633061250 h 40"/>
                <a:gd name="T2" fmla="*/ 272176875 w 11"/>
                <a:gd name="T3" fmla="*/ 2147483647 h 40"/>
                <a:gd name="T4" fmla="*/ 181451250 w 11"/>
                <a:gd name="T5" fmla="*/ 2147483647 h 40"/>
                <a:gd name="T6" fmla="*/ 816530625 w 11"/>
                <a:gd name="T7" fmla="*/ 2147483647 h 40"/>
                <a:gd name="T8" fmla="*/ 997981875 w 11"/>
                <a:gd name="T9" fmla="*/ 2147483647 h 40"/>
                <a:gd name="T10" fmla="*/ 0 w 11"/>
                <a:gd name="T11" fmla="*/ 0 h 40"/>
                <a:gd name="T12" fmla="*/ 0 w 11"/>
                <a:gd name="T13" fmla="*/ 1633061250 h 40"/>
                <a:gd name="T14" fmla="*/ 272176875 w 11"/>
                <a:gd name="T15" fmla="*/ 1633061250 h 4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 h="40">
                  <a:moveTo>
                    <a:pt x="3" y="18"/>
                  </a:moveTo>
                  <a:cubicBezTo>
                    <a:pt x="3" y="26"/>
                    <a:pt x="3" y="26"/>
                    <a:pt x="3" y="26"/>
                  </a:cubicBezTo>
                  <a:cubicBezTo>
                    <a:pt x="2" y="26"/>
                    <a:pt x="2" y="26"/>
                    <a:pt x="2" y="26"/>
                  </a:cubicBezTo>
                  <a:cubicBezTo>
                    <a:pt x="9" y="40"/>
                    <a:pt x="9" y="40"/>
                    <a:pt x="9" y="40"/>
                  </a:cubicBezTo>
                  <a:cubicBezTo>
                    <a:pt x="11" y="36"/>
                    <a:pt x="11" y="32"/>
                    <a:pt x="11" y="27"/>
                  </a:cubicBezTo>
                  <a:cubicBezTo>
                    <a:pt x="11" y="17"/>
                    <a:pt x="7" y="7"/>
                    <a:pt x="0" y="0"/>
                  </a:cubicBezTo>
                  <a:cubicBezTo>
                    <a:pt x="0" y="18"/>
                    <a:pt x="0" y="18"/>
                    <a:pt x="0" y="18"/>
                  </a:cubicBezTo>
                  <a:lnTo>
                    <a:pt x="3" y="18"/>
                  </a:lnTo>
                  <a:close/>
                </a:path>
              </a:pathLst>
            </a:custGeom>
            <a:solidFill>
              <a:srgbClr val="1BA5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9137" name="Freeform 312"/>
            <p:cNvSpPr>
              <a:spLocks/>
            </p:cNvSpPr>
            <p:nvPr/>
          </p:nvSpPr>
          <p:spPr bwMode="auto">
            <a:xfrm>
              <a:off x="6580188" y="-3500438"/>
              <a:ext cx="457200" cy="104775"/>
            </a:xfrm>
            <a:custGeom>
              <a:avLst/>
              <a:gdLst>
                <a:gd name="T0" fmla="*/ 1814512500 w 48"/>
                <a:gd name="T1" fmla="*/ 816530625 h 11"/>
                <a:gd name="T2" fmla="*/ 2147483647 w 48"/>
                <a:gd name="T3" fmla="*/ 816530625 h 11"/>
                <a:gd name="T4" fmla="*/ 2147483647 w 48"/>
                <a:gd name="T5" fmla="*/ 997981875 h 11"/>
                <a:gd name="T6" fmla="*/ 2147483647 w 48"/>
                <a:gd name="T7" fmla="*/ 816530625 h 11"/>
                <a:gd name="T8" fmla="*/ 2147483647 w 48"/>
                <a:gd name="T9" fmla="*/ 0 h 11"/>
                <a:gd name="T10" fmla="*/ 0 w 48"/>
                <a:gd name="T11" fmla="*/ 816530625 h 11"/>
                <a:gd name="T12" fmla="*/ 1814512500 w 48"/>
                <a:gd name="T13" fmla="*/ 997981875 h 11"/>
                <a:gd name="T14" fmla="*/ 1814512500 w 48"/>
                <a:gd name="T15" fmla="*/ 816530625 h 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11">
                  <a:moveTo>
                    <a:pt x="20" y="9"/>
                  </a:moveTo>
                  <a:cubicBezTo>
                    <a:pt x="28" y="9"/>
                    <a:pt x="28" y="9"/>
                    <a:pt x="28" y="9"/>
                  </a:cubicBezTo>
                  <a:cubicBezTo>
                    <a:pt x="28" y="11"/>
                    <a:pt x="28" y="11"/>
                    <a:pt x="28" y="11"/>
                  </a:cubicBezTo>
                  <a:cubicBezTo>
                    <a:pt x="48" y="9"/>
                    <a:pt x="48" y="9"/>
                    <a:pt x="48" y="9"/>
                  </a:cubicBezTo>
                  <a:cubicBezTo>
                    <a:pt x="42" y="3"/>
                    <a:pt x="33" y="0"/>
                    <a:pt x="24" y="0"/>
                  </a:cubicBezTo>
                  <a:cubicBezTo>
                    <a:pt x="15" y="0"/>
                    <a:pt x="7" y="3"/>
                    <a:pt x="0" y="9"/>
                  </a:cubicBezTo>
                  <a:cubicBezTo>
                    <a:pt x="20" y="11"/>
                    <a:pt x="20" y="11"/>
                    <a:pt x="20" y="11"/>
                  </a:cubicBezTo>
                  <a:lnTo>
                    <a:pt x="20" y="9"/>
                  </a:lnTo>
                  <a:close/>
                </a:path>
              </a:pathLst>
            </a:custGeom>
            <a:solidFill>
              <a:srgbClr val="1BA5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9138" name="Freeform 313"/>
            <p:cNvSpPr>
              <a:spLocks/>
            </p:cNvSpPr>
            <p:nvPr/>
          </p:nvSpPr>
          <p:spPr bwMode="auto">
            <a:xfrm>
              <a:off x="6837363" y="-2976563"/>
              <a:ext cx="304800" cy="201613"/>
            </a:xfrm>
            <a:custGeom>
              <a:avLst/>
              <a:gdLst>
                <a:gd name="T0" fmla="*/ 1633061250 w 32"/>
                <a:gd name="T1" fmla="*/ 921717032 h 21"/>
                <a:gd name="T2" fmla="*/ 1088707500 w 32"/>
                <a:gd name="T3" fmla="*/ 921717032 h 21"/>
                <a:gd name="T4" fmla="*/ 0 w 32"/>
                <a:gd name="T5" fmla="*/ 1935609608 h 21"/>
                <a:gd name="T6" fmla="*/ 2147483647 w 32"/>
                <a:gd name="T7" fmla="*/ 0 h 21"/>
                <a:gd name="T8" fmla="*/ 1633061250 w 32"/>
                <a:gd name="T9" fmla="*/ 460858516 h 21"/>
                <a:gd name="T10" fmla="*/ 1633061250 w 32"/>
                <a:gd name="T11" fmla="*/ 921717032 h 2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 h="21">
                  <a:moveTo>
                    <a:pt x="18" y="10"/>
                  </a:moveTo>
                  <a:cubicBezTo>
                    <a:pt x="12" y="10"/>
                    <a:pt x="12" y="10"/>
                    <a:pt x="12" y="10"/>
                  </a:cubicBezTo>
                  <a:cubicBezTo>
                    <a:pt x="0" y="21"/>
                    <a:pt x="0" y="21"/>
                    <a:pt x="0" y="21"/>
                  </a:cubicBezTo>
                  <a:cubicBezTo>
                    <a:pt x="14" y="20"/>
                    <a:pt x="26" y="12"/>
                    <a:pt x="32" y="0"/>
                  </a:cubicBezTo>
                  <a:cubicBezTo>
                    <a:pt x="18" y="5"/>
                    <a:pt x="18" y="5"/>
                    <a:pt x="18" y="5"/>
                  </a:cubicBezTo>
                  <a:lnTo>
                    <a:pt x="18" y="10"/>
                  </a:lnTo>
                  <a:close/>
                </a:path>
              </a:pathLst>
            </a:custGeom>
            <a:solidFill>
              <a:srgbClr val="1BA5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9139" name="Freeform 314"/>
            <p:cNvSpPr>
              <a:spLocks/>
            </p:cNvSpPr>
            <p:nvPr/>
          </p:nvSpPr>
          <p:spPr bwMode="auto">
            <a:xfrm>
              <a:off x="6561138" y="-3395663"/>
              <a:ext cx="209550" cy="171450"/>
            </a:xfrm>
            <a:custGeom>
              <a:avLst/>
              <a:gdLst>
                <a:gd name="T0" fmla="*/ 0 w 132"/>
                <a:gd name="T1" fmla="*/ 272176875 h 108"/>
                <a:gd name="T2" fmla="*/ 30241875 w 132"/>
                <a:gd name="T3" fmla="*/ 272176875 h 108"/>
                <a:gd name="T4" fmla="*/ 332660625 w 132"/>
                <a:gd name="T5" fmla="*/ 45362813 h 108"/>
                <a:gd name="T6" fmla="*/ 332660625 w 132"/>
                <a:gd name="T7" fmla="*/ 45362813 h 108"/>
                <a:gd name="T8" fmla="*/ 30241875 w 132"/>
                <a:gd name="T9" fmla="*/ 0 h 108"/>
                <a:gd name="T10" fmla="*/ 0 w 132"/>
                <a:gd name="T11" fmla="*/ 272176875 h 1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2" h="108">
                  <a:moveTo>
                    <a:pt x="0" y="108"/>
                  </a:moveTo>
                  <a:lnTo>
                    <a:pt x="12" y="108"/>
                  </a:lnTo>
                  <a:lnTo>
                    <a:pt x="132" y="18"/>
                  </a:lnTo>
                  <a:lnTo>
                    <a:pt x="12" y="0"/>
                  </a:lnTo>
                  <a:lnTo>
                    <a:pt x="0" y="108"/>
                  </a:lnTo>
                  <a:close/>
                </a:path>
              </a:pathLst>
            </a:custGeom>
            <a:solidFill>
              <a:srgbClr val="1BA5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9140" name="Freeform 315"/>
            <p:cNvSpPr>
              <a:spLocks/>
            </p:cNvSpPr>
            <p:nvPr/>
          </p:nvSpPr>
          <p:spPr bwMode="auto">
            <a:xfrm>
              <a:off x="6846888" y="-3395663"/>
              <a:ext cx="200025" cy="171450"/>
            </a:xfrm>
            <a:custGeom>
              <a:avLst/>
              <a:gdLst>
                <a:gd name="T0" fmla="*/ 317539688 w 126"/>
                <a:gd name="T1" fmla="*/ 272176875 h 108"/>
                <a:gd name="T2" fmla="*/ 302418750 w 126"/>
                <a:gd name="T3" fmla="*/ 0 h 108"/>
                <a:gd name="T4" fmla="*/ 0 w 126"/>
                <a:gd name="T5" fmla="*/ 45362813 h 108"/>
                <a:gd name="T6" fmla="*/ 0 w 126"/>
                <a:gd name="T7" fmla="*/ 45362813 h 108"/>
                <a:gd name="T8" fmla="*/ 287297813 w 126"/>
                <a:gd name="T9" fmla="*/ 272176875 h 108"/>
                <a:gd name="T10" fmla="*/ 317539688 w 126"/>
                <a:gd name="T11" fmla="*/ 272176875 h 1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108">
                  <a:moveTo>
                    <a:pt x="126" y="108"/>
                  </a:moveTo>
                  <a:lnTo>
                    <a:pt x="120" y="0"/>
                  </a:lnTo>
                  <a:lnTo>
                    <a:pt x="0" y="18"/>
                  </a:lnTo>
                  <a:lnTo>
                    <a:pt x="114" y="108"/>
                  </a:lnTo>
                  <a:lnTo>
                    <a:pt x="126" y="108"/>
                  </a:lnTo>
                  <a:close/>
                </a:path>
              </a:pathLst>
            </a:custGeom>
            <a:solidFill>
              <a:srgbClr val="1BA5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9141" name="Freeform 316"/>
            <p:cNvSpPr>
              <a:spLocks/>
            </p:cNvSpPr>
            <p:nvPr/>
          </p:nvSpPr>
          <p:spPr bwMode="auto">
            <a:xfrm>
              <a:off x="6694488" y="-2909888"/>
              <a:ext cx="238125" cy="125413"/>
            </a:xfrm>
            <a:custGeom>
              <a:avLst/>
              <a:gdLst>
                <a:gd name="T0" fmla="*/ 0 w 150"/>
                <a:gd name="T1" fmla="*/ 0 h 79"/>
                <a:gd name="T2" fmla="*/ 196572188 w 150"/>
                <a:gd name="T3" fmla="*/ 199093931 h 79"/>
                <a:gd name="T4" fmla="*/ 378023438 w 150"/>
                <a:gd name="T5" fmla="*/ 15120998 h 79"/>
                <a:gd name="T6" fmla="*/ 378023438 w 150"/>
                <a:gd name="T7" fmla="*/ 0 h 79"/>
                <a:gd name="T8" fmla="*/ 0 w 150"/>
                <a:gd name="T9" fmla="*/ 0 h 79"/>
                <a:gd name="T10" fmla="*/ 0 w 150"/>
                <a:gd name="T11" fmla="*/ 0 h 7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0" h="79">
                  <a:moveTo>
                    <a:pt x="0" y="0"/>
                  </a:moveTo>
                  <a:lnTo>
                    <a:pt x="78" y="79"/>
                  </a:lnTo>
                  <a:lnTo>
                    <a:pt x="150" y="6"/>
                  </a:lnTo>
                  <a:lnTo>
                    <a:pt x="150" y="0"/>
                  </a:lnTo>
                  <a:lnTo>
                    <a:pt x="0" y="0"/>
                  </a:lnTo>
                  <a:close/>
                </a:path>
              </a:pathLst>
            </a:custGeom>
            <a:solidFill>
              <a:srgbClr val="1BA5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9142" name="Freeform 317"/>
            <p:cNvSpPr>
              <a:spLocks/>
            </p:cNvSpPr>
            <p:nvPr/>
          </p:nvSpPr>
          <p:spPr bwMode="auto">
            <a:xfrm>
              <a:off x="6694488" y="-3090863"/>
              <a:ext cx="238125" cy="152400"/>
            </a:xfrm>
            <a:custGeom>
              <a:avLst/>
              <a:gdLst>
                <a:gd name="T0" fmla="*/ 166330313 w 150"/>
                <a:gd name="T1" fmla="*/ 0 h 96"/>
                <a:gd name="T2" fmla="*/ 0 w 150"/>
                <a:gd name="T3" fmla="*/ 211693125 h 96"/>
                <a:gd name="T4" fmla="*/ 0 w 150"/>
                <a:gd name="T5" fmla="*/ 241935000 h 96"/>
                <a:gd name="T6" fmla="*/ 378023438 w 150"/>
                <a:gd name="T7" fmla="*/ 241935000 h 96"/>
                <a:gd name="T8" fmla="*/ 378023438 w 150"/>
                <a:gd name="T9" fmla="*/ 226814063 h 96"/>
                <a:gd name="T10" fmla="*/ 196572188 w 150"/>
                <a:gd name="T11" fmla="*/ 0 h 96"/>
                <a:gd name="T12" fmla="*/ 166330313 w 150"/>
                <a:gd name="T13" fmla="*/ 0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0" h="96">
                  <a:moveTo>
                    <a:pt x="66" y="0"/>
                  </a:moveTo>
                  <a:lnTo>
                    <a:pt x="0" y="84"/>
                  </a:lnTo>
                  <a:lnTo>
                    <a:pt x="0" y="96"/>
                  </a:lnTo>
                  <a:lnTo>
                    <a:pt x="150" y="96"/>
                  </a:lnTo>
                  <a:lnTo>
                    <a:pt x="150" y="90"/>
                  </a:lnTo>
                  <a:lnTo>
                    <a:pt x="78" y="0"/>
                  </a:lnTo>
                  <a:lnTo>
                    <a:pt x="66" y="0"/>
                  </a:lnTo>
                  <a:close/>
                </a:path>
              </a:pathLst>
            </a:custGeom>
            <a:solidFill>
              <a:srgbClr val="1BA5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9143" name="Freeform 318"/>
            <p:cNvSpPr>
              <a:spLocks/>
            </p:cNvSpPr>
            <p:nvPr/>
          </p:nvSpPr>
          <p:spPr bwMode="auto">
            <a:xfrm>
              <a:off x="6846888" y="-3167063"/>
              <a:ext cx="180975" cy="209550"/>
            </a:xfrm>
            <a:custGeom>
              <a:avLst/>
              <a:gdLst>
                <a:gd name="T0" fmla="*/ 272176875 w 114"/>
                <a:gd name="T1" fmla="*/ 30241875 h 132"/>
                <a:gd name="T2" fmla="*/ 272176875 w 114"/>
                <a:gd name="T3" fmla="*/ 0 h 132"/>
                <a:gd name="T4" fmla="*/ 0 w 114"/>
                <a:gd name="T5" fmla="*/ 75604688 h 132"/>
                <a:gd name="T6" fmla="*/ 0 w 114"/>
                <a:gd name="T7" fmla="*/ 120967500 h 132"/>
                <a:gd name="T8" fmla="*/ 166330313 w 114"/>
                <a:gd name="T9" fmla="*/ 332660625 h 132"/>
                <a:gd name="T10" fmla="*/ 196572188 w 114"/>
                <a:gd name="T11" fmla="*/ 332660625 h 132"/>
                <a:gd name="T12" fmla="*/ 287297813 w 114"/>
                <a:gd name="T13" fmla="*/ 30241875 h 132"/>
                <a:gd name="T14" fmla="*/ 272176875 w 114"/>
                <a:gd name="T15" fmla="*/ 30241875 h 13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4" h="132">
                  <a:moveTo>
                    <a:pt x="108" y="12"/>
                  </a:moveTo>
                  <a:lnTo>
                    <a:pt x="108" y="0"/>
                  </a:lnTo>
                  <a:lnTo>
                    <a:pt x="0" y="30"/>
                  </a:lnTo>
                  <a:lnTo>
                    <a:pt x="0" y="48"/>
                  </a:lnTo>
                  <a:lnTo>
                    <a:pt x="66" y="132"/>
                  </a:lnTo>
                  <a:lnTo>
                    <a:pt x="78" y="132"/>
                  </a:lnTo>
                  <a:lnTo>
                    <a:pt x="114" y="12"/>
                  </a:lnTo>
                  <a:lnTo>
                    <a:pt x="108" y="12"/>
                  </a:lnTo>
                  <a:close/>
                </a:path>
              </a:pathLst>
            </a:custGeom>
            <a:solidFill>
              <a:srgbClr val="1BA5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9144" name="Freeform 319"/>
            <p:cNvSpPr>
              <a:spLocks/>
            </p:cNvSpPr>
            <p:nvPr/>
          </p:nvSpPr>
          <p:spPr bwMode="auto">
            <a:xfrm>
              <a:off x="6989763" y="-3148013"/>
              <a:ext cx="142875" cy="200025"/>
            </a:xfrm>
            <a:custGeom>
              <a:avLst/>
              <a:gdLst>
                <a:gd name="T0" fmla="*/ 105846563 w 90"/>
                <a:gd name="T1" fmla="*/ 0 h 126"/>
                <a:gd name="T2" fmla="*/ 0 w 90"/>
                <a:gd name="T3" fmla="*/ 302418750 h 126"/>
                <a:gd name="T4" fmla="*/ 30241875 w 90"/>
                <a:gd name="T5" fmla="*/ 302418750 h 126"/>
                <a:gd name="T6" fmla="*/ 30241875 w 90"/>
                <a:gd name="T7" fmla="*/ 317539688 h 126"/>
                <a:gd name="T8" fmla="*/ 226814063 w 90"/>
                <a:gd name="T9" fmla="*/ 226814063 h 126"/>
                <a:gd name="T10" fmla="*/ 105846563 w 90"/>
                <a:gd name="T11" fmla="*/ 0 h 126"/>
                <a:gd name="T12" fmla="*/ 105846563 w 90"/>
                <a:gd name="T13" fmla="*/ 0 h 1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0" h="126">
                  <a:moveTo>
                    <a:pt x="42" y="0"/>
                  </a:moveTo>
                  <a:lnTo>
                    <a:pt x="0" y="120"/>
                  </a:lnTo>
                  <a:lnTo>
                    <a:pt x="12" y="120"/>
                  </a:lnTo>
                  <a:lnTo>
                    <a:pt x="12" y="126"/>
                  </a:lnTo>
                  <a:lnTo>
                    <a:pt x="90" y="90"/>
                  </a:lnTo>
                  <a:lnTo>
                    <a:pt x="42" y="0"/>
                  </a:lnTo>
                  <a:close/>
                </a:path>
              </a:pathLst>
            </a:custGeom>
            <a:solidFill>
              <a:srgbClr val="1BA5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9145" name="Freeform 320"/>
            <p:cNvSpPr>
              <a:spLocks/>
            </p:cNvSpPr>
            <p:nvPr/>
          </p:nvSpPr>
          <p:spPr bwMode="auto">
            <a:xfrm>
              <a:off x="6818313" y="-3338513"/>
              <a:ext cx="200025" cy="190500"/>
            </a:xfrm>
            <a:custGeom>
              <a:avLst/>
              <a:gdLst>
                <a:gd name="T0" fmla="*/ 45362813 w 126"/>
                <a:gd name="T1" fmla="*/ 302418750 h 120"/>
                <a:gd name="T2" fmla="*/ 317539688 w 126"/>
                <a:gd name="T3" fmla="*/ 241935000 h 120"/>
                <a:gd name="T4" fmla="*/ 317539688 w 126"/>
                <a:gd name="T5" fmla="*/ 211693125 h 120"/>
                <a:gd name="T6" fmla="*/ 30241875 w 126"/>
                <a:gd name="T7" fmla="*/ 0 h 120"/>
                <a:gd name="T8" fmla="*/ 0 w 126"/>
                <a:gd name="T9" fmla="*/ 0 h 120"/>
                <a:gd name="T10" fmla="*/ 0 w 126"/>
                <a:gd name="T11" fmla="*/ 287297813 h 120"/>
                <a:gd name="T12" fmla="*/ 45362813 w 126"/>
                <a:gd name="T13" fmla="*/ 287297813 h 120"/>
                <a:gd name="T14" fmla="*/ 45362813 w 126"/>
                <a:gd name="T15" fmla="*/ 302418750 h 12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6" h="120">
                  <a:moveTo>
                    <a:pt x="18" y="120"/>
                  </a:moveTo>
                  <a:lnTo>
                    <a:pt x="126" y="96"/>
                  </a:lnTo>
                  <a:lnTo>
                    <a:pt x="126" y="84"/>
                  </a:lnTo>
                  <a:lnTo>
                    <a:pt x="12" y="0"/>
                  </a:lnTo>
                  <a:lnTo>
                    <a:pt x="0" y="0"/>
                  </a:lnTo>
                  <a:lnTo>
                    <a:pt x="0" y="114"/>
                  </a:lnTo>
                  <a:lnTo>
                    <a:pt x="18" y="114"/>
                  </a:lnTo>
                  <a:lnTo>
                    <a:pt x="18" y="120"/>
                  </a:lnTo>
                  <a:close/>
                </a:path>
              </a:pathLst>
            </a:custGeom>
            <a:solidFill>
              <a:srgbClr val="1BA5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9146" name="Freeform 321"/>
            <p:cNvSpPr>
              <a:spLocks/>
            </p:cNvSpPr>
            <p:nvPr/>
          </p:nvSpPr>
          <p:spPr bwMode="auto">
            <a:xfrm>
              <a:off x="6494463" y="-3148013"/>
              <a:ext cx="142875" cy="190500"/>
            </a:xfrm>
            <a:custGeom>
              <a:avLst/>
              <a:gdLst>
                <a:gd name="T0" fmla="*/ 90725625 w 90"/>
                <a:gd name="T1" fmla="*/ 0 h 120"/>
                <a:gd name="T2" fmla="*/ 0 w 90"/>
                <a:gd name="T3" fmla="*/ 226814063 h 120"/>
                <a:gd name="T4" fmla="*/ 196572188 w 90"/>
                <a:gd name="T5" fmla="*/ 302418750 h 120"/>
                <a:gd name="T6" fmla="*/ 196572188 w 90"/>
                <a:gd name="T7" fmla="*/ 302418750 h 120"/>
                <a:gd name="T8" fmla="*/ 226814063 w 90"/>
                <a:gd name="T9" fmla="*/ 302418750 h 120"/>
                <a:gd name="T10" fmla="*/ 90725625 w 90"/>
                <a:gd name="T11" fmla="*/ 0 h 120"/>
                <a:gd name="T12" fmla="*/ 90725625 w 90"/>
                <a:gd name="T13" fmla="*/ 0 h 1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0" h="120">
                  <a:moveTo>
                    <a:pt x="36" y="0"/>
                  </a:moveTo>
                  <a:lnTo>
                    <a:pt x="0" y="90"/>
                  </a:lnTo>
                  <a:lnTo>
                    <a:pt x="78" y="120"/>
                  </a:lnTo>
                  <a:lnTo>
                    <a:pt x="90" y="120"/>
                  </a:lnTo>
                  <a:lnTo>
                    <a:pt x="36" y="0"/>
                  </a:lnTo>
                  <a:close/>
                </a:path>
              </a:pathLst>
            </a:custGeom>
            <a:solidFill>
              <a:srgbClr val="1BA5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9147" name="Freeform 322"/>
            <p:cNvSpPr>
              <a:spLocks/>
            </p:cNvSpPr>
            <p:nvPr/>
          </p:nvSpPr>
          <p:spPr bwMode="auto">
            <a:xfrm>
              <a:off x="6580188" y="-3167063"/>
              <a:ext cx="190500" cy="209550"/>
            </a:xfrm>
            <a:custGeom>
              <a:avLst/>
              <a:gdLst>
                <a:gd name="T0" fmla="*/ 302418750 w 120"/>
                <a:gd name="T1" fmla="*/ 75604688 h 132"/>
                <a:gd name="T2" fmla="*/ 15120938 w 120"/>
                <a:gd name="T3" fmla="*/ 0 h 132"/>
                <a:gd name="T4" fmla="*/ 15120938 w 120"/>
                <a:gd name="T5" fmla="*/ 30241875 h 132"/>
                <a:gd name="T6" fmla="*/ 0 w 120"/>
                <a:gd name="T7" fmla="*/ 30241875 h 132"/>
                <a:gd name="T8" fmla="*/ 136088438 w 120"/>
                <a:gd name="T9" fmla="*/ 332660625 h 132"/>
                <a:gd name="T10" fmla="*/ 136088438 w 120"/>
                <a:gd name="T11" fmla="*/ 332660625 h 132"/>
                <a:gd name="T12" fmla="*/ 302418750 w 120"/>
                <a:gd name="T13" fmla="*/ 120967500 h 132"/>
                <a:gd name="T14" fmla="*/ 302418750 w 120"/>
                <a:gd name="T15" fmla="*/ 75604688 h 13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0" h="132">
                  <a:moveTo>
                    <a:pt x="120" y="30"/>
                  </a:moveTo>
                  <a:lnTo>
                    <a:pt x="6" y="0"/>
                  </a:lnTo>
                  <a:lnTo>
                    <a:pt x="6" y="12"/>
                  </a:lnTo>
                  <a:lnTo>
                    <a:pt x="0" y="12"/>
                  </a:lnTo>
                  <a:lnTo>
                    <a:pt x="54" y="132"/>
                  </a:lnTo>
                  <a:lnTo>
                    <a:pt x="120" y="48"/>
                  </a:lnTo>
                  <a:lnTo>
                    <a:pt x="120" y="30"/>
                  </a:lnTo>
                  <a:close/>
                </a:path>
              </a:pathLst>
            </a:custGeom>
            <a:solidFill>
              <a:srgbClr val="1BA5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9148" name="Freeform 323"/>
            <p:cNvSpPr>
              <a:spLocks/>
            </p:cNvSpPr>
            <p:nvPr/>
          </p:nvSpPr>
          <p:spPr bwMode="auto">
            <a:xfrm>
              <a:off x="6581621" y="-3338513"/>
              <a:ext cx="209550" cy="190500"/>
            </a:xfrm>
            <a:custGeom>
              <a:avLst/>
              <a:gdLst>
                <a:gd name="T0" fmla="*/ 0 w 132"/>
                <a:gd name="T1" fmla="*/ 241935000 h 120"/>
                <a:gd name="T2" fmla="*/ 287297813 w 132"/>
                <a:gd name="T3" fmla="*/ 302418750 h 120"/>
                <a:gd name="T4" fmla="*/ 287297813 w 132"/>
                <a:gd name="T5" fmla="*/ 287297813 h 120"/>
                <a:gd name="T6" fmla="*/ 332660625 w 132"/>
                <a:gd name="T7" fmla="*/ 287297813 h 120"/>
                <a:gd name="T8" fmla="*/ 332660625 w 132"/>
                <a:gd name="T9" fmla="*/ 0 h 120"/>
                <a:gd name="T10" fmla="*/ 302418750 w 132"/>
                <a:gd name="T11" fmla="*/ 0 h 120"/>
                <a:gd name="T12" fmla="*/ 0 w 132"/>
                <a:gd name="T13" fmla="*/ 226814063 h 120"/>
                <a:gd name="T14" fmla="*/ 0 w 132"/>
                <a:gd name="T15" fmla="*/ 241935000 h 12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2" h="120">
                  <a:moveTo>
                    <a:pt x="0" y="96"/>
                  </a:moveTo>
                  <a:lnTo>
                    <a:pt x="114" y="120"/>
                  </a:lnTo>
                  <a:lnTo>
                    <a:pt x="114" y="114"/>
                  </a:lnTo>
                  <a:lnTo>
                    <a:pt x="132" y="114"/>
                  </a:lnTo>
                  <a:lnTo>
                    <a:pt x="132" y="0"/>
                  </a:lnTo>
                  <a:lnTo>
                    <a:pt x="120" y="0"/>
                  </a:lnTo>
                  <a:lnTo>
                    <a:pt x="0" y="90"/>
                  </a:lnTo>
                  <a:lnTo>
                    <a:pt x="0" y="96"/>
                  </a:lnTo>
                  <a:close/>
                </a:path>
              </a:pathLst>
            </a:custGeom>
            <a:solidFill>
              <a:srgbClr val="1BA5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59" name="Freeform 18"/>
          <p:cNvSpPr>
            <a:spLocks/>
          </p:cNvSpPr>
          <p:nvPr/>
        </p:nvSpPr>
        <p:spPr bwMode="auto">
          <a:xfrm>
            <a:off x="4832350" y="1985963"/>
            <a:ext cx="474663" cy="485775"/>
          </a:xfrm>
          <a:custGeom>
            <a:avLst/>
            <a:gdLst/>
            <a:ahLst/>
            <a:cxnLst>
              <a:cxn ang="0">
                <a:pos x="0" y="69"/>
              </a:cxn>
              <a:cxn ang="0">
                <a:pos x="6" y="76"/>
              </a:cxn>
              <a:cxn ang="0">
                <a:pos x="67" y="76"/>
              </a:cxn>
              <a:cxn ang="0">
                <a:pos x="74" y="69"/>
              </a:cxn>
              <a:cxn ang="0">
                <a:pos x="74" y="6"/>
              </a:cxn>
              <a:cxn ang="0">
                <a:pos x="67" y="0"/>
              </a:cxn>
              <a:cxn ang="0">
                <a:pos x="6" y="0"/>
              </a:cxn>
              <a:cxn ang="0">
                <a:pos x="0" y="6"/>
              </a:cxn>
              <a:cxn ang="0">
                <a:pos x="0" y="69"/>
              </a:cxn>
            </a:cxnLst>
            <a:rect l="0" t="0" r="r" b="b"/>
            <a:pathLst>
              <a:path w="74" h="76">
                <a:moveTo>
                  <a:pt x="0" y="69"/>
                </a:moveTo>
                <a:cubicBezTo>
                  <a:pt x="0" y="73"/>
                  <a:pt x="3" y="76"/>
                  <a:pt x="6" y="76"/>
                </a:cubicBezTo>
                <a:cubicBezTo>
                  <a:pt x="67" y="76"/>
                  <a:pt x="67" y="76"/>
                  <a:pt x="67" y="76"/>
                </a:cubicBezTo>
                <a:cubicBezTo>
                  <a:pt x="71" y="76"/>
                  <a:pt x="74" y="73"/>
                  <a:pt x="74" y="69"/>
                </a:cubicBezTo>
                <a:cubicBezTo>
                  <a:pt x="74" y="6"/>
                  <a:pt x="74" y="6"/>
                  <a:pt x="74" y="6"/>
                </a:cubicBezTo>
                <a:cubicBezTo>
                  <a:pt x="74" y="3"/>
                  <a:pt x="71" y="0"/>
                  <a:pt x="67" y="0"/>
                </a:cubicBezTo>
                <a:cubicBezTo>
                  <a:pt x="6" y="0"/>
                  <a:pt x="6" y="0"/>
                  <a:pt x="6" y="0"/>
                </a:cubicBezTo>
                <a:cubicBezTo>
                  <a:pt x="3" y="0"/>
                  <a:pt x="0" y="3"/>
                  <a:pt x="0" y="6"/>
                </a:cubicBezTo>
                <a:lnTo>
                  <a:pt x="0" y="69"/>
                </a:lnTo>
                <a:close/>
              </a:path>
            </a:pathLst>
          </a:custGeom>
          <a:solidFill>
            <a:srgbClr val="FF9900"/>
          </a:solidFill>
          <a:ln w="9525">
            <a:solidFill>
              <a:schemeClr val="accent6">
                <a:lumMod val="20000"/>
                <a:lumOff val="80000"/>
              </a:schemeClr>
            </a:solidFill>
            <a:round/>
            <a:headEnd/>
            <a:tailEnd/>
          </a:ln>
        </p:spPr>
        <p:txBody>
          <a:bodyPr/>
          <a:lstStyle/>
          <a:p>
            <a:pPr>
              <a:defRPr/>
            </a:pPr>
            <a:endParaRPr lang="en-US"/>
          </a:p>
        </p:txBody>
      </p:sp>
      <p:sp>
        <p:nvSpPr>
          <p:cNvPr id="89119" name="Freeform 291"/>
          <p:cNvSpPr>
            <a:spLocks/>
          </p:cNvSpPr>
          <p:nvPr/>
        </p:nvSpPr>
        <p:spPr bwMode="auto">
          <a:xfrm>
            <a:off x="4541838" y="700088"/>
            <a:ext cx="223837" cy="212725"/>
          </a:xfrm>
          <a:custGeom>
            <a:avLst/>
            <a:gdLst>
              <a:gd name="T0" fmla="*/ 610630134 w 80"/>
              <a:gd name="T1" fmla="*/ 407393566 h 76"/>
              <a:gd name="T2" fmla="*/ 328799765 w 80"/>
              <a:gd name="T3" fmla="*/ 587585636 h 76"/>
              <a:gd name="T4" fmla="*/ 320971066 w 80"/>
              <a:gd name="T5" fmla="*/ 587585636 h 76"/>
              <a:gd name="T6" fmla="*/ 7828699 w 80"/>
              <a:gd name="T7" fmla="*/ 407393566 h 76"/>
              <a:gd name="T8" fmla="*/ 54800894 w 80"/>
              <a:gd name="T9" fmla="*/ 235033135 h 76"/>
              <a:gd name="T10" fmla="*/ 7828699 w 80"/>
              <a:gd name="T11" fmla="*/ 125351005 h 76"/>
              <a:gd name="T12" fmla="*/ 109598989 w 80"/>
              <a:gd name="T13" fmla="*/ 0 h 76"/>
              <a:gd name="T14" fmla="*/ 313145165 w 80"/>
              <a:gd name="T15" fmla="*/ 0 h 76"/>
              <a:gd name="T16" fmla="*/ 320971066 w 80"/>
              <a:gd name="T17" fmla="*/ 0 h 76"/>
              <a:gd name="T18" fmla="*/ 516688543 w 80"/>
              <a:gd name="T19" fmla="*/ 0 h 76"/>
              <a:gd name="T20" fmla="*/ 602801435 w 80"/>
              <a:gd name="T21" fmla="*/ 117516567 h 76"/>
              <a:gd name="T22" fmla="*/ 555829240 w 80"/>
              <a:gd name="T23" fmla="*/ 227198697 h 76"/>
              <a:gd name="T24" fmla="*/ 610630134 w 80"/>
              <a:gd name="T25" fmla="*/ 407393566 h 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0" h="76">
                <a:moveTo>
                  <a:pt x="78" y="52"/>
                </a:moveTo>
                <a:cubicBezTo>
                  <a:pt x="74" y="70"/>
                  <a:pt x="56" y="63"/>
                  <a:pt x="42" y="75"/>
                </a:cubicBezTo>
                <a:cubicBezTo>
                  <a:pt x="41" y="76"/>
                  <a:pt x="41" y="75"/>
                  <a:pt x="41" y="75"/>
                </a:cubicBezTo>
                <a:cubicBezTo>
                  <a:pt x="32" y="64"/>
                  <a:pt x="5" y="73"/>
                  <a:pt x="1" y="52"/>
                </a:cubicBezTo>
                <a:cubicBezTo>
                  <a:pt x="0" y="40"/>
                  <a:pt x="7" y="39"/>
                  <a:pt x="7" y="30"/>
                </a:cubicBezTo>
                <a:cubicBezTo>
                  <a:pt x="7" y="23"/>
                  <a:pt x="1" y="16"/>
                  <a:pt x="1" y="16"/>
                </a:cubicBezTo>
                <a:cubicBezTo>
                  <a:pt x="14" y="0"/>
                  <a:pt x="14" y="0"/>
                  <a:pt x="14" y="0"/>
                </a:cubicBezTo>
                <a:cubicBezTo>
                  <a:pt x="14" y="0"/>
                  <a:pt x="27" y="13"/>
                  <a:pt x="40" y="0"/>
                </a:cubicBezTo>
                <a:cubicBezTo>
                  <a:pt x="40" y="0"/>
                  <a:pt x="41" y="0"/>
                  <a:pt x="41" y="0"/>
                </a:cubicBezTo>
                <a:cubicBezTo>
                  <a:pt x="53" y="14"/>
                  <a:pt x="66" y="0"/>
                  <a:pt x="66" y="0"/>
                </a:cubicBezTo>
                <a:cubicBezTo>
                  <a:pt x="77" y="15"/>
                  <a:pt x="77" y="15"/>
                  <a:pt x="77" y="15"/>
                </a:cubicBezTo>
                <a:cubicBezTo>
                  <a:pt x="77" y="15"/>
                  <a:pt x="71" y="22"/>
                  <a:pt x="71" y="29"/>
                </a:cubicBezTo>
                <a:cubicBezTo>
                  <a:pt x="72" y="38"/>
                  <a:pt x="80" y="42"/>
                  <a:pt x="78" y="52"/>
                </a:cubicBezTo>
                <a:close/>
              </a:path>
            </a:pathLst>
          </a:custGeom>
          <a:solidFill>
            <a:srgbClr val="26226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9120" name="Rectangle 60"/>
          <p:cNvSpPr>
            <a:spLocks noChangeArrowheads="1"/>
          </p:cNvSpPr>
          <p:nvPr/>
        </p:nvSpPr>
        <p:spPr bwMode="auto">
          <a:xfrm>
            <a:off x="4191000" y="5238750"/>
            <a:ext cx="11493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cs typeface="Times New Roman" pitchFamily="18" charset="0"/>
                <a:sym typeface="Times New Roman" pitchFamily="18" charset="0"/>
              </a:rPr>
              <a:t>Amazon RDS</a:t>
            </a:r>
          </a:p>
        </p:txBody>
      </p:sp>
      <p:sp>
        <p:nvSpPr>
          <p:cNvPr id="89121" name="Rectangle 61"/>
          <p:cNvSpPr>
            <a:spLocks noChangeArrowheads="1"/>
          </p:cNvSpPr>
          <p:nvPr/>
        </p:nvSpPr>
        <p:spPr bwMode="auto">
          <a:xfrm>
            <a:off x="6024563" y="5314950"/>
            <a:ext cx="7826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cs typeface="Times New Roman" pitchFamily="18" charset="0"/>
                <a:sym typeface="Times New Roman" pitchFamily="18" charset="0"/>
              </a:rPr>
              <a:t>Amazon</a:t>
            </a:r>
          </a:p>
          <a:p>
            <a:r>
              <a:rPr lang="en-US" sz="1200" b="1">
                <a:cs typeface="Times New Roman" pitchFamily="18" charset="0"/>
                <a:sym typeface="Times New Roman" pitchFamily="18" charset="0"/>
              </a:rPr>
              <a:t>RDS</a:t>
            </a:r>
          </a:p>
        </p:txBody>
      </p:sp>
      <p:sp>
        <p:nvSpPr>
          <p:cNvPr id="89122" name="Rectangle 62"/>
          <p:cNvSpPr>
            <a:spLocks noChangeArrowheads="1"/>
          </p:cNvSpPr>
          <p:nvPr/>
        </p:nvSpPr>
        <p:spPr bwMode="auto">
          <a:xfrm>
            <a:off x="6894513" y="5270500"/>
            <a:ext cx="10144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cs typeface="Times New Roman" pitchFamily="18" charset="0"/>
                <a:sym typeface="Times New Roman" pitchFamily="18" charset="0"/>
              </a:rPr>
              <a:t>Amazon S3</a:t>
            </a:r>
          </a:p>
        </p:txBody>
      </p:sp>
      <p:sp>
        <p:nvSpPr>
          <p:cNvPr id="89123" name="Rectangle 63"/>
          <p:cNvSpPr>
            <a:spLocks noChangeArrowheads="1"/>
          </p:cNvSpPr>
          <p:nvPr/>
        </p:nvSpPr>
        <p:spPr bwMode="auto">
          <a:xfrm>
            <a:off x="7402513" y="2301875"/>
            <a:ext cx="1016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cs typeface="Times New Roman" pitchFamily="18" charset="0"/>
                <a:sym typeface="Times New Roman" pitchFamily="18" charset="0"/>
              </a:rPr>
              <a:t>Amazon</a:t>
            </a:r>
          </a:p>
          <a:p>
            <a:r>
              <a:rPr lang="en-US" sz="1200" b="1">
                <a:cs typeface="Times New Roman" pitchFamily="18" charset="0"/>
                <a:sym typeface="Times New Roman" pitchFamily="18" charset="0"/>
              </a:rPr>
              <a:t>CloudFront</a:t>
            </a:r>
          </a:p>
        </p:txBody>
      </p:sp>
      <p:sp>
        <p:nvSpPr>
          <p:cNvPr id="65" name="Sun 64"/>
          <p:cNvSpPr/>
          <p:nvPr/>
        </p:nvSpPr>
        <p:spPr>
          <a:xfrm>
            <a:off x="984250" y="1871663"/>
            <a:ext cx="1020763" cy="979487"/>
          </a:xfrm>
          <a:prstGeom prst="sun">
            <a:avLst/>
          </a:prstGeom>
          <a:solidFill>
            <a:srgbClr val="FFC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6" name="Moon 65"/>
          <p:cNvSpPr/>
          <p:nvPr/>
        </p:nvSpPr>
        <p:spPr>
          <a:xfrm rot="19779304">
            <a:off x="1312863" y="3181350"/>
            <a:ext cx="363537" cy="574675"/>
          </a:xfrm>
          <a:prstGeom prst="moon">
            <a:avLst/>
          </a:prstGeom>
          <a:solidFill>
            <a:schemeClr val="bg1">
              <a:lumMod val="95000"/>
            </a:schemeClr>
          </a:soli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8" name="Freeform 18"/>
          <p:cNvSpPr>
            <a:spLocks/>
          </p:cNvSpPr>
          <p:nvPr/>
        </p:nvSpPr>
        <p:spPr bwMode="auto">
          <a:xfrm>
            <a:off x="3967163" y="2046288"/>
            <a:ext cx="474662" cy="485775"/>
          </a:xfrm>
          <a:custGeom>
            <a:avLst/>
            <a:gdLst/>
            <a:ahLst/>
            <a:cxnLst>
              <a:cxn ang="0">
                <a:pos x="0" y="69"/>
              </a:cxn>
              <a:cxn ang="0">
                <a:pos x="6" y="76"/>
              </a:cxn>
              <a:cxn ang="0">
                <a:pos x="67" y="76"/>
              </a:cxn>
              <a:cxn ang="0">
                <a:pos x="74" y="69"/>
              </a:cxn>
              <a:cxn ang="0">
                <a:pos x="74" y="6"/>
              </a:cxn>
              <a:cxn ang="0">
                <a:pos x="67" y="0"/>
              </a:cxn>
              <a:cxn ang="0">
                <a:pos x="6" y="0"/>
              </a:cxn>
              <a:cxn ang="0">
                <a:pos x="0" y="6"/>
              </a:cxn>
              <a:cxn ang="0">
                <a:pos x="0" y="69"/>
              </a:cxn>
            </a:cxnLst>
            <a:rect l="0" t="0" r="r" b="b"/>
            <a:pathLst>
              <a:path w="74" h="76">
                <a:moveTo>
                  <a:pt x="0" y="69"/>
                </a:moveTo>
                <a:cubicBezTo>
                  <a:pt x="0" y="73"/>
                  <a:pt x="3" y="76"/>
                  <a:pt x="6" y="76"/>
                </a:cubicBezTo>
                <a:cubicBezTo>
                  <a:pt x="67" y="76"/>
                  <a:pt x="67" y="76"/>
                  <a:pt x="67" y="76"/>
                </a:cubicBezTo>
                <a:cubicBezTo>
                  <a:pt x="71" y="76"/>
                  <a:pt x="74" y="73"/>
                  <a:pt x="74" y="69"/>
                </a:cubicBezTo>
                <a:cubicBezTo>
                  <a:pt x="74" y="6"/>
                  <a:pt x="74" y="6"/>
                  <a:pt x="74" y="6"/>
                </a:cubicBezTo>
                <a:cubicBezTo>
                  <a:pt x="74" y="3"/>
                  <a:pt x="71" y="0"/>
                  <a:pt x="67" y="0"/>
                </a:cubicBezTo>
                <a:cubicBezTo>
                  <a:pt x="6" y="0"/>
                  <a:pt x="6" y="0"/>
                  <a:pt x="6" y="0"/>
                </a:cubicBezTo>
                <a:cubicBezTo>
                  <a:pt x="3" y="0"/>
                  <a:pt x="0" y="3"/>
                  <a:pt x="0" y="6"/>
                </a:cubicBezTo>
                <a:lnTo>
                  <a:pt x="0" y="69"/>
                </a:lnTo>
                <a:close/>
              </a:path>
            </a:pathLst>
          </a:custGeom>
          <a:solidFill>
            <a:srgbClr val="FF9900"/>
          </a:solidFill>
          <a:ln w="9525">
            <a:solidFill>
              <a:schemeClr val="accent6">
                <a:lumMod val="20000"/>
                <a:lumOff val="80000"/>
              </a:schemeClr>
            </a:solidFill>
            <a:round/>
            <a:headEnd/>
            <a:tailEnd/>
          </a:ln>
        </p:spPr>
        <p:txBody>
          <a:bodyPr/>
          <a:lstStyle/>
          <a:p>
            <a:pPr>
              <a:defRPr/>
            </a:pPr>
            <a:endParaRPr lang="en-US"/>
          </a:p>
        </p:txBody>
      </p:sp>
      <p:sp>
        <p:nvSpPr>
          <p:cNvPr id="69" name="Freeform 18"/>
          <p:cNvSpPr>
            <a:spLocks/>
          </p:cNvSpPr>
          <p:nvPr/>
        </p:nvSpPr>
        <p:spPr bwMode="auto">
          <a:xfrm>
            <a:off x="4935538" y="2063750"/>
            <a:ext cx="474662" cy="485775"/>
          </a:xfrm>
          <a:custGeom>
            <a:avLst/>
            <a:gdLst/>
            <a:ahLst/>
            <a:cxnLst>
              <a:cxn ang="0">
                <a:pos x="0" y="69"/>
              </a:cxn>
              <a:cxn ang="0">
                <a:pos x="6" y="76"/>
              </a:cxn>
              <a:cxn ang="0">
                <a:pos x="67" y="76"/>
              </a:cxn>
              <a:cxn ang="0">
                <a:pos x="74" y="69"/>
              </a:cxn>
              <a:cxn ang="0">
                <a:pos x="74" y="6"/>
              </a:cxn>
              <a:cxn ang="0">
                <a:pos x="67" y="0"/>
              </a:cxn>
              <a:cxn ang="0">
                <a:pos x="6" y="0"/>
              </a:cxn>
              <a:cxn ang="0">
                <a:pos x="0" y="6"/>
              </a:cxn>
              <a:cxn ang="0">
                <a:pos x="0" y="69"/>
              </a:cxn>
            </a:cxnLst>
            <a:rect l="0" t="0" r="r" b="b"/>
            <a:pathLst>
              <a:path w="74" h="76">
                <a:moveTo>
                  <a:pt x="0" y="69"/>
                </a:moveTo>
                <a:cubicBezTo>
                  <a:pt x="0" y="73"/>
                  <a:pt x="3" y="76"/>
                  <a:pt x="6" y="76"/>
                </a:cubicBezTo>
                <a:cubicBezTo>
                  <a:pt x="67" y="76"/>
                  <a:pt x="67" y="76"/>
                  <a:pt x="67" y="76"/>
                </a:cubicBezTo>
                <a:cubicBezTo>
                  <a:pt x="71" y="76"/>
                  <a:pt x="74" y="73"/>
                  <a:pt x="74" y="69"/>
                </a:cubicBezTo>
                <a:cubicBezTo>
                  <a:pt x="74" y="6"/>
                  <a:pt x="74" y="6"/>
                  <a:pt x="74" y="6"/>
                </a:cubicBezTo>
                <a:cubicBezTo>
                  <a:pt x="74" y="3"/>
                  <a:pt x="71" y="0"/>
                  <a:pt x="67" y="0"/>
                </a:cubicBezTo>
                <a:cubicBezTo>
                  <a:pt x="6" y="0"/>
                  <a:pt x="6" y="0"/>
                  <a:pt x="6" y="0"/>
                </a:cubicBezTo>
                <a:cubicBezTo>
                  <a:pt x="3" y="0"/>
                  <a:pt x="0" y="3"/>
                  <a:pt x="0" y="6"/>
                </a:cubicBezTo>
                <a:lnTo>
                  <a:pt x="0" y="69"/>
                </a:lnTo>
                <a:close/>
              </a:path>
            </a:pathLst>
          </a:custGeom>
          <a:solidFill>
            <a:srgbClr val="FF9900"/>
          </a:solidFill>
          <a:ln w="9525">
            <a:solidFill>
              <a:schemeClr val="accent6">
                <a:lumMod val="20000"/>
                <a:lumOff val="80000"/>
              </a:schemeClr>
            </a:solidFill>
            <a:round/>
            <a:headEnd/>
            <a:tailEnd/>
          </a:ln>
        </p:spPr>
        <p:txBody>
          <a:bodyPr/>
          <a:lstStyle/>
          <a:p>
            <a:pPr>
              <a:defRPr/>
            </a:pPr>
            <a:endParaRPr lang="en-US"/>
          </a:p>
        </p:txBody>
      </p:sp>
      <p:sp>
        <p:nvSpPr>
          <p:cNvPr id="70" name="Freeform 18"/>
          <p:cNvSpPr>
            <a:spLocks/>
          </p:cNvSpPr>
          <p:nvPr/>
        </p:nvSpPr>
        <p:spPr bwMode="auto">
          <a:xfrm>
            <a:off x="4103688" y="2100263"/>
            <a:ext cx="476250" cy="485775"/>
          </a:xfrm>
          <a:custGeom>
            <a:avLst/>
            <a:gdLst/>
            <a:ahLst/>
            <a:cxnLst>
              <a:cxn ang="0">
                <a:pos x="0" y="69"/>
              </a:cxn>
              <a:cxn ang="0">
                <a:pos x="6" y="76"/>
              </a:cxn>
              <a:cxn ang="0">
                <a:pos x="67" y="76"/>
              </a:cxn>
              <a:cxn ang="0">
                <a:pos x="74" y="69"/>
              </a:cxn>
              <a:cxn ang="0">
                <a:pos x="74" y="6"/>
              </a:cxn>
              <a:cxn ang="0">
                <a:pos x="67" y="0"/>
              </a:cxn>
              <a:cxn ang="0">
                <a:pos x="6" y="0"/>
              </a:cxn>
              <a:cxn ang="0">
                <a:pos x="0" y="6"/>
              </a:cxn>
              <a:cxn ang="0">
                <a:pos x="0" y="69"/>
              </a:cxn>
            </a:cxnLst>
            <a:rect l="0" t="0" r="r" b="b"/>
            <a:pathLst>
              <a:path w="74" h="76">
                <a:moveTo>
                  <a:pt x="0" y="69"/>
                </a:moveTo>
                <a:cubicBezTo>
                  <a:pt x="0" y="73"/>
                  <a:pt x="3" y="76"/>
                  <a:pt x="6" y="76"/>
                </a:cubicBezTo>
                <a:cubicBezTo>
                  <a:pt x="67" y="76"/>
                  <a:pt x="67" y="76"/>
                  <a:pt x="67" y="76"/>
                </a:cubicBezTo>
                <a:cubicBezTo>
                  <a:pt x="71" y="76"/>
                  <a:pt x="74" y="73"/>
                  <a:pt x="74" y="69"/>
                </a:cubicBezTo>
                <a:cubicBezTo>
                  <a:pt x="74" y="6"/>
                  <a:pt x="74" y="6"/>
                  <a:pt x="74" y="6"/>
                </a:cubicBezTo>
                <a:cubicBezTo>
                  <a:pt x="74" y="3"/>
                  <a:pt x="71" y="0"/>
                  <a:pt x="67" y="0"/>
                </a:cubicBezTo>
                <a:cubicBezTo>
                  <a:pt x="6" y="0"/>
                  <a:pt x="6" y="0"/>
                  <a:pt x="6" y="0"/>
                </a:cubicBezTo>
                <a:cubicBezTo>
                  <a:pt x="3" y="0"/>
                  <a:pt x="0" y="3"/>
                  <a:pt x="0" y="6"/>
                </a:cubicBezTo>
                <a:lnTo>
                  <a:pt x="0" y="69"/>
                </a:lnTo>
                <a:close/>
              </a:path>
            </a:pathLst>
          </a:custGeom>
          <a:solidFill>
            <a:srgbClr val="FF9900"/>
          </a:solidFill>
          <a:ln w="9525">
            <a:solidFill>
              <a:schemeClr val="accent6">
                <a:lumMod val="20000"/>
                <a:lumOff val="80000"/>
              </a:schemeClr>
            </a:solidFill>
            <a:round/>
            <a:headEnd/>
            <a:tailEnd/>
          </a:ln>
        </p:spPr>
        <p:txBody>
          <a:bodyPr/>
          <a:lstStyle/>
          <a:p>
            <a:pPr>
              <a:defRPr/>
            </a:pPr>
            <a:endParaRPr lang="en-US"/>
          </a:p>
        </p:txBody>
      </p:sp>
      <p:sp>
        <p:nvSpPr>
          <p:cNvPr id="71" name="Freeform 18"/>
          <p:cNvSpPr>
            <a:spLocks/>
          </p:cNvSpPr>
          <p:nvPr/>
        </p:nvSpPr>
        <p:spPr bwMode="auto">
          <a:xfrm>
            <a:off x="5049838" y="2138363"/>
            <a:ext cx="474662" cy="485775"/>
          </a:xfrm>
          <a:custGeom>
            <a:avLst/>
            <a:gdLst/>
            <a:ahLst/>
            <a:cxnLst>
              <a:cxn ang="0">
                <a:pos x="0" y="69"/>
              </a:cxn>
              <a:cxn ang="0">
                <a:pos x="6" y="76"/>
              </a:cxn>
              <a:cxn ang="0">
                <a:pos x="67" y="76"/>
              </a:cxn>
              <a:cxn ang="0">
                <a:pos x="74" y="69"/>
              </a:cxn>
              <a:cxn ang="0">
                <a:pos x="74" y="6"/>
              </a:cxn>
              <a:cxn ang="0">
                <a:pos x="67" y="0"/>
              </a:cxn>
              <a:cxn ang="0">
                <a:pos x="6" y="0"/>
              </a:cxn>
              <a:cxn ang="0">
                <a:pos x="0" y="6"/>
              </a:cxn>
              <a:cxn ang="0">
                <a:pos x="0" y="69"/>
              </a:cxn>
            </a:cxnLst>
            <a:rect l="0" t="0" r="r" b="b"/>
            <a:pathLst>
              <a:path w="74" h="76">
                <a:moveTo>
                  <a:pt x="0" y="69"/>
                </a:moveTo>
                <a:cubicBezTo>
                  <a:pt x="0" y="73"/>
                  <a:pt x="3" y="76"/>
                  <a:pt x="6" y="76"/>
                </a:cubicBezTo>
                <a:cubicBezTo>
                  <a:pt x="67" y="76"/>
                  <a:pt x="67" y="76"/>
                  <a:pt x="67" y="76"/>
                </a:cubicBezTo>
                <a:cubicBezTo>
                  <a:pt x="71" y="76"/>
                  <a:pt x="74" y="73"/>
                  <a:pt x="74" y="69"/>
                </a:cubicBezTo>
                <a:cubicBezTo>
                  <a:pt x="74" y="6"/>
                  <a:pt x="74" y="6"/>
                  <a:pt x="74" y="6"/>
                </a:cubicBezTo>
                <a:cubicBezTo>
                  <a:pt x="74" y="3"/>
                  <a:pt x="71" y="0"/>
                  <a:pt x="67" y="0"/>
                </a:cubicBezTo>
                <a:cubicBezTo>
                  <a:pt x="6" y="0"/>
                  <a:pt x="6" y="0"/>
                  <a:pt x="6" y="0"/>
                </a:cubicBezTo>
                <a:cubicBezTo>
                  <a:pt x="3" y="0"/>
                  <a:pt x="0" y="3"/>
                  <a:pt x="0" y="6"/>
                </a:cubicBezTo>
                <a:lnTo>
                  <a:pt x="0" y="69"/>
                </a:lnTo>
                <a:close/>
              </a:path>
            </a:pathLst>
          </a:custGeom>
          <a:solidFill>
            <a:srgbClr val="FF9900"/>
          </a:solidFill>
          <a:ln w="9525">
            <a:solidFill>
              <a:schemeClr val="accent6">
                <a:lumMod val="20000"/>
                <a:lumOff val="80000"/>
              </a:schemeClr>
            </a:solidFill>
            <a:round/>
            <a:headEnd/>
            <a:tailEnd/>
          </a:ln>
        </p:spPr>
        <p:txBody>
          <a:bodyPr/>
          <a:lstStyle/>
          <a:p>
            <a:pPr>
              <a:defRPr/>
            </a:pPr>
            <a:endParaRPr lang="en-US"/>
          </a:p>
        </p:txBody>
      </p:sp>
      <p:sp>
        <p:nvSpPr>
          <p:cNvPr id="72" name="Freeform 18"/>
          <p:cNvSpPr>
            <a:spLocks/>
          </p:cNvSpPr>
          <p:nvPr/>
        </p:nvSpPr>
        <p:spPr bwMode="auto">
          <a:xfrm>
            <a:off x="4038600" y="3633788"/>
            <a:ext cx="474663" cy="485775"/>
          </a:xfrm>
          <a:custGeom>
            <a:avLst/>
            <a:gdLst/>
            <a:ahLst/>
            <a:cxnLst>
              <a:cxn ang="0">
                <a:pos x="0" y="69"/>
              </a:cxn>
              <a:cxn ang="0">
                <a:pos x="6" y="76"/>
              </a:cxn>
              <a:cxn ang="0">
                <a:pos x="67" y="76"/>
              </a:cxn>
              <a:cxn ang="0">
                <a:pos x="74" y="69"/>
              </a:cxn>
              <a:cxn ang="0">
                <a:pos x="74" y="6"/>
              </a:cxn>
              <a:cxn ang="0">
                <a:pos x="67" y="0"/>
              </a:cxn>
              <a:cxn ang="0">
                <a:pos x="6" y="0"/>
              </a:cxn>
              <a:cxn ang="0">
                <a:pos x="0" y="6"/>
              </a:cxn>
              <a:cxn ang="0">
                <a:pos x="0" y="69"/>
              </a:cxn>
            </a:cxnLst>
            <a:rect l="0" t="0" r="r" b="b"/>
            <a:pathLst>
              <a:path w="74" h="76">
                <a:moveTo>
                  <a:pt x="0" y="69"/>
                </a:moveTo>
                <a:cubicBezTo>
                  <a:pt x="0" y="73"/>
                  <a:pt x="3" y="76"/>
                  <a:pt x="6" y="76"/>
                </a:cubicBezTo>
                <a:cubicBezTo>
                  <a:pt x="67" y="76"/>
                  <a:pt x="67" y="76"/>
                  <a:pt x="67" y="76"/>
                </a:cubicBezTo>
                <a:cubicBezTo>
                  <a:pt x="71" y="76"/>
                  <a:pt x="74" y="73"/>
                  <a:pt x="74" y="69"/>
                </a:cubicBezTo>
                <a:cubicBezTo>
                  <a:pt x="74" y="6"/>
                  <a:pt x="74" y="6"/>
                  <a:pt x="74" y="6"/>
                </a:cubicBezTo>
                <a:cubicBezTo>
                  <a:pt x="74" y="3"/>
                  <a:pt x="71" y="0"/>
                  <a:pt x="67" y="0"/>
                </a:cubicBezTo>
                <a:cubicBezTo>
                  <a:pt x="6" y="0"/>
                  <a:pt x="6" y="0"/>
                  <a:pt x="6" y="0"/>
                </a:cubicBezTo>
                <a:cubicBezTo>
                  <a:pt x="3" y="0"/>
                  <a:pt x="0" y="3"/>
                  <a:pt x="0" y="6"/>
                </a:cubicBezTo>
                <a:lnTo>
                  <a:pt x="0" y="69"/>
                </a:lnTo>
                <a:close/>
              </a:path>
            </a:pathLst>
          </a:custGeom>
          <a:solidFill>
            <a:schemeClr val="accent3"/>
          </a:solidFill>
          <a:ln w="9525">
            <a:solidFill>
              <a:schemeClr val="accent3">
                <a:lumMod val="20000"/>
                <a:lumOff val="80000"/>
              </a:schemeClr>
            </a:solidFill>
            <a:round/>
            <a:headEnd/>
            <a:tailEnd/>
          </a:ln>
        </p:spPr>
        <p:txBody>
          <a:bodyPr/>
          <a:lstStyle/>
          <a:p>
            <a:pPr>
              <a:defRPr/>
            </a:pPr>
            <a:endParaRPr lang="en-US"/>
          </a:p>
        </p:txBody>
      </p:sp>
      <p:sp>
        <p:nvSpPr>
          <p:cNvPr id="73" name="Freeform 18"/>
          <p:cNvSpPr>
            <a:spLocks/>
          </p:cNvSpPr>
          <p:nvPr/>
        </p:nvSpPr>
        <p:spPr bwMode="auto">
          <a:xfrm>
            <a:off x="4208463" y="3633788"/>
            <a:ext cx="476250" cy="485775"/>
          </a:xfrm>
          <a:custGeom>
            <a:avLst/>
            <a:gdLst/>
            <a:ahLst/>
            <a:cxnLst>
              <a:cxn ang="0">
                <a:pos x="0" y="69"/>
              </a:cxn>
              <a:cxn ang="0">
                <a:pos x="6" y="76"/>
              </a:cxn>
              <a:cxn ang="0">
                <a:pos x="67" y="76"/>
              </a:cxn>
              <a:cxn ang="0">
                <a:pos x="74" y="69"/>
              </a:cxn>
              <a:cxn ang="0">
                <a:pos x="74" y="6"/>
              </a:cxn>
              <a:cxn ang="0">
                <a:pos x="67" y="0"/>
              </a:cxn>
              <a:cxn ang="0">
                <a:pos x="6" y="0"/>
              </a:cxn>
              <a:cxn ang="0">
                <a:pos x="0" y="6"/>
              </a:cxn>
              <a:cxn ang="0">
                <a:pos x="0" y="69"/>
              </a:cxn>
            </a:cxnLst>
            <a:rect l="0" t="0" r="r" b="b"/>
            <a:pathLst>
              <a:path w="74" h="76">
                <a:moveTo>
                  <a:pt x="0" y="69"/>
                </a:moveTo>
                <a:cubicBezTo>
                  <a:pt x="0" y="73"/>
                  <a:pt x="3" y="76"/>
                  <a:pt x="6" y="76"/>
                </a:cubicBezTo>
                <a:cubicBezTo>
                  <a:pt x="67" y="76"/>
                  <a:pt x="67" y="76"/>
                  <a:pt x="67" y="76"/>
                </a:cubicBezTo>
                <a:cubicBezTo>
                  <a:pt x="71" y="76"/>
                  <a:pt x="74" y="73"/>
                  <a:pt x="74" y="69"/>
                </a:cubicBezTo>
                <a:cubicBezTo>
                  <a:pt x="74" y="6"/>
                  <a:pt x="74" y="6"/>
                  <a:pt x="74" y="6"/>
                </a:cubicBezTo>
                <a:cubicBezTo>
                  <a:pt x="74" y="3"/>
                  <a:pt x="71" y="0"/>
                  <a:pt x="67" y="0"/>
                </a:cubicBezTo>
                <a:cubicBezTo>
                  <a:pt x="6" y="0"/>
                  <a:pt x="6" y="0"/>
                  <a:pt x="6" y="0"/>
                </a:cubicBezTo>
                <a:cubicBezTo>
                  <a:pt x="3" y="0"/>
                  <a:pt x="0" y="3"/>
                  <a:pt x="0" y="6"/>
                </a:cubicBezTo>
                <a:lnTo>
                  <a:pt x="0" y="69"/>
                </a:lnTo>
                <a:close/>
              </a:path>
            </a:pathLst>
          </a:custGeom>
          <a:solidFill>
            <a:schemeClr val="accent3"/>
          </a:solidFill>
          <a:ln w="9525">
            <a:solidFill>
              <a:schemeClr val="accent3">
                <a:lumMod val="20000"/>
                <a:lumOff val="80000"/>
              </a:schemeClr>
            </a:solidFill>
            <a:round/>
            <a:headEnd/>
            <a:tailEnd/>
          </a:ln>
        </p:spPr>
        <p:txBody>
          <a:bodyPr/>
          <a:lstStyle/>
          <a:p>
            <a:pPr>
              <a:defRPr/>
            </a:pPr>
            <a:endParaRPr lang="en-US"/>
          </a:p>
        </p:txBody>
      </p:sp>
      <p:sp>
        <p:nvSpPr>
          <p:cNvPr id="74" name="Freeform 18"/>
          <p:cNvSpPr>
            <a:spLocks/>
          </p:cNvSpPr>
          <p:nvPr/>
        </p:nvSpPr>
        <p:spPr bwMode="auto">
          <a:xfrm>
            <a:off x="5019675" y="3621088"/>
            <a:ext cx="476250" cy="487362"/>
          </a:xfrm>
          <a:custGeom>
            <a:avLst/>
            <a:gdLst/>
            <a:ahLst/>
            <a:cxnLst>
              <a:cxn ang="0">
                <a:pos x="0" y="69"/>
              </a:cxn>
              <a:cxn ang="0">
                <a:pos x="6" y="76"/>
              </a:cxn>
              <a:cxn ang="0">
                <a:pos x="67" y="76"/>
              </a:cxn>
              <a:cxn ang="0">
                <a:pos x="74" y="69"/>
              </a:cxn>
              <a:cxn ang="0">
                <a:pos x="74" y="6"/>
              </a:cxn>
              <a:cxn ang="0">
                <a:pos x="67" y="0"/>
              </a:cxn>
              <a:cxn ang="0">
                <a:pos x="6" y="0"/>
              </a:cxn>
              <a:cxn ang="0">
                <a:pos x="0" y="6"/>
              </a:cxn>
              <a:cxn ang="0">
                <a:pos x="0" y="69"/>
              </a:cxn>
            </a:cxnLst>
            <a:rect l="0" t="0" r="r" b="b"/>
            <a:pathLst>
              <a:path w="74" h="76">
                <a:moveTo>
                  <a:pt x="0" y="69"/>
                </a:moveTo>
                <a:cubicBezTo>
                  <a:pt x="0" y="73"/>
                  <a:pt x="3" y="76"/>
                  <a:pt x="6" y="76"/>
                </a:cubicBezTo>
                <a:cubicBezTo>
                  <a:pt x="67" y="76"/>
                  <a:pt x="67" y="76"/>
                  <a:pt x="67" y="76"/>
                </a:cubicBezTo>
                <a:cubicBezTo>
                  <a:pt x="71" y="76"/>
                  <a:pt x="74" y="73"/>
                  <a:pt x="74" y="69"/>
                </a:cubicBezTo>
                <a:cubicBezTo>
                  <a:pt x="74" y="6"/>
                  <a:pt x="74" y="6"/>
                  <a:pt x="74" y="6"/>
                </a:cubicBezTo>
                <a:cubicBezTo>
                  <a:pt x="74" y="3"/>
                  <a:pt x="71" y="0"/>
                  <a:pt x="67" y="0"/>
                </a:cubicBezTo>
                <a:cubicBezTo>
                  <a:pt x="6" y="0"/>
                  <a:pt x="6" y="0"/>
                  <a:pt x="6" y="0"/>
                </a:cubicBezTo>
                <a:cubicBezTo>
                  <a:pt x="3" y="0"/>
                  <a:pt x="0" y="3"/>
                  <a:pt x="0" y="6"/>
                </a:cubicBezTo>
                <a:lnTo>
                  <a:pt x="0" y="69"/>
                </a:lnTo>
                <a:close/>
              </a:path>
            </a:pathLst>
          </a:custGeom>
          <a:solidFill>
            <a:schemeClr val="accent3"/>
          </a:solidFill>
          <a:ln w="9525">
            <a:solidFill>
              <a:schemeClr val="accent3">
                <a:lumMod val="20000"/>
                <a:lumOff val="80000"/>
              </a:schemeClr>
            </a:solidFill>
            <a:round/>
            <a:headEnd/>
            <a:tailEnd/>
          </a:ln>
        </p:spPr>
        <p:txBody>
          <a:bodyPr/>
          <a:lstStyle/>
          <a:p>
            <a:pPr>
              <a:defRPr/>
            </a:pPr>
            <a:endParaRPr lang="en-US"/>
          </a:p>
        </p:txBody>
      </p:sp>
      <p:sp>
        <p:nvSpPr>
          <p:cNvPr id="75" name="Freeform 18"/>
          <p:cNvSpPr>
            <a:spLocks/>
          </p:cNvSpPr>
          <p:nvPr/>
        </p:nvSpPr>
        <p:spPr bwMode="auto">
          <a:xfrm>
            <a:off x="5184775" y="3617913"/>
            <a:ext cx="474663" cy="485775"/>
          </a:xfrm>
          <a:custGeom>
            <a:avLst/>
            <a:gdLst/>
            <a:ahLst/>
            <a:cxnLst>
              <a:cxn ang="0">
                <a:pos x="0" y="69"/>
              </a:cxn>
              <a:cxn ang="0">
                <a:pos x="6" y="76"/>
              </a:cxn>
              <a:cxn ang="0">
                <a:pos x="67" y="76"/>
              </a:cxn>
              <a:cxn ang="0">
                <a:pos x="74" y="69"/>
              </a:cxn>
              <a:cxn ang="0">
                <a:pos x="74" y="6"/>
              </a:cxn>
              <a:cxn ang="0">
                <a:pos x="67" y="0"/>
              </a:cxn>
              <a:cxn ang="0">
                <a:pos x="6" y="0"/>
              </a:cxn>
              <a:cxn ang="0">
                <a:pos x="0" y="6"/>
              </a:cxn>
              <a:cxn ang="0">
                <a:pos x="0" y="69"/>
              </a:cxn>
            </a:cxnLst>
            <a:rect l="0" t="0" r="r" b="b"/>
            <a:pathLst>
              <a:path w="74" h="76">
                <a:moveTo>
                  <a:pt x="0" y="69"/>
                </a:moveTo>
                <a:cubicBezTo>
                  <a:pt x="0" y="73"/>
                  <a:pt x="3" y="76"/>
                  <a:pt x="6" y="76"/>
                </a:cubicBezTo>
                <a:cubicBezTo>
                  <a:pt x="67" y="76"/>
                  <a:pt x="67" y="76"/>
                  <a:pt x="67" y="76"/>
                </a:cubicBezTo>
                <a:cubicBezTo>
                  <a:pt x="71" y="76"/>
                  <a:pt x="74" y="73"/>
                  <a:pt x="74" y="69"/>
                </a:cubicBezTo>
                <a:cubicBezTo>
                  <a:pt x="74" y="6"/>
                  <a:pt x="74" y="6"/>
                  <a:pt x="74" y="6"/>
                </a:cubicBezTo>
                <a:cubicBezTo>
                  <a:pt x="74" y="3"/>
                  <a:pt x="71" y="0"/>
                  <a:pt x="67" y="0"/>
                </a:cubicBezTo>
                <a:cubicBezTo>
                  <a:pt x="6" y="0"/>
                  <a:pt x="6" y="0"/>
                  <a:pt x="6" y="0"/>
                </a:cubicBezTo>
                <a:cubicBezTo>
                  <a:pt x="3" y="0"/>
                  <a:pt x="0" y="3"/>
                  <a:pt x="0" y="6"/>
                </a:cubicBezTo>
                <a:lnTo>
                  <a:pt x="0" y="69"/>
                </a:lnTo>
                <a:close/>
              </a:path>
            </a:pathLst>
          </a:custGeom>
          <a:solidFill>
            <a:schemeClr val="accent3"/>
          </a:solidFill>
          <a:ln w="9525">
            <a:solidFill>
              <a:schemeClr val="accent3">
                <a:lumMod val="20000"/>
                <a:lumOff val="80000"/>
              </a:schemeClr>
            </a:solidFill>
            <a:round/>
            <a:headEnd/>
            <a:tailEnd/>
          </a:ln>
        </p:spPr>
        <p:txBody>
          <a:bodyPr/>
          <a:lstStyle/>
          <a:p>
            <a:pPr>
              <a:defRPr/>
            </a:pPr>
            <a:endParaRPr lang="en-US"/>
          </a:p>
        </p:txBody>
      </p:sp>
    </p:spTree>
    <p:extLst>
      <p:ext uri="{BB962C8B-B14F-4D97-AF65-F5344CB8AC3E}">
        <p14:creationId xmlns:p14="http://schemas.microsoft.com/office/powerpoint/2010/main" val="21734451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4000"/>
                                        <p:tgtEl>
                                          <p:spTgt spid="65"/>
                                        </p:tgtEl>
                                      </p:cBhvr>
                                    </p:animEffect>
                                    <p:set>
                                      <p:cBhvr>
                                        <p:cTn id="7" dur="1" fill="hold">
                                          <p:stCondLst>
                                            <p:cond delay="3999"/>
                                          </p:stCondLst>
                                        </p:cTn>
                                        <p:tgtEl>
                                          <p:spTgt spid="65"/>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67"/>
                                        </p:tgtEl>
                                        <p:attrNameLst>
                                          <p:attrName>style.visibility</p:attrName>
                                        </p:attrNameLst>
                                      </p:cBhvr>
                                      <p:to>
                                        <p:strVal val="visible"/>
                                      </p:to>
                                    </p:set>
                                    <p:animEffect transition="in" filter="fade">
                                      <p:cBhvr>
                                        <p:cTn id="10" dur="4000"/>
                                        <p:tgtEl>
                                          <p:spTgt spid="6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6"/>
                                        </p:tgtEl>
                                        <p:attrNameLst>
                                          <p:attrName>style.visibility</p:attrName>
                                        </p:attrNameLst>
                                      </p:cBhvr>
                                      <p:to>
                                        <p:strVal val="visible"/>
                                      </p:to>
                                    </p:set>
                                    <p:animEffect transition="in" filter="fade">
                                      <p:cBhvr>
                                        <p:cTn id="13" dur="500"/>
                                        <p:tgtEl>
                                          <p:spTgt spid="66"/>
                                        </p:tgtEl>
                                      </p:cBhvr>
                                    </p:animEffect>
                                  </p:childTnLst>
                                </p:cTn>
                              </p:par>
                              <p:par>
                                <p:cTn id="14" presetID="53" presetClass="exit" presetSubtype="32" fill="hold" nodeType="withEffect">
                                  <p:stCondLst>
                                    <p:cond delay="1750"/>
                                  </p:stCondLst>
                                  <p:childTnLst>
                                    <p:anim calcmode="lin" valueType="num">
                                      <p:cBhvr>
                                        <p:cTn id="15" dur="500"/>
                                        <p:tgtEl>
                                          <p:spTgt spid="70"/>
                                        </p:tgtEl>
                                        <p:attrNameLst>
                                          <p:attrName>ppt_w</p:attrName>
                                        </p:attrNameLst>
                                      </p:cBhvr>
                                      <p:tavLst>
                                        <p:tav tm="0">
                                          <p:val>
                                            <p:strVal val="ppt_w"/>
                                          </p:val>
                                        </p:tav>
                                        <p:tav tm="100000">
                                          <p:val>
                                            <p:fltVal val="0"/>
                                          </p:val>
                                        </p:tav>
                                      </p:tavLst>
                                    </p:anim>
                                    <p:anim calcmode="lin" valueType="num">
                                      <p:cBhvr>
                                        <p:cTn id="16" dur="500"/>
                                        <p:tgtEl>
                                          <p:spTgt spid="70"/>
                                        </p:tgtEl>
                                        <p:attrNameLst>
                                          <p:attrName>ppt_h</p:attrName>
                                        </p:attrNameLst>
                                      </p:cBhvr>
                                      <p:tavLst>
                                        <p:tav tm="0">
                                          <p:val>
                                            <p:strVal val="ppt_h"/>
                                          </p:val>
                                        </p:tav>
                                        <p:tav tm="100000">
                                          <p:val>
                                            <p:fltVal val="0"/>
                                          </p:val>
                                        </p:tav>
                                      </p:tavLst>
                                    </p:anim>
                                    <p:animEffect transition="out" filter="fade">
                                      <p:cBhvr>
                                        <p:cTn id="17" dur="500"/>
                                        <p:tgtEl>
                                          <p:spTgt spid="70"/>
                                        </p:tgtEl>
                                      </p:cBhvr>
                                    </p:animEffect>
                                    <p:set>
                                      <p:cBhvr>
                                        <p:cTn id="18" dur="1" fill="hold">
                                          <p:stCondLst>
                                            <p:cond delay="499"/>
                                          </p:stCondLst>
                                        </p:cTn>
                                        <p:tgtEl>
                                          <p:spTgt spid="70"/>
                                        </p:tgtEl>
                                        <p:attrNameLst>
                                          <p:attrName>style.visibility</p:attrName>
                                        </p:attrNameLst>
                                      </p:cBhvr>
                                      <p:to>
                                        <p:strVal val="hidden"/>
                                      </p:to>
                                    </p:set>
                                  </p:childTnLst>
                                </p:cTn>
                              </p:par>
                              <p:par>
                                <p:cTn id="19" presetID="53" presetClass="exit" presetSubtype="32" fill="hold" nodeType="withEffect">
                                  <p:stCondLst>
                                    <p:cond delay="0"/>
                                  </p:stCondLst>
                                  <p:childTnLst>
                                    <p:anim calcmode="lin" valueType="num">
                                      <p:cBhvr>
                                        <p:cTn id="20" dur="500"/>
                                        <p:tgtEl>
                                          <p:spTgt spid="71"/>
                                        </p:tgtEl>
                                        <p:attrNameLst>
                                          <p:attrName>ppt_w</p:attrName>
                                        </p:attrNameLst>
                                      </p:cBhvr>
                                      <p:tavLst>
                                        <p:tav tm="0">
                                          <p:val>
                                            <p:strVal val="ppt_w"/>
                                          </p:val>
                                        </p:tav>
                                        <p:tav tm="100000">
                                          <p:val>
                                            <p:fltVal val="0"/>
                                          </p:val>
                                        </p:tav>
                                      </p:tavLst>
                                    </p:anim>
                                    <p:anim calcmode="lin" valueType="num">
                                      <p:cBhvr>
                                        <p:cTn id="21" dur="500"/>
                                        <p:tgtEl>
                                          <p:spTgt spid="71"/>
                                        </p:tgtEl>
                                        <p:attrNameLst>
                                          <p:attrName>ppt_h</p:attrName>
                                        </p:attrNameLst>
                                      </p:cBhvr>
                                      <p:tavLst>
                                        <p:tav tm="0">
                                          <p:val>
                                            <p:strVal val="ppt_h"/>
                                          </p:val>
                                        </p:tav>
                                        <p:tav tm="100000">
                                          <p:val>
                                            <p:fltVal val="0"/>
                                          </p:val>
                                        </p:tav>
                                      </p:tavLst>
                                    </p:anim>
                                    <p:animEffect transition="out" filter="fade">
                                      <p:cBhvr>
                                        <p:cTn id="22" dur="500"/>
                                        <p:tgtEl>
                                          <p:spTgt spid="71"/>
                                        </p:tgtEl>
                                      </p:cBhvr>
                                    </p:animEffect>
                                    <p:set>
                                      <p:cBhvr>
                                        <p:cTn id="23" dur="1" fill="hold">
                                          <p:stCondLst>
                                            <p:cond delay="499"/>
                                          </p:stCondLst>
                                        </p:cTn>
                                        <p:tgtEl>
                                          <p:spTgt spid="71"/>
                                        </p:tgtEl>
                                        <p:attrNameLst>
                                          <p:attrName>style.visibility</p:attrName>
                                        </p:attrNameLst>
                                      </p:cBhvr>
                                      <p:to>
                                        <p:strVal val="hidden"/>
                                      </p:to>
                                    </p:set>
                                  </p:childTnLst>
                                </p:cTn>
                              </p:par>
                              <p:par>
                                <p:cTn id="24" presetID="53" presetClass="exit" presetSubtype="32" fill="hold" nodeType="withEffect">
                                  <p:stCondLst>
                                    <p:cond delay="1000"/>
                                  </p:stCondLst>
                                  <p:childTnLst>
                                    <p:anim calcmode="lin" valueType="num">
                                      <p:cBhvr>
                                        <p:cTn id="25" dur="500"/>
                                        <p:tgtEl>
                                          <p:spTgt spid="69"/>
                                        </p:tgtEl>
                                        <p:attrNameLst>
                                          <p:attrName>ppt_w</p:attrName>
                                        </p:attrNameLst>
                                      </p:cBhvr>
                                      <p:tavLst>
                                        <p:tav tm="0">
                                          <p:val>
                                            <p:strVal val="ppt_w"/>
                                          </p:val>
                                        </p:tav>
                                        <p:tav tm="100000">
                                          <p:val>
                                            <p:fltVal val="0"/>
                                          </p:val>
                                        </p:tav>
                                      </p:tavLst>
                                    </p:anim>
                                    <p:anim calcmode="lin" valueType="num">
                                      <p:cBhvr>
                                        <p:cTn id="26" dur="500"/>
                                        <p:tgtEl>
                                          <p:spTgt spid="69"/>
                                        </p:tgtEl>
                                        <p:attrNameLst>
                                          <p:attrName>ppt_h</p:attrName>
                                        </p:attrNameLst>
                                      </p:cBhvr>
                                      <p:tavLst>
                                        <p:tav tm="0">
                                          <p:val>
                                            <p:strVal val="ppt_h"/>
                                          </p:val>
                                        </p:tav>
                                        <p:tav tm="100000">
                                          <p:val>
                                            <p:fltVal val="0"/>
                                          </p:val>
                                        </p:tav>
                                      </p:tavLst>
                                    </p:anim>
                                    <p:animEffect transition="out" filter="fade">
                                      <p:cBhvr>
                                        <p:cTn id="27" dur="500"/>
                                        <p:tgtEl>
                                          <p:spTgt spid="69"/>
                                        </p:tgtEl>
                                      </p:cBhvr>
                                    </p:animEffect>
                                    <p:set>
                                      <p:cBhvr>
                                        <p:cTn id="28" dur="1" fill="hold">
                                          <p:stCondLst>
                                            <p:cond delay="499"/>
                                          </p:stCondLst>
                                        </p:cTn>
                                        <p:tgtEl>
                                          <p:spTgt spid="69"/>
                                        </p:tgtEl>
                                        <p:attrNameLst>
                                          <p:attrName>style.visibility</p:attrName>
                                        </p:attrNameLst>
                                      </p:cBhvr>
                                      <p:to>
                                        <p:strVal val="hidden"/>
                                      </p:to>
                                    </p:set>
                                  </p:childTnLst>
                                </p:cTn>
                              </p:par>
                              <p:par>
                                <p:cTn id="29" presetID="53" presetClass="exit" presetSubtype="32" fill="hold" nodeType="withEffect">
                                  <p:stCondLst>
                                    <p:cond delay="2250"/>
                                  </p:stCondLst>
                                  <p:childTnLst>
                                    <p:anim calcmode="lin" valueType="num">
                                      <p:cBhvr>
                                        <p:cTn id="30" dur="500"/>
                                        <p:tgtEl>
                                          <p:spTgt spid="68"/>
                                        </p:tgtEl>
                                        <p:attrNameLst>
                                          <p:attrName>ppt_w</p:attrName>
                                        </p:attrNameLst>
                                      </p:cBhvr>
                                      <p:tavLst>
                                        <p:tav tm="0">
                                          <p:val>
                                            <p:strVal val="ppt_w"/>
                                          </p:val>
                                        </p:tav>
                                        <p:tav tm="100000">
                                          <p:val>
                                            <p:fltVal val="0"/>
                                          </p:val>
                                        </p:tav>
                                      </p:tavLst>
                                    </p:anim>
                                    <p:anim calcmode="lin" valueType="num">
                                      <p:cBhvr>
                                        <p:cTn id="31" dur="500"/>
                                        <p:tgtEl>
                                          <p:spTgt spid="68"/>
                                        </p:tgtEl>
                                        <p:attrNameLst>
                                          <p:attrName>ppt_h</p:attrName>
                                        </p:attrNameLst>
                                      </p:cBhvr>
                                      <p:tavLst>
                                        <p:tav tm="0">
                                          <p:val>
                                            <p:strVal val="ppt_h"/>
                                          </p:val>
                                        </p:tav>
                                        <p:tav tm="100000">
                                          <p:val>
                                            <p:fltVal val="0"/>
                                          </p:val>
                                        </p:tav>
                                      </p:tavLst>
                                    </p:anim>
                                    <p:animEffect transition="out" filter="fade">
                                      <p:cBhvr>
                                        <p:cTn id="32" dur="500"/>
                                        <p:tgtEl>
                                          <p:spTgt spid="68"/>
                                        </p:tgtEl>
                                      </p:cBhvr>
                                    </p:animEffect>
                                    <p:set>
                                      <p:cBhvr>
                                        <p:cTn id="33" dur="1" fill="hold">
                                          <p:stCondLst>
                                            <p:cond delay="499"/>
                                          </p:stCondLst>
                                        </p:cTn>
                                        <p:tgtEl>
                                          <p:spTgt spid="68"/>
                                        </p:tgtEl>
                                        <p:attrNameLst>
                                          <p:attrName>style.visibility</p:attrName>
                                        </p:attrNameLst>
                                      </p:cBhvr>
                                      <p:to>
                                        <p:strVal val="hidden"/>
                                      </p:to>
                                    </p:set>
                                  </p:childTnLst>
                                </p:cTn>
                              </p:par>
                              <p:par>
                                <p:cTn id="34" presetID="53" presetClass="exit" presetSubtype="32" fill="hold" nodeType="withEffect">
                                  <p:stCondLst>
                                    <p:cond delay="750"/>
                                  </p:stCondLst>
                                  <p:childTnLst>
                                    <p:anim calcmode="lin" valueType="num">
                                      <p:cBhvr>
                                        <p:cTn id="35" dur="500"/>
                                        <p:tgtEl>
                                          <p:spTgt spid="73"/>
                                        </p:tgtEl>
                                        <p:attrNameLst>
                                          <p:attrName>ppt_w</p:attrName>
                                        </p:attrNameLst>
                                      </p:cBhvr>
                                      <p:tavLst>
                                        <p:tav tm="0">
                                          <p:val>
                                            <p:strVal val="ppt_w"/>
                                          </p:val>
                                        </p:tav>
                                        <p:tav tm="100000">
                                          <p:val>
                                            <p:fltVal val="0"/>
                                          </p:val>
                                        </p:tav>
                                      </p:tavLst>
                                    </p:anim>
                                    <p:anim calcmode="lin" valueType="num">
                                      <p:cBhvr>
                                        <p:cTn id="36" dur="500"/>
                                        <p:tgtEl>
                                          <p:spTgt spid="73"/>
                                        </p:tgtEl>
                                        <p:attrNameLst>
                                          <p:attrName>ppt_h</p:attrName>
                                        </p:attrNameLst>
                                      </p:cBhvr>
                                      <p:tavLst>
                                        <p:tav tm="0">
                                          <p:val>
                                            <p:strVal val="ppt_h"/>
                                          </p:val>
                                        </p:tav>
                                        <p:tav tm="100000">
                                          <p:val>
                                            <p:fltVal val="0"/>
                                          </p:val>
                                        </p:tav>
                                      </p:tavLst>
                                    </p:anim>
                                    <p:animEffect transition="out" filter="fade">
                                      <p:cBhvr>
                                        <p:cTn id="37" dur="500"/>
                                        <p:tgtEl>
                                          <p:spTgt spid="73"/>
                                        </p:tgtEl>
                                      </p:cBhvr>
                                    </p:animEffect>
                                    <p:set>
                                      <p:cBhvr>
                                        <p:cTn id="38" dur="1" fill="hold">
                                          <p:stCondLst>
                                            <p:cond delay="499"/>
                                          </p:stCondLst>
                                        </p:cTn>
                                        <p:tgtEl>
                                          <p:spTgt spid="73"/>
                                        </p:tgtEl>
                                        <p:attrNameLst>
                                          <p:attrName>style.visibility</p:attrName>
                                        </p:attrNameLst>
                                      </p:cBhvr>
                                      <p:to>
                                        <p:strVal val="hidden"/>
                                      </p:to>
                                    </p:set>
                                  </p:childTnLst>
                                </p:cTn>
                              </p:par>
                              <p:par>
                                <p:cTn id="39" presetID="53" presetClass="exit" presetSubtype="32" fill="hold" nodeType="withEffect">
                                  <p:stCondLst>
                                    <p:cond delay="1000"/>
                                  </p:stCondLst>
                                  <p:childTnLst>
                                    <p:anim calcmode="lin" valueType="num">
                                      <p:cBhvr>
                                        <p:cTn id="40" dur="500"/>
                                        <p:tgtEl>
                                          <p:spTgt spid="72"/>
                                        </p:tgtEl>
                                        <p:attrNameLst>
                                          <p:attrName>ppt_w</p:attrName>
                                        </p:attrNameLst>
                                      </p:cBhvr>
                                      <p:tavLst>
                                        <p:tav tm="0">
                                          <p:val>
                                            <p:strVal val="ppt_w"/>
                                          </p:val>
                                        </p:tav>
                                        <p:tav tm="100000">
                                          <p:val>
                                            <p:fltVal val="0"/>
                                          </p:val>
                                        </p:tav>
                                      </p:tavLst>
                                    </p:anim>
                                    <p:anim calcmode="lin" valueType="num">
                                      <p:cBhvr>
                                        <p:cTn id="41" dur="500"/>
                                        <p:tgtEl>
                                          <p:spTgt spid="72"/>
                                        </p:tgtEl>
                                        <p:attrNameLst>
                                          <p:attrName>ppt_h</p:attrName>
                                        </p:attrNameLst>
                                      </p:cBhvr>
                                      <p:tavLst>
                                        <p:tav tm="0">
                                          <p:val>
                                            <p:strVal val="ppt_h"/>
                                          </p:val>
                                        </p:tav>
                                        <p:tav tm="100000">
                                          <p:val>
                                            <p:fltVal val="0"/>
                                          </p:val>
                                        </p:tav>
                                      </p:tavLst>
                                    </p:anim>
                                    <p:animEffect transition="out" filter="fade">
                                      <p:cBhvr>
                                        <p:cTn id="42" dur="500"/>
                                        <p:tgtEl>
                                          <p:spTgt spid="72"/>
                                        </p:tgtEl>
                                      </p:cBhvr>
                                    </p:animEffect>
                                    <p:set>
                                      <p:cBhvr>
                                        <p:cTn id="43" dur="1" fill="hold">
                                          <p:stCondLst>
                                            <p:cond delay="499"/>
                                          </p:stCondLst>
                                        </p:cTn>
                                        <p:tgtEl>
                                          <p:spTgt spid="72"/>
                                        </p:tgtEl>
                                        <p:attrNameLst>
                                          <p:attrName>style.visibility</p:attrName>
                                        </p:attrNameLst>
                                      </p:cBhvr>
                                      <p:to>
                                        <p:strVal val="hidden"/>
                                      </p:to>
                                    </p:set>
                                  </p:childTnLst>
                                </p:cTn>
                              </p:par>
                              <p:par>
                                <p:cTn id="44" presetID="53" presetClass="exit" presetSubtype="32" fill="hold" nodeType="withEffect">
                                  <p:stCondLst>
                                    <p:cond delay="1750"/>
                                  </p:stCondLst>
                                  <p:childTnLst>
                                    <p:anim calcmode="lin" valueType="num">
                                      <p:cBhvr>
                                        <p:cTn id="45" dur="500"/>
                                        <p:tgtEl>
                                          <p:spTgt spid="75"/>
                                        </p:tgtEl>
                                        <p:attrNameLst>
                                          <p:attrName>ppt_w</p:attrName>
                                        </p:attrNameLst>
                                      </p:cBhvr>
                                      <p:tavLst>
                                        <p:tav tm="0">
                                          <p:val>
                                            <p:strVal val="ppt_w"/>
                                          </p:val>
                                        </p:tav>
                                        <p:tav tm="100000">
                                          <p:val>
                                            <p:fltVal val="0"/>
                                          </p:val>
                                        </p:tav>
                                      </p:tavLst>
                                    </p:anim>
                                    <p:anim calcmode="lin" valueType="num">
                                      <p:cBhvr>
                                        <p:cTn id="46" dur="500"/>
                                        <p:tgtEl>
                                          <p:spTgt spid="75"/>
                                        </p:tgtEl>
                                        <p:attrNameLst>
                                          <p:attrName>ppt_h</p:attrName>
                                        </p:attrNameLst>
                                      </p:cBhvr>
                                      <p:tavLst>
                                        <p:tav tm="0">
                                          <p:val>
                                            <p:strVal val="ppt_h"/>
                                          </p:val>
                                        </p:tav>
                                        <p:tav tm="100000">
                                          <p:val>
                                            <p:fltVal val="0"/>
                                          </p:val>
                                        </p:tav>
                                      </p:tavLst>
                                    </p:anim>
                                    <p:animEffect transition="out" filter="fade">
                                      <p:cBhvr>
                                        <p:cTn id="47" dur="500"/>
                                        <p:tgtEl>
                                          <p:spTgt spid="75"/>
                                        </p:tgtEl>
                                      </p:cBhvr>
                                    </p:animEffect>
                                    <p:set>
                                      <p:cBhvr>
                                        <p:cTn id="48" dur="1" fill="hold">
                                          <p:stCondLst>
                                            <p:cond delay="499"/>
                                          </p:stCondLst>
                                        </p:cTn>
                                        <p:tgtEl>
                                          <p:spTgt spid="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5" grpId="0" animBg="1"/>
      <p:bldP spid="6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71600" y="1844675"/>
            <a:ext cx="7010400" cy="2895600"/>
          </a:xfrm>
          <a:prstGeom prst="rect">
            <a:avLst/>
          </a:prstGeom>
          <a:solidFill>
            <a:schemeClr val="accent6">
              <a:lumMod val="20000"/>
              <a:lumOff val="80000"/>
            </a:schemeClr>
          </a:solidFill>
          <a:ln>
            <a:noFill/>
          </a:ln>
          <a:effectLst/>
        </p:spPr>
        <p:style>
          <a:lnRef idx="1">
            <a:schemeClr val="dk1"/>
          </a:lnRef>
          <a:fillRef idx="2">
            <a:schemeClr val="dk1"/>
          </a:fillRef>
          <a:effectRef idx="1">
            <a:schemeClr val="dk1"/>
          </a:effectRef>
          <a:fontRef idx="minor">
            <a:schemeClr val="dk1"/>
          </a:fontRef>
        </p:style>
        <p:txBody>
          <a:bodyPr anchor="ctr"/>
          <a:lstStyle/>
          <a:p>
            <a:pPr algn="ctr">
              <a:defRPr/>
            </a:pPr>
            <a:endParaRPr lang="en-US">
              <a:solidFill>
                <a:schemeClr val="bg1"/>
              </a:solidFill>
            </a:endParaRPr>
          </a:p>
        </p:txBody>
      </p:sp>
      <p:sp>
        <p:nvSpPr>
          <p:cNvPr id="7" name="Rectangle 6"/>
          <p:cNvSpPr/>
          <p:nvPr/>
        </p:nvSpPr>
        <p:spPr>
          <a:xfrm>
            <a:off x="1371600" y="3302000"/>
            <a:ext cx="1066800" cy="1447800"/>
          </a:xfrm>
          <a:prstGeom prst="rect">
            <a:avLst/>
          </a:prstGeom>
          <a:solidFill>
            <a:schemeClr val="bg1">
              <a:lumMod val="85000"/>
            </a:schemeClr>
          </a:solidFill>
          <a:ln>
            <a:solidFill>
              <a:schemeClr val="bg2">
                <a:lumMod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bg1"/>
              </a:solidFill>
            </a:endParaRPr>
          </a:p>
        </p:txBody>
      </p:sp>
      <p:sp>
        <p:nvSpPr>
          <p:cNvPr id="6" name="Rectangle 5"/>
          <p:cNvSpPr/>
          <p:nvPr/>
        </p:nvSpPr>
        <p:spPr>
          <a:xfrm>
            <a:off x="4267200" y="3911600"/>
            <a:ext cx="4114800" cy="838200"/>
          </a:xfrm>
          <a:prstGeom prst="rect">
            <a:avLst/>
          </a:prstGeom>
          <a:solidFill>
            <a:schemeClr val="bg1">
              <a:lumMod val="85000"/>
            </a:schemeClr>
          </a:solidFill>
          <a:ln>
            <a:solidFill>
              <a:schemeClr val="bg2">
                <a:lumMod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bg1"/>
              </a:solidFill>
            </a:endParaRPr>
          </a:p>
        </p:txBody>
      </p:sp>
      <p:sp>
        <p:nvSpPr>
          <p:cNvPr id="5" name="Rectangle 4"/>
          <p:cNvSpPr/>
          <p:nvPr/>
        </p:nvSpPr>
        <p:spPr>
          <a:xfrm>
            <a:off x="2438400" y="1844675"/>
            <a:ext cx="1828800" cy="2895600"/>
          </a:xfrm>
          <a:prstGeom prst="rect">
            <a:avLst/>
          </a:prstGeom>
          <a:solidFill>
            <a:schemeClr val="accent6">
              <a:lumMod val="60000"/>
              <a:lumOff val="40000"/>
            </a:schemeClr>
          </a:solidFill>
          <a:ln>
            <a:solidFill>
              <a:schemeClr val="accent6">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bg1"/>
              </a:solidFill>
            </a:endParaRPr>
          </a:p>
        </p:txBody>
      </p:sp>
      <p:graphicFrame>
        <p:nvGraphicFramePr>
          <p:cNvPr id="3" name="Chart 2"/>
          <p:cNvGraphicFramePr>
            <a:graphicFrameLocks/>
          </p:cNvGraphicFramePr>
          <p:nvPr>
            <p:extLst>
              <p:ext uri="{D42A27DB-BD31-4B8C-83A1-F6EECF244321}">
                <p14:modId xmlns:p14="http://schemas.microsoft.com/office/powerpoint/2010/main" val="2475462600"/>
              </p:ext>
            </p:extLst>
          </p:nvPr>
        </p:nvGraphicFramePr>
        <p:xfrm>
          <a:off x="457200" y="860648"/>
          <a:ext cx="8210550" cy="4800600"/>
        </p:xfrm>
        <a:graphic>
          <a:graphicData uri="http://schemas.openxmlformats.org/drawingml/2006/chart">
            <c:chart xmlns:c="http://schemas.openxmlformats.org/drawingml/2006/chart" xmlns:r="http://schemas.openxmlformats.org/officeDocument/2006/relationships" r:id="rId4"/>
          </a:graphicData>
        </a:graphic>
      </p:graphicFrame>
      <p:cxnSp>
        <p:nvCxnSpPr>
          <p:cNvPr id="8" name="Straight Connector 7"/>
          <p:cNvCxnSpPr/>
          <p:nvPr/>
        </p:nvCxnSpPr>
        <p:spPr>
          <a:xfrm>
            <a:off x="1371600" y="1812925"/>
            <a:ext cx="7010400" cy="158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90120" name="TextBox 12"/>
          <p:cNvSpPr txBox="1">
            <a:spLocks noChangeArrowheads="1"/>
          </p:cNvSpPr>
          <p:nvPr/>
        </p:nvSpPr>
        <p:spPr bwMode="auto">
          <a:xfrm>
            <a:off x="0" y="5732463"/>
            <a:ext cx="4300538" cy="648997"/>
          </a:xfrm>
          <a:prstGeom prst="rect">
            <a:avLst/>
          </a:prstGeom>
          <a:solidFill>
            <a:srgbClr val="F5B72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80000" tIns="108000" rIns="180000" bIns="10800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GB" sz="2800" dirty="0" smtClean="0">
                <a:solidFill>
                  <a:schemeClr val="bg1"/>
                </a:solidFill>
              </a:rPr>
              <a:t>Optimize during </a:t>
            </a:r>
            <a:r>
              <a:rPr lang="en-GB" sz="2800" dirty="0">
                <a:solidFill>
                  <a:schemeClr val="bg1"/>
                </a:solidFill>
              </a:rPr>
              <a:t>a year</a:t>
            </a:r>
            <a:endParaRPr lang="en-US" sz="2800" dirty="0">
              <a:solidFill>
                <a:schemeClr val="bg1"/>
              </a:solidFill>
            </a:endParaRPr>
          </a:p>
        </p:txBody>
      </p:sp>
      <p:sp>
        <p:nvSpPr>
          <p:cNvPr id="14" name="TextBox 13"/>
          <p:cNvSpPr txBox="1">
            <a:spLocks noChangeArrowheads="1"/>
          </p:cNvSpPr>
          <p:nvPr/>
        </p:nvSpPr>
        <p:spPr bwMode="auto">
          <a:xfrm>
            <a:off x="1909763" y="352425"/>
            <a:ext cx="330993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6000" b="1" dirty="0">
                <a:solidFill>
                  <a:schemeClr val="bg1"/>
                </a:solidFill>
              </a:rPr>
              <a:t>50</a:t>
            </a:r>
            <a:r>
              <a:rPr lang="en-US" sz="2800" b="1" dirty="0">
                <a:solidFill>
                  <a:schemeClr val="bg1"/>
                </a:solidFill>
              </a:rPr>
              <a:t>%  Savings</a:t>
            </a:r>
          </a:p>
        </p:txBody>
      </p:sp>
      <p:cxnSp>
        <p:nvCxnSpPr>
          <p:cNvPr id="15" name="Straight Arrow Connector 14"/>
          <p:cNvCxnSpPr/>
          <p:nvPr/>
        </p:nvCxnSpPr>
        <p:spPr>
          <a:xfrm flipH="1">
            <a:off x="1905000" y="1306513"/>
            <a:ext cx="434975" cy="1252537"/>
          </a:xfrm>
          <a:prstGeom prst="straightConnector1">
            <a:avLst/>
          </a:prstGeom>
          <a:ln w="57150">
            <a:solidFill>
              <a:schemeClr val="bg1"/>
            </a:solidFill>
            <a:headEnd type="none" w="med" len="med"/>
            <a:tailEnd type="triangle" w="med" len="med"/>
          </a:ln>
          <a:effectLst>
            <a:outerShdw blurRad="50800" dist="38100" dir="8100000" algn="tr" rotWithShape="0">
              <a:prstClr val="black">
                <a:alpha val="40000"/>
              </a:prstClr>
            </a:outerShdw>
          </a:effectLst>
        </p:spPr>
        <p:style>
          <a:lnRef idx="1">
            <a:schemeClr val="accent6"/>
          </a:lnRef>
          <a:fillRef idx="0">
            <a:schemeClr val="accent6"/>
          </a:fillRef>
          <a:effectRef idx="0">
            <a:schemeClr val="accent6"/>
          </a:effectRef>
          <a:fontRef idx="minor">
            <a:schemeClr val="tx1"/>
          </a:fontRef>
        </p:style>
      </p:cxnSp>
      <p:cxnSp>
        <p:nvCxnSpPr>
          <p:cNvPr id="16" name="Straight Arrow Connector 15"/>
          <p:cNvCxnSpPr/>
          <p:nvPr/>
        </p:nvCxnSpPr>
        <p:spPr>
          <a:xfrm>
            <a:off x="4300538" y="1306513"/>
            <a:ext cx="1252537" cy="1190625"/>
          </a:xfrm>
          <a:prstGeom prst="straightConnector1">
            <a:avLst/>
          </a:prstGeom>
          <a:ln w="57150">
            <a:solidFill>
              <a:schemeClr val="bg1"/>
            </a:solidFill>
            <a:headEnd type="none" w="med" len="med"/>
            <a:tailEnd type="triangle" w="med" len="med"/>
          </a:ln>
          <a:effectLst>
            <a:outerShdw blurRad="50800" dist="38100" dir="8100000" algn="tr" rotWithShape="0">
              <a:prstClr val="black">
                <a:alpha val="40000"/>
              </a:prstClr>
            </a:outerShdw>
          </a:effectLst>
        </p:spPr>
        <p:style>
          <a:lnRef idx="1">
            <a:schemeClr val="accent6"/>
          </a:lnRef>
          <a:fillRef idx="0">
            <a:schemeClr val="accent6"/>
          </a:fillRef>
          <a:effectRef idx="0">
            <a:schemeClr val="accent6"/>
          </a:effectRef>
          <a:fontRef idx="minor">
            <a:schemeClr val="tx1"/>
          </a:fontRef>
        </p:style>
      </p:cxnSp>
      <p:sp>
        <p:nvSpPr>
          <p:cNvPr id="2" name="TextBox 1"/>
          <p:cNvSpPr txBox="1"/>
          <p:nvPr/>
        </p:nvSpPr>
        <p:spPr>
          <a:xfrm>
            <a:off x="4986933" y="1121847"/>
            <a:ext cx="2143022" cy="369332"/>
          </a:xfrm>
          <a:prstGeom prst="rect">
            <a:avLst/>
          </a:prstGeom>
          <a:noFill/>
        </p:spPr>
        <p:txBody>
          <a:bodyPr wrap="none" rtlCol="0">
            <a:spAutoFit/>
          </a:bodyPr>
          <a:lstStyle/>
          <a:p>
            <a:r>
              <a:rPr lang="en-US" b="1" dirty="0" smtClean="0">
                <a:solidFill>
                  <a:srgbClr val="FFFFFF"/>
                </a:solidFill>
              </a:rPr>
              <a:t>Weekly CPU Load</a:t>
            </a:r>
            <a:endParaRPr lang="en-US" b="1" dirty="0">
              <a:solidFill>
                <a:srgbClr val="FFFFFF"/>
              </a:solidFill>
            </a:endParaRPr>
          </a:p>
        </p:txBody>
      </p:sp>
    </p:spTree>
    <p:custDataLst>
      <p:tags r:id="rId1"/>
    </p:custDataLst>
    <p:extLst>
      <p:ext uri="{BB962C8B-B14F-4D97-AF65-F5344CB8AC3E}">
        <p14:creationId xmlns:p14="http://schemas.microsoft.com/office/powerpoint/2010/main" val="1703967110"/>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4"/>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50"/>
                                        <p:tgtEl>
                                          <p:spTgt spid="16"/>
                                        </p:tgtEl>
                                      </p:cBhvr>
                                    </p:animEffect>
                                  </p:childTnLst>
                                </p:cTn>
                              </p:par>
                              <p:par>
                                <p:cTn id="30" presetID="10"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50"/>
                                        <p:tgtEl>
                                          <p:spTgt spid="1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7" grpId="0" animBg="1"/>
      <p:bldP spid="6" grpId="0" animBg="1"/>
      <p:bldP spid="5" grpId="0" animBg="1"/>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6.6|17.9|4.5|9.7"/>
</p:tagLst>
</file>

<file path=ppt/tags/tag2.xml><?xml version="1.0" encoding="utf-8"?>
<p:tagLst xmlns:a="http://schemas.openxmlformats.org/drawingml/2006/main" xmlns:r="http://schemas.openxmlformats.org/officeDocument/2006/relationships" xmlns:p="http://schemas.openxmlformats.org/presentationml/2006/main">
  <p:tag name="TIMING" val="|11.2|10.4|1.4|5.9|16.6"/>
</p:tagLst>
</file>

<file path=ppt/tags/tag3.xml><?xml version="1.0" encoding="utf-8"?>
<p:tagLst xmlns:a="http://schemas.openxmlformats.org/drawingml/2006/main" xmlns:r="http://schemas.openxmlformats.org/officeDocument/2006/relationships" xmlns:p="http://schemas.openxmlformats.org/presentationml/2006/main">
  <p:tag name="TIMING" val="|16.6|17.9|4.5|9.7"/>
</p:tagLst>
</file>

<file path=ppt/theme/theme1.xml><?xml version="1.0" encoding="utf-8"?>
<a:theme xmlns:a="http://schemas.openxmlformats.org/drawingml/2006/main" name="AWS Webinar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WS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WS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WS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1CAD1257093A848B7066675EE926BAE" ma:contentTypeVersion="1" ma:contentTypeDescription="Create a new document." ma:contentTypeScope="" ma:versionID="f1cae5c6ae88aba1a237e05ed3ad9d7e">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p:properties xmlns:p="http://schemas.microsoft.com/office/2006/metadata/properties" xmlns:xsi="http://www.w3.org/2001/XMLSchema-instanc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A4C0FB8-9795-4BC7-8E5F-C4DE490981F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848BFC20-C4B0-4524-B649-4D04DF47F758}">
  <ds:schemaRefs>
    <ds:schemaRef ds:uri="http://schemas.microsoft.com/office/2006/documentManagement/types"/>
    <ds:schemaRef ds:uri="http://www.w3.org/XML/1998/namespace"/>
    <ds:schemaRef ds:uri="http://purl.org/dc/terms/"/>
    <ds:schemaRef ds:uri="http://purl.org/dc/elements/1.1/"/>
    <ds:schemaRef ds:uri="http://schemas.openxmlformats.org/package/2006/metadata/core-properties"/>
    <ds:schemaRef ds:uri="http://purl.org/dc/dcmitype/"/>
    <ds:schemaRef ds:uri="http://schemas.microsoft.com/office/2006/metadata/properties"/>
  </ds:schemaRefs>
</ds:datastoreItem>
</file>

<file path=customXml/itemProps3.xml><?xml version="1.0" encoding="utf-8"?>
<ds:datastoreItem xmlns:ds="http://schemas.openxmlformats.org/officeDocument/2006/customXml" ds:itemID="{48D0DA7E-B8F7-48D7-8136-E3CC34D3002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Black .thmx</Template>
  <TotalTime>6379</TotalTime>
  <Words>3495</Words>
  <Application>Microsoft Macintosh PowerPoint</Application>
  <PresentationFormat>On-screen Show (4:3)</PresentationFormat>
  <Paragraphs>620</Paragraphs>
  <Slides>44</Slides>
  <Notes>13</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AWS Webinar Theme</vt:lpstr>
      <vt:lpstr>Optimizing for Cost in the Cloud</vt:lpstr>
      <vt:lpstr>PowerPoint Presentation</vt:lpstr>
      <vt:lpstr>PowerPoint Presentation</vt:lpstr>
      <vt:lpstr>PowerPoint Presentation</vt:lpstr>
      <vt:lpstr>PowerPoint Presentation</vt:lpstr>
      <vt:lpstr>PowerPoint Presentation</vt:lpstr>
      <vt:lpstr>Auto scaling : Types of Scaling</vt:lpstr>
      <vt:lpstr>PowerPoint Presentation</vt:lpstr>
      <vt:lpstr>PowerPoint Presentation</vt:lpstr>
      <vt:lpstr>PowerPoint Presentation</vt:lpstr>
      <vt:lpstr>Optimize by using “Reminder scripts”</vt:lpstr>
      <vt:lpstr>Tip – Instance Optimizer</vt:lpstr>
      <vt:lpstr>Optimize by choosing the Right Instance Type</vt:lpstr>
      <vt:lpstr>PowerPoint Presentation</vt:lpstr>
      <vt:lpstr>PowerPoint Presentation</vt:lpstr>
      <vt:lpstr>PowerPoint Presentation</vt:lpstr>
      <vt:lpstr>PowerPoint Presentation</vt:lpstr>
      <vt:lpstr>Recommendations</vt:lpstr>
      <vt:lpstr>Example: Simple 3-Tier Web Application</vt:lpstr>
      <vt:lpstr>PowerPoint Presentation</vt:lpstr>
      <vt:lpstr>PowerPoint Presentation</vt:lpstr>
      <vt:lpstr>PowerPoint Presentation</vt:lpstr>
      <vt:lpstr>PowerPoint Presentation</vt:lpstr>
      <vt:lpstr>Spot Use cases</vt:lpstr>
      <vt:lpstr>Spot Use cases</vt:lpstr>
      <vt:lpstr>Spot Use cases</vt:lpstr>
      <vt:lpstr>Save more money by using Spot Instances</vt:lpstr>
      <vt:lpstr>PowerPoint Presentation</vt:lpstr>
      <vt:lpstr>Managing Interruption</vt:lpstr>
      <vt:lpstr>Architecting for Spot Instances : Best Practices</vt:lpstr>
      <vt:lpstr>Optimizing Video Transcoding Workloads</vt:lpstr>
      <vt:lpstr>PowerPoint Presentation</vt:lpstr>
      <vt:lpstr>PowerPoint Presentation</vt:lpstr>
      <vt:lpstr>Optimize by converting ancillary instances into services</vt:lpstr>
      <vt:lpstr>Elastic Load Balancing</vt:lpstr>
      <vt:lpstr>PowerPoint Presentation</vt:lpstr>
      <vt:lpstr>Application Services</vt:lpstr>
      <vt:lpstr>PowerPoint Presentation</vt:lpstr>
      <vt:lpstr>PowerPoint Presentation</vt:lpstr>
      <vt:lpstr>Optimize for performance and cost  by page caching and edge-caching static content</vt:lpstr>
      <vt:lpstr>PowerPoint Presentation</vt:lpstr>
      <vt:lpstr>Storage Options</vt:lpstr>
      <vt:lpstr>(Structured) Storage Options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Aiden Duffy</dc:creator>
  <cp:lastModifiedBy>Miles Ward</cp:lastModifiedBy>
  <cp:revision>219</cp:revision>
  <cp:lastPrinted>2011-09-07T01:39:21Z</cp:lastPrinted>
  <dcterms:created xsi:type="dcterms:W3CDTF">2011-09-02T22:41:30Z</dcterms:created>
  <dcterms:modified xsi:type="dcterms:W3CDTF">2013-01-24T19:43:08Z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0x01010061CAD1257093A848B7066675EE926BAE</vt:lpwstr>
  </property>
</Properties>
</file>